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notesMasterIdLst>
    <p:notesMasterId r:id="rId44"/>
  </p:notesMasterIdLst>
  <p:handoutMasterIdLst>
    <p:handoutMasterId r:id="rId45"/>
  </p:handoutMasterIdLst>
  <p:sldIdLst>
    <p:sldId id="885" r:id="rId2"/>
    <p:sldId id="1220" r:id="rId3"/>
    <p:sldId id="1108" r:id="rId4"/>
    <p:sldId id="1219" r:id="rId5"/>
    <p:sldId id="1201" r:id="rId6"/>
    <p:sldId id="1202" r:id="rId7"/>
    <p:sldId id="1090" r:id="rId8"/>
    <p:sldId id="1188" r:id="rId9"/>
    <p:sldId id="1223" r:id="rId10"/>
    <p:sldId id="1177" r:id="rId11"/>
    <p:sldId id="1182" r:id="rId12"/>
    <p:sldId id="1183" r:id="rId13"/>
    <p:sldId id="1185" r:id="rId14"/>
    <p:sldId id="1166" r:id="rId15"/>
    <p:sldId id="1187" r:id="rId16"/>
    <p:sldId id="1198" r:id="rId17"/>
    <p:sldId id="936" r:id="rId18"/>
    <p:sldId id="971" r:id="rId19"/>
    <p:sldId id="1175" r:id="rId20"/>
    <p:sldId id="1222" r:id="rId21"/>
    <p:sldId id="925" r:id="rId22"/>
    <p:sldId id="1190" r:id="rId23"/>
    <p:sldId id="926" r:id="rId24"/>
    <p:sldId id="1193" r:id="rId25"/>
    <p:sldId id="1199" r:id="rId26"/>
    <p:sldId id="1197" r:id="rId27"/>
    <p:sldId id="1200" r:id="rId28"/>
    <p:sldId id="1221" r:id="rId29"/>
    <p:sldId id="1204" r:id="rId30"/>
    <p:sldId id="1205" r:id="rId31"/>
    <p:sldId id="1207" r:id="rId32"/>
    <p:sldId id="1208" r:id="rId33"/>
    <p:sldId id="1218" r:id="rId34"/>
    <p:sldId id="1209" r:id="rId35"/>
    <p:sldId id="1210" r:id="rId36"/>
    <p:sldId id="1211" r:id="rId37"/>
    <p:sldId id="1224" r:id="rId38"/>
    <p:sldId id="1213" r:id="rId39"/>
    <p:sldId id="1214" r:id="rId40"/>
    <p:sldId id="1215" r:id="rId41"/>
    <p:sldId id="1216" r:id="rId42"/>
    <p:sldId id="1217" r:id="rId43"/>
  </p:sldIdLst>
  <p:sldSz cx="9144000" cy="6858000" type="screen4x3"/>
  <p:notesSz cx="9296400" cy="6881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8">
          <p15:clr>
            <a:srgbClr val="A4A3A4"/>
          </p15:clr>
        </p15:guide>
        <p15:guide id="2" pos="29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C000"/>
    <a:srgbClr val="FF6600"/>
    <a:srgbClr val="D094D6"/>
    <a:srgbClr val="FF9933"/>
    <a:srgbClr val="CC0000"/>
    <a:srgbClr val="4F81BD"/>
    <a:srgbClr val="A4D59F"/>
    <a:srgbClr val="5FB55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94" autoAdjust="0"/>
    <p:restoredTop sz="94434" autoAdjust="0"/>
  </p:normalViewPr>
  <p:slideViewPr>
    <p:cSldViewPr>
      <p:cViewPr>
        <p:scale>
          <a:sx n="77" d="100"/>
          <a:sy n="77" d="100"/>
        </p:scale>
        <p:origin x="-1002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notesViewPr>
    <p:cSldViewPr>
      <p:cViewPr varScale="1">
        <p:scale>
          <a:sx n="75" d="100"/>
          <a:sy n="75" d="100"/>
        </p:scale>
        <p:origin x="1854" y="60"/>
      </p:cViewPr>
      <p:guideLst>
        <p:guide orient="horz" pos="2168"/>
        <p:guide pos="29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kriswitaluri\AppData\Local\Microsoft\Windows\Temporary%20Internet%20Files\Content.Outlook\KRRTMCRH\Investment%20Return%20Comparison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jsxdata3\Divisi%20RDP\Unit%20Kajian%20Statistik\Minta%20Data\Minta%20Data%202015\Pool\PR%20Penutupan%20Akhir%20Tahun%202015\YTD%20GLOBAL%20INDEX%2020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Sheet1!$H$6</c:f>
              <c:strCache>
                <c:ptCount val="1"/>
                <c:pt idx="0">
                  <c:v>Tabungan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Sheet1!$G$7:$G$16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Sheet1!$H$7:$H$16</c:f>
              <c:numCache>
                <c:formatCode>General</c:formatCode>
                <c:ptCount val="10"/>
                <c:pt idx="0">
                  <c:v>100</c:v>
                </c:pt>
                <c:pt idx="1">
                  <c:v>103.48</c:v>
                </c:pt>
                <c:pt idx="2">
                  <c:v>106.698228</c:v>
                </c:pt>
                <c:pt idx="3">
                  <c:v>109.67510856120001</c:v>
                </c:pt>
                <c:pt idx="4">
                  <c:v>112.87762173118705</c:v>
                </c:pt>
                <c:pt idx="5">
                  <c:v>115.43994374448499</c:v>
                </c:pt>
                <c:pt idx="6">
                  <c:v>117.64484667000465</c:v>
                </c:pt>
                <c:pt idx="7">
                  <c:v>120.00950808807175</c:v>
                </c:pt>
                <c:pt idx="8">
                  <c:v>122.43370015145081</c:v>
                </c:pt>
                <c:pt idx="9">
                  <c:v>124.84564404443439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Sheet1!$I$6</c:f>
              <c:strCache>
                <c:ptCount val="1"/>
                <c:pt idx="0">
                  <c:v>Deposito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Sheet1!$G$7:$G$16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Sheet1!$I$7:$I$16</c:f>
              <c:numCache>
                <c:formatCode>General</c:formatCode>
                <c:ptCount val="10"/>
                <c:pt idx="0">
                  <c:v>100</c:v>
                </c:pt>
                <c:pt idx="1">
                  <c:v>106.01</c:v>
                </c:pt>
                <c:pt idx="2">
                  <c:v>117.36367100000001</c:v>
                </c:pt>
                <c:pt idx="3">
                  <c:v>125.3091915267</c:v>
                </c:pt>
                <c:pt idx="4">
                  <c:v>133.62972184407289</c:v>
                </c:pt>
                <c:pt idx="5">
                  <c:v>142.18202404209356</c:v>
                </c:pt>
                <c:pt idx="6">
                  <c:v>150.12999918604658</c:v>
                </c:pt>
                <c:pt idx="7">
                  <c:v>161.72003512320936</c:v>
                </c:pt>
                <c:pt idx="8">
                  <c:v>175.56327012975606</c:v>
                </c:pt>
                <c:pt idx="9">
                  <c:v>190.60904237987614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Sheet1!$J$6</c:f>
              <c:strCache>
                <c:ptCount val="1"/>
                <c:pt idx="0">
                  <c:v>Emas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Sheet1!$G$7:$G$16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Sheet1!$J$7:$J$16</c:f>
              <c:numCache>
                <c:formatCode>General</c:formatCode>
                <c:ptCount val="10"/>
                <c:pt idx="0">
                  <c:v>100</c:v>
                </c:pt>
                <c:pt idx="1">
                  <c:v>131.30000000000001</c:v>
                </c:pt>
                <c:pt idx="2">
                  <c:v>138.5215</c:v>
                </c:pt>
                <c:pt idx="3">
                  <c:v>171.76666</c:v>
                </c:pt>
                <c:pt idx="4">
                  <c:v>222.78135802</c:v>
                </c:pt>
                <c:pt idx="5">
                  <c:v>272.46160085845997</c:v>
                </c:pt>
                <c:pt idx="6">
                  <c:v>262.65298322755541</c:v>
                </c:pt>
                <c:pt idx="7">
                  <c:v>188.42725016744825</c:v>
                </c:pt>
                <c:pt idx="8">
                  <c:v>185.58199868991977</c:v>
                </c:pt>
                <c:pt idx="9">
                  <c:v>166.17012162695417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Sheet1!$K$6</c:f>
              <c:strCache>
                <c:ptCount val="1"/>
                <c:pt idx="0">
                  <c:v>Obligasi Negara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Sheet1!$G$7:$G$16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Sheet1!$K$7:$K$16</c:f>
              <c:numCache>
                <c:formatCode>General</c:formatCode>
                <c:ptCount val="10"/>
                <c:pt idx="0">
                  <c:v>100</c:v>
                </c:pt>
                <c:pt idx="1">
                  <c:v>110.08</c:v>
                </c:pt>
                <c:pt idx="2">
                  <c:v>123.465728</c:v>
                </c:pt>
                <c:pt idx="3">
                  <c:v>135.874033664</c:v>
                </c:pt>
                <c:pt idx="4">
                  <c:v>146.2140476258304</c:v>
                </c:pt>
                <c:pt idx="5">
                  <c:v>155.0015118881428</c:v>
                </c:pt>
                <c:pt idx="6">
                  <c:v>163.01509005275977</c:v>
                </c:pt>
                <c:pt idx="7">
                  <c:v>177.03438779729711</c:v>
                </c:pt>
                <c:pt idx="8">
                  <c:v>191.1440285047417</c:v>
                </c:pt>
                <c:pt idx="9">
                  <c:v>208.21319025021512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Sheet1!$L$6</c:f>
              <c:strCache>
                <c:ptCount val="1"/>
                <c:pt idx="0">
                  <c:v>Saham 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Sheet1!$G$7:$G$16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Sheet1!$L$7:$L$16</c:f>
              <c:numCache>
                <c:formatCode>General</c:formatCode>
                <c:ptCount val="10"/>
                <c:pt idx="0">
                  <c:v>100</c:v>
                </c:pt>
                <c:pt idx="1">
                  <c:v>152.08000000000001</c:v>
                </c:pt>
                <c:pt idx="2">
                  <c:v>75.066688000000013</c:v>
                </c:pt>
                <c:pt idx="3">
                  <c:v>140.35969322240004</c:v>
                </c:pt>
                <c:pt idx="4">
                  <c:v>205.10761970589317</c:v>
                </c:pt>
                <c:pt idx="5">
                  <c:v>211.67106353648174</c:v>
                </c:pt>
                <c:pt idx="6">
                  <c:v>239.06129915810249</c:v>
                </c:pt>
                <c:pt idx="7">
                  <c:v>236.71849842635308</c:v>
                </c:pt>
                <c:pt idx="8">
                  <c:v>289.48305172558719</c:v>
                </c:pt>
                <c:pt idx="9">
                  <c:v>254.36875755127346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169408"/>
        <c:axId val="59175680"/>
      </c:lineChart>
      <c:catAx>
        <c:axId val="5916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n-ea"/>
                <a:cs typeface="+mn-cs"/>
              </a:defRPr>
            </a:pPr>
            <a:endParaRPr lang="en-US"/>
          </a:p>
        </c:txPr>
        <c:crossAx val="59175680"/>
        <c:crosses val="autoZero"/>
        <c:auto val="1"/>
        <c:lblAlgn val="ctr"/>
        <c:lblOffset val="100"/>
        <c:noMultiLvlLbl val="0"/>
      </c:catAx>
      <c:valAx>
        <c:axId val="5917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n-ea"/>
                <a:cs typeface="+mn-cs"/>
              </a:defRPr>
            </a:pPr>
            <a:endParaRPr lang="en-US"/>
          </a:p>
        </c:txPr>
        <c:crossAx val="59169408"/>
        <c:crosses val="autoZero"/>
        <c:crossBetween val="between"/>
      </c:valAx>
      <c:spPr>
        <a:solidFill>
          <a:schemeClr val="accent1">
            <a:lumMod val="40000"/>
            <a:lumOff val="60000"/>
            <a:alpha val="4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79487497756726"/>
          <c:y val="5.8564320981213329E-2"/>
          <c:w val="0.56203325389889314"/>
          <c:h val="0.93834413276465445"/>
        </c:manualLayout>
      </c:layout>
      <c:barChart>
        <c:barDir val="bar"/>
        <c:grouping val="clustered"/>
        <c:varyColors val="0"/>
        <c:ser>
          <c:idx val="3"/>
          <c:order val="0"/>
          <c:spPr>
            <a:solidFill>
              <a:srgbClr val="0070C0"/>
            </a:solidFill>
          </c:spPr>
          <c:invertIfNegative val="1"/>
          <c:dPt>
            <c:idx val="0"/>
            <c:invertIfNegative val="1"/>
            <c:bubble3D val="0"/>
          </c:dPt>
          <c:dLbls>
            <c:dLbl>
              <c:idx val="7"/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'10 th Graph'!$A$1:$A$14</c:f>
              <c:strCache>
                <c:ptCount val="14"/>
                <c:pt idx="0">
                  <c:v>Indonesia (Jakarta Composite)</c:v>
                </c:pt>
                <c:pt idx="1">
                  <c:v>Filipina (PSE Index)</c:v>
                </c:pt>
                <c:pt idx="2">
                  <c:v>Cina ( Shanghai SE Composite)</c:v>
                </c:pt>
                <c:pt idx="3">
                  <c:v>India (BSE Sensex)</c:v>
                </c:pt>
                <c:pt idx="4">
                  <c:v>Jerman (DAX)</c:v>
                </c:pt>
                <c:pt idx="5">
                  <c:v>Malaysia (FTSE BM KLCI)</c:v>
                </c:pt>
                <c:pt idx="6">
                  <c:v>Thailand (SET Index)</c:v>
                </c:pt>
                <c:pt idx="7">
                  <c:v>AS (Dow Jones IA)</c:v>
                </c:pt>
                <c:pt idx="8">
                  <c:v>Hongkong (Hang Seng)</c:v>
                </c:pt>
                <c:pt idx="9">
                  <c:v>Korsel (KOSPI)</c:v>
                </c:pt>
                <c:pt idx="10">
                  <c:v>Singapura (Strait Times)</c:v>
                </c:pt>
                <c:pt idx="11">
                  <c:v>Jepang (Nikkei 225)</c:v>
                </c:pt>
                <c:pt idx="12">
                  <c:v>Australia (All Ordinaries)</c:v>
                </c:pt>
                <c:pt idx="13">
                  <c:v>Inggris (FTSE 100)</c:v>
                </c:pt>
              </c:strCache>
            </c:strRef>
          </c:cat>
          <c:val>
            <c:numRef>
              <c:f>'10 th Graph'!$C$1:$C$14</c:f>
              <c:numCache>
                <c:formatCode>0%</c:formatCode>
                <c:ptCount val="14"/>
                <c:pt idx="0">
                  <c:v>2.9505158540728602</c:v>
                </c:pt>
                <c:pt idx="1">
                  <c:v>2.3167687639548862</c:v>
                </c:pt>
                <c:pt idx="2">
                  <c:v>2.0482413869431042</c:v>
                </c:pt>
                <c:pt idx="3">
                  <c:v>1.779073689631653</c:v>
                </c:pt>
                <c:pt idx="4">
                  <c:v>0.98640782802601934</c:v>
                </c:pt>
                <c:pt idx="5">
                  <c:v>0.88100556796585883</c:v>
                </c:pt>
                <c:pt idx="6">
                  <c:v>0.80463200369887766</c:v>
                </c:pt>
                <c:pt idx="7">
                  <c:v>0.62584837881968736</c:v>
                </c:pt>
                <c:pt idx="8">
                  <c:v>0.47309535957215543</c:v>
                </c:pt>
                <c:pt idx="9">
                  <c:v>0.42188825333304347</c:v>
                </c:pt>
                <c:pt idx="10">
                  <c:v>0.26392841014218882</c:v>
                </c:pt>
                <c:pt idx="11">
                  <c:v>0.18137930649234724</c:v>
                </c:pt>
                <c:pt idx="12">
                  <c:v>0.13502378525314307</c:v>
                </c:pt>
                <c:pt idx="13">
                  <c:v>0.11097031394603829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C000"/>
                  </a:solidFill>
                </c14:spPr>
              </c14:invertSolidFillFmt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-11"/>
        <c:axId val="70002560"/>
        <c:axId val="70004096"/>
      </c:barChart>
      <c:catAx>
        <c:axId val="70002560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low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b="0"/>
            </a:pPr>
            <a:endParaRPr lang="en-US"/>
          </a:p>
        </c:txPr>
        <c:crossAx val="70004096"/>
        <c:crosses val="autoZero"/>
        <c:auto val="1"/>
        <c:lblAlgn val="ctr"/>
        <c:lblOffset val="100"/>
        <c:noMultiLvlLbl val="0"/>
      </c:catAx>
      <c:valAx>
        <c:axId val="7000409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one"/>
        <c:crossAx val="7000256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 w="3175" cap="rnd">
      <a:noFill/>
      <a:round/>
    </a:ln>
  </c:spPr>
  <c:txPr>
    <a:bodyPr/>
    <a:lstStyle/>
    <a:p>
      <a:pPr>
        <a:defRPr sz="1200">
          <a:solidFill>
            <a:sysClr val="windowText" lastClr="000000"/>
          </a:solidFill>
          <a:latin typeface="+mn-lt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668014584301364E-2"/>
          <c:y val="8.4370963978064178E-2"/>
          <c:w val="0.89893339225453972"/>
          <c:h val="0.81170084251014918"/>
        </c:manualLayout>
      </c:layout>
      <c:lineChart>
        <c:grouping val="standard"/>
        <c:varyColors val="0"/>
        <c:ser>
          <c:idx val="0"/>
          <c:order val="0"/>
          <c:tx>
            <c:strRef>
              <c:f>'asean 5 (2)'!$B$2</c:f>
              <c:strCache>
                <c:ptCount val="1"/>
                <c:pt idx="0">
                  <c:v>MSCI INDONESIA USD 239.06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'asean 5 (2)'!$A$3:$A$525</c:f>
              <c:numCache>
                <c:formatCode>m/d/yyyy</c:formatCode>
                <c:ptCount val="523"/>
                <c:pt idx="0">
                  <c:v>38719</c:v>
                </c:pt>
                <c:pt idx="1">
                  <c:v>38726</c:v>
                </c:pt>
                <c:pt idx="2">
                  <c:v>38733</c:v>
                </c:pt>
                <c:pt idx="3">
                  <c:v>38740</c:v>
                </c:pt>
                <c:pt idx="4">
                  <c:v>38747</c:v>
                </c:pt>
                <c:pt idx="5">
                  <c:v>38754</c:v>
                </c:pt>
                <c:pt idx="6">
                  <c:v>38761</c:v>
                </c:pt>
                <c:pt idx="7">
                  <c:v>38768</c:v>
                </c:pt>
                <c:pt idx="8">
                  <c:v>38775</c:v>
                </c:pt>
                <c:pt idx="9">
                  <c:v>38782</c:v>
                </c:pt>
                <c:pt idx="10">
                  <c:v>38789</c:v>
                </c:pt>
                <c:pt idx="11">
                  <c:v>38796</c:v>
                </c:pt>
                <c:pt idx="12">
                  <c:v>38803</c:v>
                </c:pt>
                <c:pt idx="13">
                  <c:v>38810</c:v>
                </c:pt>
                <c:pt idx="14">
                  <c:v>38817</c:v>
                </c:pt>
                <c:pt idx="15">
                  <c:v>38824</c:v>
                </c:pt>
                <c:pt idx="16">
                  <c:v>38831</c:v>
                </c:pt>
                <c:pt idx="17">
                  <c:v>38838</c:v>
                </c:pt>
                <c:pt idx="18">
                  <c:v>38845</c:v>
                </c:pt>
                <c:pt idx="19">
                  <c:v>38852</c:v>
                </c:pt>
                <c:pt idx="20">
                  <c:v>38859</c:v>
                </c:pt>
                <c:pt idx="21">
                  <c:v>38866</c:v>
                </c:pt>
                <c:pt idx="22">
                  <c:v>38873</c:v>
                </c:pt>
                <c:pt idx="23">
                  <c:v>38880</c:v>
                </c:pt>
                <c:pt idx="24">
                  <c:v>38887</c:v>
                </c:pt>
                <c:pt idx="25">
                  <c:v>38894</c:v>
                </c:pt>
                <c:pt idx="26">
                  <c:v>38901</c:v>
                </c:pt>
                <c:pt idx="27">
                  <c:v>38908</c:v>
                </c:pt>
                <c:pt idx="28">
                  <c:v>38915</c:v>
                </c:pt>
                <c:pt idx="29">
                  <c:v>38922</c:v>
                </c:pt>
                <c:pt idx="30">
                  <c:v>38929</c:v>
                </c:pt>
                <c:pt idx="31">
                  <c:v>38936</c:v>
                </c:pt>
                <c:pt idx="32">
                  <c:v>38943</c:v>
                </c:pt>
                <c:pt idx="33">
                  <c:v>38950</c:v>
                </c:pt>
                <c:pt idx="34">
                  <c:v>38957</c:v>
                </c:pt>
                <c:pt idx="35">
                  <c:v>38964</c:v>
                </c:pt>
                <c:pt idx="36">
                  <c:v>38971</c:v>
                </c:pt>
                <c:pt idx="37">
                  <c:v>38978</c:v>
                </c:pt>
                <c:pt idx="38">
                  <c:v>38985</c:v>
                </c:pt>
                <c:pt idx="39">
                  <c:v>38992</c:v>
                </c:pt>
                <c:pt idx="40">
                  <c:v>38999</c:v>
                </c:pt>
                <c:pt idx="41">
                  <c:v>39006</c:v>
                </c:pt>
                <c:pt idx="42">
                  <c:v>39013</c:v>
                </c:pt>
                <c:pt idx="43">
                  <c:v>39020</c:v>
                </c:pt>
                <c:pt idx="44">
                  <c:v>39027</c:v>
                </c:pt>
                <c:pt idx="45">
                  <c:v>39034</c:v>
                </c:pt>
                <c:pt idx="46">
                  <c:v>39041</c:v>
                </c:pt>
                <c:pt idx="47">
                  <c:v>39048</c:v>
                </c:pt>
                <c:pt idx="48">
                  <c:v>39055</c:v>
                </c:pt>
                <c:pt idx="49">
                  <c:v>39062</c:v>
                </c:pt>
                <c:pt idx="50">
                  <c:v>39069</c:v>
                </c:pt>
                <c:pt idx="51">
                  <c:v>39076</c:v>
                </c:pt>
                <c:pt idx="52">
                  <c:v>39083</c:v>
                </c:pt>
                <c:pt idx="53">
                  <c:v>39090</c:v>
                </c:pt>
                <c:pt idx="54">
                  <c:v>39097</c:v>
                </c:pt>
                <c:pt idx="55">
                  <c:v>39104</c:v>
                </c:pt>
                <c:pt idx="56">
                  <c:v>39111</c:v>
                </c:pt>
                <c:pt idx="57">
                  <c:v>39118</c:v>
                </c:pt>
                <c:pt idx="58">
                  <c:v>39125</c:v>
                </c:pt>
                <c:pt idx="59">
                  <c:v>39132</c:v>
                </c:pt>
                <c:pt idx="60">
                  <c:v>39139</c:v>
                </c:pt>
                <c:pt idx="61">
                  <c:v>39146</c:v>
                </c:pt>
                <c:pt idx="62">
                  <c:v>39153</c:v>
                </c:pt>
                <c:pt idx="63">
                  <c:v>39160</c:v>
                </c:pt>
                <c:pt idx="64">
                  <c:v>39167</c:v>
                </c:pt>
                <c:pt idx="65">
                  <c:v>39174</c:v>
                </c:pt>
                <c:pt idx="66">
                  <c:v>39181</c:v>
                </c:pt>
                <c:pt idx="67">
                  <c:v>39188</c:v>
                </c:pt>
                <c:pt idx="68">
                  <c:v>39195</c:v>
                </c:pt>
                <c:pt idx="69">
                  <c:v>39202</c:v>
                </c:pt>
                <c:pt idx="70">
                  <c:v>39209</c:v>
                </c:pt>
                <c:pt idx="71">
                  <c:v>39216</c:v>
                </c:pt>
                <c:pt idx="72">
                  <c:v>39223</c:v>
                </c:pt>
                <c:pt idx="73">
                  <c:v>39230</c:v>
                </c:pt>
                <c:pt idx="74">
                  <c:v>39237</c:v>
                </c:pt>
                <c:pt idx="75">
                  <c:v>39244</c:v>
                </c:pt>
                <c:pt idx="76">
                  <c:v>39251</c:v>
                </c:pt>
                <c:pt idx="77">
                  <c:v>39258</c:v>
                </c:pt>
                <c:pt idx="78">
                  <c:v>39265</c:v>
                </c:pt>
                <c:pt idx="79">
                  <c:v>39272</c:v>
                </c:pt>
                <c:pt idx="80">
                  <c:v>39279</c:v>
                </c:pt>
                <c:pt idx="81">
                  <c:v>39286</c:v>
                </c:pt>
                <c:pt idx="82">
                  <c:v>39293</c:v>
                </c:pt>
                <c:pt idx="83">
                  <c:v>39300</c:v>
                </c:pt>
                <c:pt idx="84">
                  <c:v>39307</c:v>
                </c:pt>
                <c:pt idx="85">
                  <c:v>39314</c:v>
                </c:pt>
                <c:pt idx="86">
                  <c:v>39321</c:v>
                </c:pt>
                <c:pt idx="87">
                  <c:v>39328</c:v>
                </c:pt>
                <c:pt idx="88">
                  <c:v>39335</c:v>
                </c:pt>
                <c:pt idx="89">
                  <c:v>39342</c:v>
                </c:pt>
                <c:pt idx="90">
                  <c:v>39349</c:v>
                </c:pt>
                <c:pt idx="91">
                  <c:v>39356</c:v>
                </c:pt>
                <c:pt idx="92">
                  <c:v>39363</c:v>
                </c:pt>
                <c:pt idx="93">
                  <c:v>39370</c:v>
                </c:pt>
                <c:pt idx="94">
                  <c:v>39377</c:v>
                </c:pt>
                <c:pt idx="95">
                  <c:v>39384</c:v>
                </c:pt>
                <c:pt idx="96">
                  <c:v>39391</c:v>
                </c:pt>
                <c:pt idx="97">
                  <c:v>39398</c:v>
                </c:pt>
                <c:pt idx="98">
                  <c:v>39405</c:v>
                </c:pt>
                <c:pt idx="99">
                  <c:v>39412</c:v>
                </c:pt>
                <c:pt idx="100">
                  <c:v>39419</c:v>
                </c:pt>
                <c:pt idx="101">
                  <c:v>39426</c:v>
                </c:pt>
                <c:pt idx="102">
                  <c:v>39433</c:v>
                </c:pt>
                <c:pt idx="103">
                  <c:v>39440</c:v>
                </c:pt>
                <c:pt idx="104">
                  <c:v>39447</c:v>
                </c:pt>
                <c:pt idx="105">
                  <c:v>39454</c:v>
                </c:pt>
                <c:pt idx="106">
                  <c:v>39461</c:v>
                </c:pt>
                <c:pt idx="107">
                  <c:v>39468</c:v>
                </c:pt>
                <c:pt idx="108">
                  <c:v>39475</c:v>
                </c:pt>
                <c:pt idx="109">
                  <c:v>39482</c:v>
                </c:pt>
                <c:pt idx="110">
                  <c:v>39489</c:v>
                </c:pt>
                <c:pt idx="111">
                  <c:v>39496</c:v>
                </c:pt>
                <c:pt idx="112">
                  <c:v>39503</c:v>
                </c:pt>
                <c:pt idx="113">
                  <c:v>39510</c:v>
                </c:pt>
                <c:pt idx="114">
                  <c:v>39517</c:v>
                </c:pt>
                <c:pt idx="115">
                  <c:v>39524</c:v>
                </c:pt>
                <c:pt idx="116">
                  <c:v>39531</c:v>
                </c:pt>
                <c:pt idx="117">
                  <c:v>39538</c:v>
                </c:pt>
                <c:pt idx="118">
                  <c:v>39545</c:v>
                </c:pt>
                <c:pt idx="119">
                  <c:v>39552</c:v>
                </c:pt>
                <c:pt idx="120">
                  <c:v>39559</c:v>
                </c:pt>
                <c:pt idx="121">
                  <c:v>39566</c:v>
                </c:pt>
                <c:pt idx="122">
                  <c:v>39573</c:v>
                </c:pt>
                <c:pt idx="123">
                  <c:v>39580</c:v>
                </c:pt>
                <c:pt idx="124">
                  <c:v>39587</c:v>
                </c:pt>
                <c:pt idx="125">
                  <c:v>39594</c:v>
                </c:pt>
                <c:pt idx="126">
                  <c:v>39601</c:v>
                </c:pt>
                <c:pt idx="127">
                  <c:v>39608</c:v>
                </c:pt>
                <c:pt idx="128">
                  <c:v>39615</c:v>
                </c:pt>
                <c:pt idx="129">
                  <c:v>39622</c:v>
                </c:pt>
                <c:pt idx="130">
                  <c:v>39629</c:v>
                </c:pt>
                <c:pt idx="131">
                  <c:v>39636</c:v>
                </c:pt>
                <c:pt idx="132">
                  <c:v>39643</c:v>
                </c:pt>
                <c:pt idx="133">
                  <c:v>39650</c:v>
                </c:pt>
                <c:pt idx="134">
                  <c:v>39657</c:v>
                </c:pt>
                <c:pt idx="135">
                  <c:v>39664</c:v>
                </c:pt>
                <c:pt idx="136">
                  <c:v>39671</c:v>
                </c:pt>
                <c:pt idx="137">
                  <c:v>39678</c:v>
                </c:pt>
                <c:pt idx="138">
                  <c:v>39685</c:v>
                </c:pt>
                <c:pt idx="139">
                  <c:v>39692</c:v>
                </c:pt>
                <c:pt idx="140">
                  <c:v>39699</c:v>
                </c:pt>
                <c:pt idx="141">
                  <c:v>39706</c:v>
                </c:pt>
                <c:pt idx="142">
                  <c:v>39713</c:v>
                </c:pt>
                <c:pt idx="143">
                  <c:v>39720</c:v>
                </c:pt>
                <c:pt idx="144">
                  <c:v>39727</c:v>
                </c:pt>
                <c:pt idx="145">
                  <c:v>39734</c:v>
                </c:pt>
                <c:pt idx="146">
                  <c:v>39741</c:v>
                </c:pt>
                <c:pt idx="147">
                  <c:v>39748</c:v>
                </c:pt>
                <c:pt idx="148">
                  <c:v>39755</c:v>
                </c:pt>
                <c:pt idx="149">
                  <c:v>39762</c:v>
                </c:pt>
                <c:pt idx="150">
                  <c:v>39769</c:v>
                </c:pt>
                <c:pt idx="151">
                  <c:v>39776</c:v>
                </c:pt>
                <c:pt idx="152">
                  <c:v>39783</c:v>
                </c:pt>
                <c:pt idx="153">
                  <c:v>39790</c:v>
                </c:pt>
                <c:pt idx="154">
                  <c:v>39797</c:v>
                </c:pt>
                <c:pt idx="155">
                  <c:v>39804</c:v>
                </c:pt>
                <c:pt idx="156">
                  <c:v>39811</c:v>
                </c:pt>
                <c:pt idx="157">
                  <c:v>39818</c:v>
                </c:pt>
                <c:pt idx="158">
                  <c:v>39825</c:v>
                </c:pt>
                <c:pt idx="159">
                  <c:v>39832</c:v>
                </c:pt>
                <c:pt idx="160">
                  <c:v>39839</c:v>
                </c:pt>
                <c:pt idx="161">
                  <c:v>39846</c:v>
                </c:pt>
                <c:pt idx="162">
                  <c:v>39853</c:v>
                </c:pt>
                <c:pt idx="163">
                  <c:v>39860</c:v>
                </c:pt>
                <c:pt idx="164">
                  <c:v>39867</c:v>
                </c:pt>
                <c:pt idx="165">
                  <c:v>39874</c:v>
                </c:pt>
                <c:pt idx="166">
                  <c:v>39881</c:v>
                </c:pt>
                <c:pt idx="167">
                  <c:v>39888</c:v>
                </c:pt>
                <c:pt idx="168">
                  <c:v>39895</c:v>
                </c:pt>
                <c:pt idx="169">
                  <c:v>39902</c:v>
                </c:pt>
                <c:pt idx="170">
                  <c:v>39909</c:v>
                </c:pt>
                <c:pt idx="171">
                  <c:v>39916</c:v>
                </c:pt>
                <c:pt idx="172">
                  <c:v>39923</c:v>
                </c:pt>
                <c:pt idx="173">
                  <c:v>39930</c:v>
                </c:pt>
                <c:pt idx="174">
                  <c:v>39937</c:v>
                </c:pt>
                <c:pt idx="175">
                  <c:v>39944</c:v>
                </c:pt>
                <c:pt idx="176">
                  <c:v>39951</c:v>
                </c:pt>
                <c:pt idx="177">
                  <c:v>39958</c:v>
                </c:pt>
                <c:pt idx="178">
                  <c:v>39965</c:v>
                </c:pt>
                <c:pt idx="179">
                  <c:v>39972</c:v>
                </c:pt>
                <c:pt idx="180">
                  <c:v>39979</c:v>
                </c:pt>
                <c:pt idx="181">
                  <c:v>39986</c:v>
                </c:pt>
                <c:pt idx="182">
                  <c:v>39993</c:v>
                </c:pt>
                <c:pt idx="183">
                  <c:v>40000</c:v>
                </c:pt>
                <c:pt idx="184">
                  <c:v>40007</c:v>
                </c:pt>
                <c:pt idx="185">
                  <c:v>40014</c:v>
                </c:pt>
                <c:pt idx="186">
                  <c:v>40021</c:v>
                </c:pt>
                <c:pt idx="187">
                  <c:v>40028</c:v>
                </c:pt>
                <c:pt idx="188">
                  <c:v>40035</c:v>
                </c:pt>
                <c:pt idx="189">
                  <c:v>40042</c:v>
                </c:pt>
                <c:pt idx="190">
                  <c:v>40049</c:v>
                </c:pt>
                <c:pt idx="191">
                  <c:v>40056</c:v>
                </c:pt>
                <c:pt idx="192">
                  <c:v>40063</c:v>
                </c:pt>
                <c:pt idx="193">
                  <c:v>40070</c:v>
                </c:pt>
                <c:pt idx="194">
                  <c:v>40077</c:v>
                </c:pt>
                <c:pt idx="195">
                  <c:v>40084</c:v>
                </c:pt>
                <c:pt idx="196">
                  <c:v>40091</c:v>
                </c:pt>
                <c:pt idx="197">
                  <c:v>40098</c:v>
                </c:pt>
                <c:pt idx="198">
                  <c:v>40105</c:v>
                </c:pt>
                <c:pt idx="199">
                  <c:v>40112</c:v>
                </c:pt>
                <c:pt idx="200">
                  <c:v>40119</c:v>
                </c:pt>
                <c:pt idx="201">
                  <c:v>40126</c:v>
                </c:pt>
                <c:pt idx="202">
                  <c:v>40133</c:v>
                </c:pt>
                <c:pt idx="203">
                  <c:v>40140</c:v>
                </c:pt>
                <c:pt idx="204">
                  <c:v>40147</c:v>
                </c:pt>
                <c:pt idx="205">
                  <c:v>40154</c:v>
                </c:pt>
                <c:pt idx="206">
                  <c:v>40161</c:v>
                </c:pt>
                <c:pt idx="207">
                  <c:v>40168</c:v>
                </c:pt>
                <c:pt idx="208">
                  <c:v>40175</c:v>
                </c:pt>
                <c:pt idx="209">
                  <c:v>40182</c:v>
                </c:pt>
                <c:pt idx="210">
                  <c:v>40189</c:v>
                </c:pt>
                <c:pt idx="211">
                  <c:v>40196</c:v>
                </c:pt>
                <c:pt idx="212">
                  <c:v>40203</c:v>
                </c:pt>
                <c:pt idx="213">
                  <c:v>40210</c:v>
                </c:pt>
                <c:pt idx="214">
                  <c:v>40217</c:v>
                </c:pt>
                <c:pt idx="215">
                  <c:v>40224</c:v>
                </c:pt>
                <c:pt idx="216">
                  <c:v>40231</c:v>
                </c:pt>
                <c:pt idx="217">
                  <c:v>40238</c:v>
                </c:pt>
                <c:pt idx="218">
                  <c:v>40245</c:v>
                </c:pt>
                <c:pt idx="219">
                  <c:v>40252</c:v>
                </c:pt>
                <c:pt idx="220">
                  <c:v>40259</c:v>
                </c:pt>
                <c:pt idx="221">
                  <c:v>40266</c:v>
                </c:pt>
                <c:pt idx="222">
                  <c:v>40273</c:v>
                </c:pt>
                <c:pt idx="223">
                  <c:v>40280</c:v>
                </c:pt>
                <c:pt idx="224">
                  <c:v>40287</c:v>
                </c:pt>
                <c:pt idx="225">
                  <c:v>40294</c:v>
                </c:pt>
                <c:pt idx="226">
                  <c:v>40301</c:v>
                </c:pt>
                <c:pt idx="227">
                  <c:v>40308</c:v>
                </c:pt>
                <c:pt idx="228">
                  <c:v>40315</c:v>
                </c:pt>
                <c:pt idx="229">
                  <c:v>40322</c:v>
                </c:pt>
                <c:pt idx="230">
                  <c:v>40329</c:v>
                </c:pt>
                <c:pt idx="231">
                  <c:v>40336</c:v>
                </c:pt>
                <c:pt idx="232">
                  <c:v>40343</c:v>
                </c:pt>
                <c:pt idx="233">
                  <c:v>40350</c:v>
                </c:pt>
                <c:pt idx="234">
                  <c:v>40357</c:v>
                </c:pt>
                <c:pt idx="235">
                  <c:v>40364</c:v>
                </c:pt>
                <c:pt idx="236">
                  <c:v>40371</c:v>
                </c:pt>
                <c:pt idx="237">
                  <c:v>40378</c:v>
                </c:pt>
                <c:pt idx="238">
                  <c:v>40385</c:v>
                </c:pt>
                <c:pt idx="239">
                  <c:v>40392</c:v>
                </c:pt>
                <c:pt idx="240">
                  <c:v>40399</c:v>
                </c:pt>
                <c:pt idx="241">
                  <c:v>40406</c:v>
                </c:pt>
                <c:pt idx="242">
                  <c:v>40413</c:v>
                </c:pt>
                <c:pt idx="243">
                  <c:v>40420</c:v>
                </c:pt>
                <c:pt idx="244">
                  <c:v>40427</c:v>
                </c:pt>
                <c:pt idx="245">
                  <c:v>40434</c:v>
                </c:pt>
                <c:pt idx="246">
                  <c:v>40441</c:v>
                </c:pt>
                <c:pt idx="247">
                  <c:v>40448</c:v>
                </c:pt>
                <c:pt idx="248">
                  <c:v>40455</c:v>
                </c:pt>
                <c:pt idx="249">
                  <c:v>40462</c:v>
                </c:pt>
                <c:pt idx="250">
                  <c:v>40469</c:v>
                </c:pt>
                <c:pt idx="251">
                  <c:v>40476</c:v>
                </c:pt>
                <c:pt idx="252">
                  <c:v>40483</c:v>
                </c:pt>
                <c:pt idx="253">
                  <c:v>40490</c:v>
                </c:pt>
                <c:pt idx="254">
                  <c:v>40497</c:v>
                </c:pt>
                <c:pt idx="255">
                  <c:v>40504</c:v>
                </c:pt>
                <c:pt idx="256">
                  <c:v>40511</c:v>
                </c:pt>
                <c:pt idx="257">
                  <c:v>40518</c:v>
                </c:pt>
                <c:pt idx="258">
                  <c:v>40525</c:v>
                </c:pt>
                <c:pt idx="259">
                  <c:v>40532</c:v>
                </c:pt>
                <c:pt idx="260">
                  <c:v>40539</c:v>
                </c:pt>
                <c:pt idx="261">
                  <c:v>40546</c:v>
                </c:pt>
                <c:pt idx="262">
                  <c:v>40553</c:v>
                </c:pt>
                <c:pt idx="263">
                  <c:v>40560</c:v>
                </c:pt>
                <c:pt idx="264">
                  <c:v>40567</c:v>
                </c:pt>
                <c:pt idx="265">
                  <c:v>40574</c:v>
                </c:pt>
                <c:pt idx="266">
                  <c:v>40581</c:v>
                </c:pt>
                <c:pt idx="267">
                  <c:v>40588</c:v>
                </c:pt>
                <c:pt idx="268">
                  <c:v>40595</c:v>
                </c:pt>
                <c:pt idx="269">
                  <c:v>40602</c:v>
                </c:pt>
                <c:pt idx="270">
                  <c:v>40609</c:v>
                </c:pt>
                <c:pt idx="271">
                  <c:v>40616</c:v>
                </c:pt>
                <c:pt idx="272">
                  <c:v>40623</c:v>
                </c:pt>
                <c:pt idx="273">
                  <c:v>40630</c:v>
                </c:pt>
                <c:pt idx="274">
                  <c:v>40637</c:v>
                </c:pt>
                <c:pt idx="275">
                  <c:v>40644</c:v>
                </c:pt>
                <c:pt idx="276">
                  <c:v>40651</c:v>
                </c:pt>
                <c:pt idx="277">
                  <c:v>40658</c:v>
                </c:pt>
                <c:pt idx="278">
                  <c:v>40665</c:v>
                </c:pt>
                <c:pt idx="279">
                  <c:v>40672</c:v>
                </c:pt>
                <c:pt idx="280">
                  <c:v>40679</c:v>
                </c:pt>
                <c:pt idx="281">
                  <c:v>40686</c:v>
                </c:pt>
                <c:pt idx="282">
                  <c:v>40693</c:v>
                </c:pt>
                <c:pt idx="283">
                  <c:v>40700</c:v>
                </c:pt>
                <c:pt idx="284">
                  <c:v>40707</c:v>
                </c:pt>
                <c:pt idx="285">
                  <c:v>40714</c:v>
                </c:pt>
                <c:pt idx="286">
                  <c:v>40721</c:v>
                </c:pt>
                <c:pt idx="287">
                  <c:v>40728</c:v>
                </c:pt>
                <c:pt idx="288">
                  <c:v>40735</c:v>
                </c:pt>
                <c:pt idx="289">
                  <c:v>40742</c:v>
                </c:pt>
                <c:pt idx="290">
                  <c:v>40749</c:v>
                </c:pt>
                <c:pt idx="291">
                  <c:v>40756</c:v>
                </c:pt>
                <c:pt idx="292">
                  <c:v>40763</c:v>
                </c:pt>
                <c:pt idx="293">
                  <c:v>40770</c:v>
                </c:pt>
                <c:pt idx="294">
                  <c:v>40777</c:v>
                </c:pt>
                <c:pt idx="295">
                  <c:v>40784</c:v>
                </c:pt>
                <c:pt idx="296">
                  <c:v>40791</c:v>
                </c:pt>
                <c:pt idx="297">
                  <c:v>40798</c:v>
                </c:pt>
                <c:pt idx="298">
                  <c:v>40805</c:v>
                </c:pt>
                <c:pt idx="299">
                  <c:v>40812</c:v>
                </c:pt>
                <c:pt idx="300">
                  <c:v>40819</c:v>
                </c:pt>
                <c:pt idx="301">
                  <c:v>40826</c:v>
                </c:pt>
                <c:pt idx="302">
                  <c:v>40833</c:v>
                </c:pt>
                <c:pt idx="303">
                  <c:v>40840</c:v>
                </c:pt>
                <c:pt idx="304">
                  <c:v>40847</c:v>
                </c:pt>
                <c:pt idx="305">
                  <c:v>40854</c:v>
                </c:pt>
                <c:pt idx="306">
                  <c:v>40861</c:v>
                </c:pt>
                <c:pt idx="307">
                  <c:v>40868</c:v>
                </c:pt>
                <c:pt idx="308">
                  <c:v>40875</c:v>
                </c:pt>
                <c:pt idx="309">
                  <c:v>40882</c:v>
                </c:pt>
                <c:pt idx="310">
                  <c:v>40889</c:v>
                </c:pt>
                <c:pt idx="311">
                  <c:v>40896</c:v>
                </c:pt>
                <c:pt idx="312">
                  <c:v>40903</c:v>
                </c:pt>
                <c:pt idx="313">
                  <c:v>40910</c:v>
                </c:pt>
                <c:pt idx="314">
                  <c:v>40917</c:v>
                </c:pt>
                <c:pt idx="315">
                  <c:v>40924</c:v>
                </c:pt>
                <c:pt idx="316">
                  <c:v>40931</c:v>
                </c:pt>
                <c:pt idx="317">
                  <c:v>40938</c:v>
                </c:pt>
                <c:pt idx="318">
                  <c:v>40945</c:v>
                </c:pt>
                <c:pt idx="319">
                  <c:v>40952</c:v>
                </c:pt>
                <c:pt idx="320">
                  <c:v>40959</c:v>
                </c:pt>
                <c:pt idx="321">
                  <c:v>40966</c:v>
                </c:pt>
                <c:pt idx="322">
                  <c:v>40973</c:v>
                </c:pt>
                <c:pt idx="323">
                  <c:v>40980</c:v>
                </c:pt>
                <c:pt idx="324">
                  <c:v>40987</c:v>
                </c:pt>
                <c:pt idx="325">
                  <c:v>40994</c:v>
                </c:pt>
                <c:pt idx="326">
                  <c:v>41001</c:v>
                </c:pt>
                <c:pt idx="327">
                  <c:v>41008</c:v>
                </c:pt>
                <c:pt idx="328">
                  <c:v>41015</c:v>
                </c:pt>
                <c:pt idx="329">
                  <c:v>41022</c:v>
                </c:pt>
                <c:pt idx="330">
                  <c:v>41029</c:v>
                </c:pt>
                <c:pt idx="331">
                  <c:v>41036</c:v>
                </c:pt>
                <c:pt idx="332">
                  <c:v>41043</c:v>
                </c:pt>
                <c:pt idx="333">
                  <c:v>41050</c:v>
                </c:pt>
                <c:pt idx="334">
                  <c:v>41057</c:v>
                </c:pt>
                <c:pt idx="335">
                  <c:v>41064</c:v>
                </c:pt>
                <c:pt idx="336">
                  <c:v>41071</c:v>
                </c:pt>
                <c:pt idx="337">
                  <c:v>41078</c:v>
                </c:pt>
                <c:pt idx="338">
                  <c:v>41085</c:v>
                </c:pt>
                <c:pt idx="339">
                  <c:v>41092</c:v>
                </c:pt>
                <c:pt idx="340">
                  <c:v>41099</c:v>
                </c:pt>
                <c:pt idx="341">
                  <c:v>41106</c:v>
                </c:pt>
                <c:pt idx="342">
                  <c:v>41113</c:v>
                </c:pt>
                <c:pt idx="343">
                  <c:v>41120</c:v>
                </c:pt>
                <c:pt idx="344">
                  <c:v>41127</c:v>
                </c:pt>
                <c:pt idx="345">
                  <c:v>41134</c:v>
                </c:pt>
                <c:pt idx="346">
                  <c:v>41141</c:v>
                </c:pt>
                <c:pt idx="347">
                  <c:v>41148</c:v>
                </c:pt>
                <c:pt idx="348">
                  <c:v>41155</c:v>
                </c:pt>
                <c:pt idx="349">
                  <c:v>41162</c:v>
                </c:pt>
                <c:pt idx="350">
                  <c:v>41169</c:v>
                </c:pt>
                <c:pt idx="351">
                  <c:v>41176</c:v>
                </c:pt>
                <c:pt idx="352">
                  <c:v>41183</c:v>
                </c:pt>
                <c:pt idx="353">
                  <c:v>41190</c:v>
                </c:pt>
                <c:pt idx="354">
                  <c:v>41197</c:v>
                </c:pt>
                <c:pt idx="355">
                  <c:v>41204</c:v>
                </c:pt>
                <c:pt idx="356">
                  <c:v>41211</c:v>
                </c:pt>
                <c:pt idx="357">
                  <c:v>41218</c:v>
                </c:pt>
                <c:pt idx="358">
                  <c:v>41225</c:v>
                </c:pt>
                <c:pt idx="359">
                  <c:v>41232</c:v>
                </c:pt>
                <c:pt idx="360">
                  <c:v>41239</c:v>
                </c:pt>
                <c:pt idx="361">
                  <c:v>41246</c:v>
                </c:pt>
                <c:pt idx="362">
                  <c:v>41253</c:v>
                </c:pt>
                <c:pt idx="363">
                  <c:v>41260</c:v>
                </c:pt>
                <c:pt idx="364">
                  <c:v>41267</c:v>
                </c:pt>
                <c:pt idx="365">
                  <c:v>41274</c:v>
                </c:pt>
                <c:pt idx="366">
                  <c:v>41281</c:v>
                </c:pt>
                <c:pt idx="367">
                  <c:v>41288</c:v>
                </c:pt>
                <c:pt idx="368">
                  <c:v>41295</c:v>
                </c:pt>
                <c:pt idx="369">
                  <c:v>41302</c:v>
                </c:pt>
                <c:pt idx="370">
                  <c:v>41309</c:v>
                </c:pt>
                <c:pt idx="371">
                  <c:v>41316</c:v>
                </c:pt>
                <c:pt idx="372">
                  <c:v>41323</c:v>
                </c:pt>
                <c:pt idx="373">
                  <c:v>41330</c:v>
                </c:pt>
                <c:pt idx="374">
                  <c:v>41337</c:v>
                </c:pt>
                <c:pt idx="375">
                  <c:v>41344</c:v>
                </c:pt>
                <c:pt idx="376">
                  <c:v>41351</c:v>
                </c:pt>
                <c:pt idx="377">
                  <c:v>41358</c:v>
                </c:pt>
                <c:pt idx="378">
                  <c:v>41365</c:v>
                </c:pt>
                <c:pt idx="379">
                  <c:v>41372</c:v>
                </c:pt>
                <c:pt idx="380">
                  <c:v>41379</c:v>
                </c:pt>
                <c:pt idx="381">
                  <c:v>41386</c:v>
                </c:pt>
                <c:pt idx="382">
                  <c:v>41393</c:v>
                </c:pt>
                <c:pt idx="383">
                  <c:v>41400</c:v>
                </c:pt>
                <c:pt idx="384">
                  <c:v>41407</c:v>
                </c:pt>
                <c:pt idx="385">
                  <c:v>41414</c:v>
                </c:pt>
                <c:pt idx="386">
                  <c:v>41421</c:v>
                </c:pt>
                <c:pt idx="387">
                  <c:v>41428</c:v>
                </c:pt>
                <c:pt idx="388">
                  <c:v>41435</c:v>
                </c:pt>
                <c:pt idx="389">
                  <c:v>41442</c:v>
                </c:pt>
                <c:pt idx="390">
                  <c:v>41449</c:v>
                </c:pt>
                <c:pt idx="391">
                  <c:v>41456</c:v>
                </c:pt>
                <c:pt idx="392">
                  <c:v>41463</c:v>
                </c:pt>
                <c:pt idx="393">
                  <c:v>41470</c:v>
                </c:pt>
                <c:pt idx="394">
                  <c:v>41477</c:v>
                </c:pt>
                <c:pt idx="395">
                  <c:v>41484</c:v>
                </c:pt>
                <c:pt idx="396">
                  <c:v>41491</c:v>
                </c:pt>
                <c:pt idx="397">
                  <c:v>41498</c:v>
                </c:pt>
                <c:pt idx="398">
                  <c:v>41505</c:v>
                </c:pt>
                <c:pt idx="399">
                  <c:v>41512</c:v>
                </c:pt>
                <c:pt idx="400">
                  <c:v>41519</c:v>
                </c:pt>
                <c:pt idx="401">
                  <c:v>41526</c:v>
                </c:pt>
                <c:pt idx="402">
                  <c:v>41533</c:v>
                </c:pt>
                <c:pt idx="403">
                  <c:v>41540</c:v>
                </c:pt>
                <c:pt idx="404">
                  <c:v>41547</c:v>
                </c:pt>
                <c:pt idx="405">
                  <c:v>41554</c:v>
                </c:pt>
                <c:pt idx="406">
                  <c:v>41561</c:v>
                </c:pt>
                <c:pt idx="407">
                  <c:v>41568</c:v>
                </c:pt>
                <c:pt idx="408">
                  <c:v>41575</c:v>
                </c:pt>
                <c:pt idx="409">
                  <c:v>41582</c:v>
                </c:pt>
                <c:pt idx="410">
                  <c:v>41589</c:v>
                </c:pt>
                <c:pt idx="411">
                  <c:v>41596</c:v>
                </c:pt>
                <c:pt idx="412">
                  <c:v>41603</c:v>
                </c:pt>
                <c:pt idx="413">
                  <c:v>41610</c:v>
                </c:pt>
                <c:pt idx="414">
                  <c:v>41617</c:v>
                </c:pt>
                <c:pt idx="415">
                  <c:v>41624</c:v>
                </c:pt>
                <c:pt idx="416">
                  <c:v>41631</c:v>
                </c:pt>
                <c:pt idx="417">
                  <c:v>41638</c:v>
                </c:pt>
                <c:pt idx="418">
                  <c:v>41645</c:v>
                </c:pt>
                <c:pt idx="419">
                  <c:v>41652</c:v>
                </c:pt>
                <c:pt idx="420">
                  <c:v>41659</c:v>
                </c:pt>
                <c:pt idx="421">
                  <c:v>41666</c:v>
                </c:pt>
                <c:pt idx="422">
                  <c:v>41673</c:v>
                </c:pt>
                <c:pt idx="423">
                  <c:v>41680</c:v>
                </c:pt>
                <c:pt idx="424">
                  <c:v>41687</c:v>
                </c:pt>
                <c:pt idx="425">
                  <c:v>41694</c:v>
                </c:pt>
                <c:pt idx="426">
                  <c:v>41701</c:v>
                </c:pt>
                <c:pt idx="427">
                  <c:v>41708</c:v>
                </c:pt>
                <c:pt idx="428">
                  <c:v>41715</c:v>
                </c:pt>
                <c:pt idx="429">
                  <c:v>41722</c:v>
                </c:pt>
                <c:pt idx="430">
                  <c:v>41729</c:v>
                </c:pt>
                <c:pt idx="431">
                  <c:v>41736</c:v>
                </c:pt>
                <c:pt idx="432">
                  <c:v>41743</c:v>
                </c:pt>
                <c:pt idx="433">
                  <c:v>41750</c:v>
                </c:pt>
                <c:pt idx="434">
                  <c:v>41757</c:v>
                </c:pt>
                <c:pt idx="435">
                  <c:v>41764</c:v>
                </c:pt>
                <c:pt idx="436">
                  <c:v>41771</c:v>
                </c:pt>
                <c:pt idx="437">
                  <c:v>41778</c:v>
                </c:pt>
                <c:pt idx="438">
                  <c:v>41785</c:v>
                </c:pt>
                <c:pt idx="439">
                  <c:v>41792</c:v>
                </c:pt>
                <c:pt idx="440">
                  <c:v>41799</c:v>
                </c:pt>
                <c:pt idx="441">
                  <c:v>41806</c:v>
                </c:pt>
                <c:pt idx="442">
                  <c:v>41813</c:v>
                </c:pt>
                <c:pt idx="443">
                  <c:v>41820</c:v>
                </c:pt>
                <c:pt idx="444">
                  <c:v>41827</c:v>
                </c:pt>
                <c:pt idx="445">
                  <c:v>41834</c:v>
                </c:pt>
                <c:pt idx="446">
                  <c:v>41841</c:v>
                </c:pt>
                <c:pt idx="447">
                  <c:v>41848</c:v>
                </c:pt>
                <c:pt idx="448">
                  <c:v>41855</c:v>
                </c:pt>
                <c:pt idx="449">
                  <c:v>41862</c:v>
                </c:pt>
                <c:pt idx="450">
                  <c:v>41869</c:v>
                </c:pt>
                <c:pt idx="451">
                  <c:v>41876</c:v>
                </c:pt>
                <c:pt idx="452">
                  <c:v>41883</c:v>
                </c:pt>
                <c:pt idx="453">
                  <c:v>41890</c:v>
                </c:pt>
                <c:pt idx="454">
                  <c:v>41897</c:v>
                </c:pt>
                <c:pt idx="455">
                  <c:v>41904</c:v>
                </c:pt>
                <c:pt idx="456">
                  <c:v>41911</c:v>
                </c:pt>
                <c:pt idx="457">
                  <c:v>41918</c:v>
                </c:pt>
                <c:pt idx="458">
                  <c:v>41925</c:v>
                </c:pt>
                <c:pt idx="459">
                  <c:v>41932</c:v>
                </c:pt>
                <c:pt idx="460">
                  <c:v>41939</c:v>
                </c:pt>
                <c:pt idx="461">
                  <c:v>41946</c:v>
                </c:pt>
                <c:pt idx="462">
                  <c:v>41953</c:v>
                </c:pt>
                <c:pt idx="463">
                  <c:v>41960</c:v>
                </c:pt>
                <c:pt idx="464">
                  <c:v>41967</c:v>
                </c:pt>
                <c:pt idx="465">
                  <c:v>41974</c:v>
                </c:pt>
                <c:pt idx="466">
                  <c:v>41981</c:v>
                </c:pt>
                <c:pt idx="467">
                  <c:v>41988</c:v>
                </c:pt>
                <c:pt idx="468">
                  <c:v>41995</c:v>
                </c:pt>
                <c:pt idx="469">
                  <c:v>42002</c:v>
                </c:pt>
                <c:pt idx="470">
                  <c:v>42009</c:v>
                </c:pt>
                <c:pt idx="471">
                  <c:v>42016</c:v>
                </c:pt>
                <c:pt idx="472">
                  <c:v>42023</c:v>
                </c:pt>
                <c:pt idx="473">
                  <c:v>42030</c:v>
                </c:pt>
                <c:pt idx="474">
                  <c:v>42037</c:v>
                </c:pt>
                <c:pt idx="475">
                  <c:v>42044</c:v>
                </c:pt>
                <c:pt idx="476">
                  <c:v>42051</c:v>
                </c:pt>
                <c:pt idx="477">
                  <c:v>42058</c:v>
                </c:pt>
                <c:pt idx="478">
                  <c:v>42065</c:v>
                </c:pt>
                <c:pt idx="479">
                  <c:v>42072</c:v>
                </c:pt>
                <c:pt idx="480">
                  <c:v>42079</c:v>
                </c:pt>
                <c:pt idx="481">
                  <c:v>42086</c:v>
                </c:pt>
                <c:pt idx="482">
                  <c:v>42093</c:v>
                </c:pt>
                <c:pt idx="483">
                  <c:v>42100</c:v>
                </c:pt>
                <c:pt idx="484">
                  <c:v>42107</c:v>
                </c:pt>
                <c:pt idx="485">
                  <c:v>42114</c:v>
                </c:pt>
                <c:pt idx="486">
                  <c:v>42121</c:v>
                </c:pt>
                <c:pt idx="487">
                  <c:v>42128</c:v>
                </c:pt>
                <c:pt idx="488">
                  <c:v>42135</c:v>
                </c:pt>
                <c:pt idx="489">
                  <c:v>42142</c:v>
                </c:pt>
                <c:pt idx="490">
                  <c:v>42149</c:v>
                </c:pt>
                <c:pt idx="491">
                  <c:v>42156</c:v>
                </c:pt>
                <c:pt idx="492">
                  <c:v>42163</c:v>
                </c:pt>
                <c:pt idx="493">
                  <c:v>42170</c:v>
                </c:pt>
                <c:pt idx="494">
                  <c:v>42177</c:v>
                </c:pt>
                <c:pt idx="495">
                  <c:v>42184</c:v>
                </c:pt>
                <c:pt idx="496">
                  <c:v>42191</c:v>
                </c:pt>
                <c:pt idx="497">
                  <c:v>42198</c:v>
                </c:pt>
                <c:pt idx="498">
                  <c:v>42205</c:v>
                </c:pt>
                <c:pt idx="499">
                  <c:v>42212</c:v>
                </c:pt>
                <c:pt idx="500">
                  <c:v>42219</c:v>
                </c:pt>
                <c:pt idx="501">
                  <c:v>42226</c:v>
                </c:pt>
                <c:pt idx="502">
                  <c:v>42233</c:v>
                </c:pt>
                <c:pt idx="503">
                  <c:v>42240</c:v>
                </c:pt>
                <c:pt idx="504">
                  <c:v>42247</c:v>
                </c:pt>
                <c:pt idx="505">
                  <c:v>42254</c:v>
                </c:pt>
                <c:pt idx="506">
                  <c:v>42261</c:v>
                </c:pt>
                <c:pt idx="507">
                  <c:v>42268</c:v>
                </c:pt>
                <c:pt idx="508">
                  <c:v>42275</c:v>
                </c:pt>
                <c:pt idx="509">
                  <c:v>42282</c:v>
                </c:pt>
                <c:pt idx="510">
                  <c:v>42289</c:v>
                </c:pt>
                <c:pt idx="511">
                  <c:v>42296</c:v>
                </c:pt>
                <c:pt idx="512">
                  <c:v>42303</c:v>
                </c:pt>
                <c:pt idx="513">
                  <c:v>42310</c:v>
                </c:pt>
                <c:pt idx="514">
                  <c:v>42317</c:v>
                </c:pt>
                <c:pt idx="515">
                  <c:v>42324</c:v>
                </c:pt>
                <c:pt idx="516">
                  <c:v>42331</c:v>
                </c:pt>
                <c:pt idx="517">
                  <c:v>42338</c:v>
                </c:pt>
                <c:pt idx="518">
                  <c:v>42345</c:v>
                </c:pt>
                <c:pt idx="519">
                  <c:v>42352</c:v>
                </c:pt>
                <c:pt idx="520">
                  <c:v>42359</c:v>
                </c:pt>
                <c:pt idx="521">
                  <c:v>42366</c:v>
                </c:pt>
                <c:pt idx="522">
                  <c:v>42373</c:v>
                </c:pt>
              </c:numCache>
            </c:numRef>
          </c:cat>
          <c:val>
            <c:numRef>
              <c:f>'asean 5 (2)'!$B$3:$B$525</c:f>
              <c:numCache>
                <c:formatCode>General</c:formatCode>
                <c:ptCount val="523"/>
                <c:pt idx="0">
                  <c:v>100</c:v>
                </c:pt>
                <c:pt idx="1">
                  <c:v>111.128</c:v>
                </c:pt>
                <c:pt idx="2">
                  <c:v>109.72499999999999</c:v>
                </c:pt>
                <c:pt idx="3">
                  <c:v>106.983</c:v>
                </c:pt>
                <c:pt idx="4">
                  <c:v>111.17700000000001</c:v>
                </c:pt>
                <c:pt idx="5">
                  <c:v>114.268</c:v>
                </c:pt>
                <c:pt idx="6">
                  <c:v>113.825</c:v>
                </c:pt>
                <c:pt idx="7">
                  <c:v>113.292</c:v>
                </c:pt>
                <c:pt idx="8">
                  <c:v>111.795</c:v>
                </c:pt>
                <c:pt idx="9">
                  <c:v>115.848</c:v>
                </c:pt>
                <c:pt idx="10">
                  <c:v>113.45099999999999</c:v>
                </c:pt>
                <c:pt idx="11">
                  <c:v>125.158</c:v>
                </c:pt>
                <c:pt idx="12">
                  <c:v>123.687</c:v>
                </c:pt>
                <c:pt idx="13">
                  <c:v>126.00700000000001</c:v>
                </c:pt>
                <c:pt idx="14">
                  <c:v>129.886</c:v>
                </c:pt>
                <c:pt idx="15">
                  <c:v>132.54900000000001</c:v>
                </c:pt>
                <c:pt idx="16">
                  <c:v>139.87</c:v>
                </c:pt>
                <c:pt idx="17">
                  <c:v>143.274</c:v>
                </c:pt>
                <c:pt idx="18">
                  <c:v>146.31800000000001</c:v>
                </c:pt>
                <c:pt idx="19">
                  <c:v>133.39699999999999</c:v>
                </c:pt>
                <c:pt idx="20">
                  <c:v>119.279</c:v>
                </c:pt>
                <c:pt idx="21">
                  <c:v>123.29900000000001</c:v>
                </c:pt>
                <c:pt idx="22">
                  <c:v>123.875</c:v>
                </c:pt>
                <c:pt idx="23">
                  <c:v>113.94199999999999</c:v>
                </c:pt>
                <c:pt idx="24">
                  <c:v>117.85599999999999</c:v>
                </c:pt>
                <c:pt idx="25">
                  <c:v>116.322</c:v>
                </c:pt>
                <c:pt idx="26">
                  <c:v>123.876</c:v>
                </c:pt>
                <c:pt idx="27">
                  <c:v>125.943</c:v>
                </c:pt>
                <c:pt idx="28">
                  <c:v>117.10599999999999</c:v>
                </c:pt>
                <c:pt idx="29">
                  <c:v>120.60899999999999</c:v>
                </c:pt>
                <c:pt idx="30">
                  <c:v>126.47799999999999</c:v>
                </c:pt>
                <c:pt idx="31">
                  <c:v>132.215</c:v>
                </c:pt>
                <c:pt idx="32">
                  <c:v>133.185</c:v>
                </c:pt>
                <c:pt idx="33">
                  <c:v>135.91800000000001</c:v>
                </c:pt>
                <c:pt idx="34">
                  <c:v>132.833</c:v>
                </c:pt>
                <c:pt idx="35">
                  <c:v>138.35499999999999</c:v>
                </c:pt>
                <c:pt idx="36">
                  <c:v>134.761</c:v>
                </c:pt>
                <c:pt idx="37">
                  <c:v>137.71</c:v>
                </c:pt>
                <c:pt idx="38">
                  <c:v>139.09399999999999</c:v>
                </c:pt>
                <c:pt idx="39">
                  <c:v>140.37200000000001</c:v>
                </c:pt>
                <c:pt idx="40">
                  <c:v>140.738</c:v>
                </c:pt>
                <c:pt idx="41">
                  <c:v>143.16200000000001</c:v>
                </c:pt>
                <c:pt idx="42">
                  <c:v>144.09200000000001</c:v>
                </c:pt>
                <c:pt idx="43">
                  <c:v>145.20400000000001</c:v>
                </c:pt>
                <c:pt idx="44">
                  <c:v>151.34299999999999</c:v>
                </c:pt>
                <c:pt idx="45">
                  <c:v>152.16900000000001</c:v>
                </c:pt>
                <c:pt idx="46">
                  <c:v>156.715</c:v>
                </c:pt>
                <c:pt idx="47">
                  <c:v>161.548</c:v>
                </c:pt>
                <c:pt idx="48">
                  <c:v>160.27799999999999</c:v>
                </c:pt>
                <c:pt idx="49">
                  <c:v>163.261</c:v>
                </c:pt>
                <c:pt idx="50">
                  <c:v>164.86500000000001</c:v>
                </c:pt>
                <c:pt idx="51">
                  <c:v>164.53700000000001</c:v>
                </c:pt>
                <c:pt idx="52">
                  <c:v>167.87</c:v>
                </c:pt>
                <c:pt idx="53">
                  <c:v>167.37799999999999</c:v>
                </c:pt>
                <c:pt idx="54">
                  <c:v>157.68</c:v>
                </c:pt>
                <c:pt idx="55">
                  <c:v>166.69499999999999</c:v>
                </c:pt>
                <c:pt idx="56">
                  <c:v>160.66900000000001</c:v>
                </c:pt>
                <c:pt idx="57">
                  <c:v>161.24799999999999</c:v>
                </c:pt>
                <c:pt idx="58">
                  <c:v>156.06700000000001</c:v>
                </c:pt>
                <c:pt idx="59">
                  <c:v>162.84800000000001</c:v>
                </c:pt>
                <c:pt idx="60">
                  <c:v>159.28800000000001</c:v>
                </c:pt>
                <c:pt idx="61">
                  <c:v>149.09299999999999</c:v>
                </c:pt>
                <c:pt idx="62">
                  <c:v>159.709</c:v>
                </c:pt>
                <c:pt idx="63">
                  <c:v>156.31899999999999</c:v>
                </c:pt>
                <c:pt idx="64">
                  <c:v>162.99</c:v>
                </c:pt>
                <c:pt idx="65">
                  <c:v>166.316</c:v>
                </c:pt>
                <c:pt idx="66">
                  <c:v>172.89099999999999</c:v>
                </c:pt>
                <c:pt idx="67">
                  <c:v>177.02099999999999</c:v>
                </c:pt>
                <c:pt idx="68">
                  <c:v>178.714</c:v>
                </c:pt>
                <c:pt idx="69">
                  <c:v>177.88300000000001</c:v>
                </c:pt>
                <c:pt idx="70">
                  <c:v>184.40899999999999</c:v>
                </c:pt>
                <c:pt idx="71">
                  <c:v>184.21299999999999</c:v>
                </c:pt>
                <c:pt idx="72">
                  <c:v>188.55600000000001</c:v>
                </c:pt>
                <c:pt idx="73">
                  <c:v>187.15700000000001</c:v>
                </c:pt>
                <c:pt idx="74">
                  <c:v>190.38399999999999</c:v>
                </c:pt>
                <c:pt idx="75">
                  <c:v>180.94499999999999</c:v>
                </c:pt>
                <c:pt idx="76">
                  <c:v>188.65600000000001</c:v>
                </c:pt>
                <c:pt idx="77">
                  <c:v>187.846</c:v>
                </c:pt>
                <c:pt idx="78">
                  <c:v>192.10499999999999</c:v>
                </c:pt>
                <c:pt idx="79">
                  <c:v>204.19499999999999</c:v>
                </c:pt>
                <c:pt idx="80">
                  <c:v>204.43299999999999</c:v>
                </c:pt>
                <c:pt idx="81">
                  <c:v>210.869</c:v>
                </c:pt>
                <c:pt idx="82">
                  <c:v>199.19800000000001</c:v>
                </c:pt>
                <c:pt idx="83">
                  <c:v>189.62200000000001</c:v>
                </c:pt>
                <c:pt idx="84">
                  <c:v>192.977</c:v>
                </c:pt>
                <c:pt idx="85">
                  <c:v>179.53100000000001</c:v>
                </c:pt>
                <c:pt idx="86">
                  <c:v>190.434</c:v>
                </c:pt>
                <c:pt idx="87">
                  <c:v>194.92400000000001</c:v>
                </c:pt>
                <c:pt idx="88">
                  <c:v>194.239</c:v>
                </c:pt>
                <c:pt idx="89">
                  <c:v>196.42699999999999</c:v>
                </c:pt>
                <c:pt idx="90">
                  <c:v>215.458</c:v>
                </c:pt>
                <c:pt idx="91">
                  <c:v>221.71299999999999</c:v>
                </c:pt>
                <c:pt idx="92">
                  <c:v>236.839</c:v>
                </c:pt>
                <c:pt idx="93">
                  <c:v>251.63499999999999</c:v>
                </c:pt>
                <c:pt idx="94">
                  <c:v>230.31299999999999</c:v>
                </c:pt>
                <c:pt idx="95">
                  <c:v>254.684</c:v>
                </c:pt>
                <c:pt idx="96">
                  <c:v>250.97499999999999</c:v>
                </c:pt>
                <c:pt idx="97">
                  <c:v>251.333</c:v>
                </c:pt>
                <c:pt idx="98">
                  <c:v>240.86</c:v>
                </c:pt>
                <c:pt idx="99">
                  <c:v>242.87200000000001</c:v>
                </c:pt>
                <c:pt idx="100">
                  <c:v>256.029</c:v>
                </c:pt>
                <c:pt idx="101">
                  <c:v>265.05200000000002</c:v>
                </c:pt>
                <c:pt idx="102">
                  <c:v>246.49299999999999</c:v>
                </c:pt>
                <c:pt idx="103">
                  <c:v>244.12899999999999</c:v>
                </c:pt>
                <c:pt idx="104">
                  <c:v>253.15799999999999</c:v>
                </c:pt>
                <c:pt idx="105">
                  <c:v>253.785</c:v>
                </c:pt>
                <c:pt idx="106">
                  <c:v>256.97500000000002</c:v>
                </c:pt>
                <c:pt idx="107">
                  <c:v>221.071</c:v>
                </c:pt>
                <c:pt idx="108">
                  <c:v>241.38499999999999</c:v>
                </c:pt>
                <c:pt idx="109">
                  <c:v>260.327</c:v>
                </c:pt>
                <c:pt idx="110">
                  <c:v>246.93299999999999</c:v>
                </c:pt>
                <c:pt idx="111">
                  <c:v>261.61200000000002</c:v>
                </c:pt>
                <c:pt idx="112">
                  <c:v>272.61399999999998</c:v>
                </c:pt>
                <c:pt idx="113">
                  <c:v>259.25799999999998</c:v>
                </c:pt>
                <c:pt idx="114">
                  <c:v>241.202</c:v>
                </c:pt>
                <c:pt idx="115">
                  <c:v>218.739</c:v>
                </c:pt>
                <c:pt idx="116">
                  <c:v>225.85599999999999</c:v>
                </c:pt>
                <c:pt idx="117">
                  <c:v>236.816</c:v>
                </c:pt>
                <c:pt idx="118">
                  <c:v>218.64400000000001</c:v>
                </c:pt>
                <c:pt idx="119">
                  <c:v>217.524</c:v>
                </c:pt>
                <c:pt idx="120">
                  <c:v>228.33</c:v>
                </c:pt>
                <c:pt idx="121">
                  <c:v>217.809</c:v>
                </c:pt>
                <c:pt idx="122">
                  <c:v>233.33099999999999</c:v>
                </c:pt>
                <c:pt idx="123">
                  <c:v>231.95599999999999</c:v>
                </c:pt>
                <c:pt idx="124">
                  <c:v>245.86</c:v>
                </c:pt>
                <c:pt idx="125">
                  <c:v>226.92699999999999</c:v>
                </c:pt>
                <c:pt idx="126">
                  <c:v>228.58</c:v>
                </c:pt>
                <c:pt idx="127">
                  <c:v>228.77</c:v>
                </c:pt>
                <c:pt idx="128">
                  <c:v>224.57599999999999</c:v>
                </c:pt>
                <c:pt idx="129">
                  <c:v>224.703</c:v>
                </c:pt>
                <c:pt idx="130">
                  <c:v>223.191</c:v>
                </c:pt>
                <c:pt idx="131">
                  <c:v>216.64</c:v>
                </c:pt>
                <c:pt idx="132">
                  <c:v>212.18</c:v>
                </c:pt>
                <c:pt idx="133">
                  <c:v>205.31700000000001</c:v>
                </c:pt>
                <c:pt idx="134">
                  <c:v>215.553</c:v>
                </c:pt>
                <c:pt idx="135">
                  <c:v>210.18899999999999</c:v>
                </c:pt>
                <c:pt idx="136">
                  <c:v>199.38300000000001</c:v>
                </c:pt>
                <c:pt idx="137">
                  <c:v>194.464</c:v>
                </c:pt>
                <c:pt idx="138">
                  <c:v>201.38499999999999</c:v>
                </c:pt>
                <c:pt idx="139">
                  <c:v>204.62100000000001</c:v>
                </c:pt>
                <c:pt idx="140">
                  <c:v>186.77199999999999</c:v>
                </c:pt>
                <c:pt idx="141">
                  <c:v>150.58000000000001</c:v>
                </c:pt>
                <c:pt idx="142">
                  <c:v>176.358</c:v>
                </c:pt>
                <c:pt idx="143">
                  <c:v>162.96299999999999</c:v>
                </c:pt>
                <c:pt idx="144">
                  <c:v>145.001</c:v>
                </c:pt>
                <c:pt idx="145">
                  <c:v>127.06399999999999</c:v>
                </c:pt>
                <c:pt idx="146">
                  <c:v>123.76</c:v>
                </c:pt>
                <c:pt idx="147">
                  <c:v>90.152799999999999</c:v>
                </c:pt>
                <c:pt idx="148">
                  <c:v>105.53700000000001</c:v>
                </c:pt>
                <c:pt idx="149">
                  <c:v>103.94199999999999</c:v>
                </c:pt>
                <c:pt idx="150">
                  <c:v>86.799199999999999</c:v>
                </c:pt>
                <c:pt idx="151">
                  <c:v>76.563000000000002</c:v>
                </c:pt>
                <c:pt idx="152">
                  <c:v>85.108500000000006</c:v>
                </c:pt>
                <c:pt idx="153">
                  <c:v>85.852400000000003</c:v>
                </c:pt>
                <c:pt idx="154">
                  <c:v>107.761</c:v>
                </c:pt>
                <c:pt idx="155">
                  <c:v>106.27500000000001</c:v>
                </c:pt>
                <c:pt idx="156">
                  <c:v>104.259</c:v>
                </c:pt>
                <c:pt idx="157">
                  <c:v>115.017</c:v>
                </c:pt>
                <c:pt idx="158">
                  <c:v>107.715</c:v>
                </c:pt>
                <c:pt idx="159">
                  <c:v>102.404</c:v>
                </c:pt>
                <c:pt idx="160">
                  <c:v>98.111699999999999</c:v>
                </c:pt>
                <c:pt idx="161">
                  <c:v>93.026700000000005</c:v>
                </c:pt>
                <c:pt idx="162">
                  <c:v>96.796199999999999</c:v>
                </c:pt>
                <c:pt idx="163">
                  <c:v>95.131299999999996</c:v>
                </c:pt>
                <c:pt idx="164">
                  <c:v>93.244900000000001</c:v>
                </c:pt>
                <c:pt idx="165">
                  <c:v>87.290899999999993</c:v>
                </c:pt>
                <c:pt idx="166">
                  <c:v>90.528300000000002</c:v>
                </c:pt>
                <c:pt idx="167">
                  <c:v>95.227000000000004</c:v>
                </c:pt>
                <c:pt idx="168">
                  <c:v>107.364</c:v>
                </c:pt>
                <c:pt idx="169">
                  <c:v>106.95699999999999</c:v>
                </c:pt>
                <c:pt idx="170">
                  <c:v>117.039</c:v>
                </c:pt>
                <c:pt idx="171">
                  <c:v>120.17400000000001</c:v>
                </c:pt>
                <c:pt idx="172">
                  <c:v>135.137</c:v>
                </c:pt>
                <c:pt idx="173">
                  <c:v>124.22</c:v>
                </c:pt>
                <c:pt idx="174">
                  <c:v>148.61000000000001</c:v>
                </c:pt>
                <c:pt idx="175">
                  <c:v>151.072</c:v>
                </c:pt>
                <c:pt idx="176">
                  <c:v>147.333</c:v>
                </c:pt>
                <c:pt idx="177">
                  <c:v>155.67400000000001</c:v>
                </c:pt>
                <c:pt idx="178">
                  <c:v>165.81299999999999</c:v>
                </c:pt>
                <c:pt idx="179">
                  <c:v>174.471</c:v>
                </c:pt>
                <c:pt idx="180">
                  <c:v>172.68700000000001</c:v>
                </c:pt>
                <c:pt idx="181">
                  <c:v>159.727</c:v>
                </c:pt>
                <c:pt idx="182">
                  <c:v>166.63399999999999</c:v>
                </c:pt>
                <c:pt idx="183">
                  <c:v>168.82599999999999</c:v>
                </c:pt>
                <c:pt idx="184">
                  <c:v>168.523</c:v>
                </c:pt>
                <c:pt idx="185">
                  <c:v>177.005</c:v>
                </c:pt>
                <c:pt idx="186">
                  <c:v>189.81</c:v>
                </c:pt>
                <c:pt idx="187">
                  <c:v>206.096</c:v>
                </c:pt>
                <c:pt idx="188">
                  <c:v>212.14500000000001</c:v>
                </c:pt>
                <c:pt idx="189">
                  <c:v>209.97200000000001</c:v>
                </c:pt>
                <c:pt idx="190">
                  <c:v>206.953</c:v>
                </c:pt>
                <c:pt idx="191">
                  <c:v>202.64500000000001</c:v>
                </c:pt>
                <c:pt idx="192">
                  <c:v>203.102</c:v>
                </c:pt>
                <c:pt idx="193">
                  <c:v>210.376</c:v>
                </c:pt>
                <c:pt idx="194">
                  <c:v>224.65700000000001</c:v>
                </c:pt>
                <c:pt idx="195">
                  <c:v>217.05699999999999</c:v>
                </c:pt>
                <c:pt idx="196">
                  <c:v>230.291</c:v>
                </c:pt>
                <c:pt idx="197">
                  <c:v>229.858</c:v>
                </c:pt>
                <c:pt idx="198">
                  <c:v>238.13300000000001</c:v>
                </c:pt>
                <c:pt idx="199">
                  <c:v>229.31299999999999</c:v>
                </c:pt>
                <c:pt idx="200">
                  <c:v>217.708</c:v>
                </c:pt>
                <c:pt idx="201">
                  <c:v>224.922</c:v>
                </c:pt>
                <c:pt idx="202">
                  <c:v>232.16900000000001</c:v>
                </c:pt>
                <c:pt idx="203">
                  <c:v>231.679</c:v>
                </c:pt>
                <c:pt idx="204">
                  <c:v>224.68299999999999</c:v>
                </c:pt>
                <c:pt idx="205">
                  <c:v>233.57400000000001</c:v>
                </c:pt>
                <c:pt idx="206">
                  <c:v>234.696</c:v>
                </c:pt>
                <c:pt idx="207">
                  <c:v>225.19800000000001</c:v>
                </c:pt>
                <c:pt idx="208">
                  <c:v>234.63399999999999</c:v>
                </c:pt>
                <c:pt idx="209">
                  <c:v>242.71299999999999</c:v>
                </c:pt>
                <c:pt idx="210">
                  <c:v>252.637</c:v>
                </c:pt>
                <c:pt idx="211">
                  <c:v>250.86799999999999</c:v>
                </c:pt>
                <c:pt idx="212">
                  <c:v>241.072</c:v>
                </c:pt>
                <c:pt idx="213">
                  <c:v>238.161</c:v>
                </c:pt>
                <c:pt idx="214">
                  <c:v>224.96799999999999</c:v>
                </c:pt>
                <c:pt idx="215">
                  <c:v>229.96299999999999</c:v>
                </c:pt>
                <c:pt idx="216">
                  <c:v>237.86</c:v>
                </c:pt>
                <c:pt idx="217">
                  <c:v>234.846</c:v>
                </c:pt>
                <c:pt idx="218">
                  <c:v>246.46600000000001</c:v>
                </c:pt>
                <c:pt idx="219">
                  <c:v>249.376</c:v>
                </c:pt>
                <c:pt idx="220">
                  <c:v>253.60300000000001</c:v>
                </c:pt>
                <c:pt idx="221">
                  <c:v>263.99099999999999</c:v>
                </c:pt>
                <c:pt idx="222">
                  <c:v>274.29000000000002</c:v>
                </c:pt>
                <c:pt idx="223">
                  <c:v>270.42399999999998</c:v>
                </c:pt>
                <c:pt idx="224">
                  <c:v>264.71699999999998</c:v>
                </c:pt>
                <c:pt idx="225">
                  <c:v>276.28800000000001</c:v>
                </c:pt>
                <c:pt idx="226">
                  <c:v>275.74700000000001</c:v>
                </c:pt>
                <c:pt idx="227">
                  <c:v>262.99</c:v>
                </c:pt>
                <c:pt idx="228">
                  <c:v>257.54500000000002</c:v>
                </c:pt>
                <c:pt idx="229">
                  <c:v>232.92500000000001</c:v>
                </c:pt>
                <c:pt idx="230">
                  <c:v>255.3</c:v>
                </c:pt>
                <c:pt idx="231">
                  <c:v>247.63</c:v>
                </c:pt>
                <c:pt idx="232">
                  <c:v>256.21600000000001</c:v>
                </c:pt>
                <c:pt idx="233">
                  <c:v>272.94099999999997</c:v>
                </c:pt>
                <c:pt idx="234">
                  <c:v>273.63799999999998</c:v>
                </c:pt>
                <c:pt idx="235">
                  <c:v>265.26</c:v>
                </c:pt>
                <c:pt idx="236">
                  <c:v>273.08800000000002</c:v>
                </c:pt>
                <c:pt idx="237">
                  <c:v>274.76400000000001</c:v>
                </c:pt>
                <c:pt idx="238">
                  <c:v>278.44600000000003</c:v>
                </c:pt>
                <c:pt idx="239">
                  <c:v>281.505</c:v>
                </c:pt>
                <c:pt idx="240">
                  <c:v>281.97699999999998</c:v>
                </c:pt>
                <c:pt idx="241">
                  <c:v>276.27999999999997</c:v>
                </c:pt>
                <c:pt idx="242">
                  <c:v>283.92200000000003</c:v>
                </c:pt>
                <c:pt idx="243">
                  <c:v>278.64100000000002</c:v>
                </c:pt>
                <c:pt idx="244">
                  <c:v>289.93900000000002</c:v>
                </c:pt>
                <c:pt idx="245">
                  <c:v>291.06200000000001</c:v>
                </c:pt>
                <c:pt idx="246">
                  <c:v>304.61799999999999</c:v>
                </c:pt>
                <c:pt idx="247">
                  <c:v>313.74099999999999</c:v>
                </c:pt>
                <c:pt idx="248">
                  <c:v>322.84100000000001</c:v>
                </c:pt>
                <c:pt idx="249">
                  <c:v>317.28899999999999</c:v>
                </c:pt>
                <c:pt idx="250">
                  <c:v>316.58100000000002</c:v>
                </c:pt>
                <c:pt idx="251">
                  <c:v>324.67399999999998</c:v>
                </c:pt>
                <c:pt idx="252">
                  <c:v>324.358</c:v>
                </c:pt>
                <c:pt idx="253">
                  <c:v>327.37</c:v>
                </c:pt>
                <c:pt idx="254">
                  <c:v>319.62599999999998</c:v>
                </c:pt>
                <c:pt idx="255">
                  <c:v>330.15699999999998</c:v>
                </c:pt>
                <c:pt idx="256">
                  <c:v>313.84699999999998</c:v>
                </c:pt>
                <c:pt idx="257">
                  <c:v>318.613</c:v>
                </c:pt>
                <c:pt idx="258">
                  <c:v>311.45499999999998</c:v>
                </c:pt>
                <c:pt idx="259">
                  <c:v>299.78199999999998</c:v>
                </c:pt>
                <c:pt idx="260">
                  <c:v>304.62200000000001</c:v>
                </c:pt>
                <c:pt idx="261">
                  <c:v>314.51299999999998</c:v>
                </c:pt>
                <c:pt idx="262">
                  <c:v>285.649</c:v>
                </c:pt>
                <c:pt idx="263">
                  <c:v>290.42500000000001</c:v>
                </c:pt>
                <c:pt idx="264">
                  <c:v>274.73399999999998</c:v>
                </c:pt>
                <c:pt idx="265">
                  <c:v>280.12799999999999</c:v>
                </c:pt>
                <c:pt idx="266">
                  <c:v>292.37799999999999</c:v>
                </c:pt>
                <c:pt idx="267">
                  <c:v>287.03300000000002</c:v>
                </c:pt>
                <c:pt idx="268">
                  <c:v>298.12099999999998</c:v>
                </c:pt>
                <c:pt idx="269">
                  <c:v>296.96199999999999</c:v>
                </c:pt>
                <c:pt idx="270">
                  <c:v>309.988</c:v>
                </c:pt>
                <c:pt idx="271">
                  <c:v>311.19799999999998</c:v>
                </c:pt>
                <c:pt idx="272">
                  <c:v>307.02100000000002</c:v>
                </c:pt>
                <c:pt idx="273">
                  <c:v>317.47699999999998</c:v>
                </c:pt>
                <c:pt idx="274">
                  <c:v>328.23599999999999</c:v>
                </c:pt>
                <c:pt idx="275">
                  <c:v>331.85599999999999</c:v>
                </c:pt>
                <c:pt idx="276">
                  <c:v>330.61500000000001</c:v>
                </c:pt>
                <c:pt idx="277">
                  <c:v>338.71199999999999</c:v>
                </c:pt>
                <c:pt idx="278">
                  <c:v>345.97300000000001</c:v>
                </c:pt>
                <c:pt idx="279">
                  <c:v>339.03800000000001</c:v>
                </c:pt>
                <c:pt idx="280">
                  <c:v>338.80599999999998</c:v>
                </c:pt>
                <c:pt idx="281">
                  <c:v>337.41699999999997</c:v>
                </c:pt>
                <c:pt idx="282">
                  <c:v>342.303</c:v>
                </c:pt>
                <c:pt idx="283">
                  <c:v>344.07900000000001</c:v>
                </c:pt>
                <c:pt idx="284">
                  <c:v>333.61799999999999</c:v>
                </c:pt>
                <c:pt idx="285">
                  <c:v>329.59800000000001</c:v>
                </c:pt>
                <c:pt idx="286">
                  <c:v>336.642</c:v>
                </c:pt>
                <c:pt idx="287">
                  <c:v>357.29500000000002</c:v>
                </c:pt>
                <c:pt idx="288">
                  <c:v>359.892</c:v>
                </c:pt>
                <c:pt idx="289">
                  <c:v>362.23</c:v>
                </c:pt>
                <c:pt idx="290">
                  <c:v>365.42500000000001</c:v>
                </c:pt>
                <c:pt idx="291">
                  <c:v>379.11599999999999</c:v>
                </c:pt>
                <c:pt idx="292">
                  <c:v>346.21699999999998</c:v>
                </c:pt>
                <c:pt idx="293">
                  <c:v>354.22199999999998</c:v>
                </c:pt>
                <c:pt idx="294">
                  <c:v>341.85700000000003</c:v>
                </c:pt>
                <c:pt idx="295">
                  <c:v>341.00400000000002</c:v>
                </c:pt>
                <c:pt idx="296">
                  <c:v>344.88499999999999</c:v>
                </c:pt>
                <c:pt idx="297">
                  <c:v>342.95499999999998</c:v>
                </c:pt>
                <c:pt idx="298">
                  <c:v>318.99099999999999</c:v>
                </c:pt>
                <c:pt idx="299">
                  <c:v>273.98700000000002</c:v>
                </c:pt>
                <c:pt idx="300">
                  <c:v>284.346</c:v>
                </c:pt>
                <c:pt idx="301">
                  <c:v>296.18799999999999</c:v>
                </c:pt>
                <c:pt idx="302">
                  <c:v>325.37200000000001</c:v>
                </c:pt>
                <c:pt idx="303">
                  <c:v>324.74299999999999</c:v>
                </c:pt>
                <c:pt idx="304">
                  <c:v>332.44200000000001</c:v>
                </c:pt>
                <c:pt idx="305">
                  <c:v>328.57400000000001</c:v>
                </c:pt>
                <c:pt idx="306">
                  <c:v>333.28800000000001</c:v>
                </c:pt>
                <c:pt idx="307">
                  <c:v>313.12200000000001</c:v>
                </c:pt>
                <c:pt idx="308">
                  <c:v>306.92500000000001</c:v>
                </c:pt>
                <c:pt idx="309">
                  <c:v>323.08800000000002</c:v>
                </c:pt>
                <c:pt idx="310">
                  <c:v>323.577</c:v>
                </c:pt>
                <c:pt idx="311">
                  <c:v>320.08699999999999</c:v>
                </c:pt>
                <c:pt idx="312">
                  <c:v>323.50799999999998</c:v>
                </c:pt>
                <c:pt idx="313">
                  <c:v>322.48200000000003</c:v>
                </c:pt>
                <c:pt idx="314">
                  <c:v>327.74799999999999</c:v>
                </c:pt>
                <c:pt idx="315">
                  <c:v>327.36</c:v>
                </c:pt>
                <c:pt idx="316">
                  <c:v>342.75299999999999</c:v>
                </c:pt>
                <c:pt idx="317">
                  <c:v>333.392</c:v>
                </c:pt>
                <c:pt idx="318">
                  <c:v>336.01799999999997</c:v>
                </c:pt>
                <c:pt idx="319">
                  <c:v>332.02800000000002</c:v>
                </c:pt>
                <c:pt idx="320">
                  <c:v>333.47500000000002</c:v>
                </c:pt>
                <c:pt idx="321">
                  <c:v>314.40600000000001</c:v>
                </c:pt>
                <c:pt idx="322">
                  <c:v>327.11200000000002</c:v>
                </c:pt>
                <c:pt idx="323">
                  <c:v>324.55399999999997</c:v>
                </c:pt>
                <c:pt idx="324">
                  <c:v>329.77100000000002</c:v>
                </c:pt>
                <c:pt idx="325">
                  <c:v>328.66199999999998</c:v>
                </c:pt>
                <c:pt idx="326">
                  <c:v>340.79</c:v>
                </c:pt>
                <c:pt idx="327">
                  <c:v>338.02199999999999</c:v>
                </c:pt>
                <c:pt idx="328">
                  <c:v>333.142</c:v>
                </c:pt>
                <c:pt idx="329">
                  <c:v>332.68</c:v>
                </c:pt>
                <c:pt idx="330">
                  <c:v>333.86500000000001</c:v>
                </c:pt>
                <c:pt idx="331">
                  <c:v>331.46300000000002</c:v>
                </c:pt>
                <c:pt idx="332">
                  <c:v>320.17099999999999</c:v>
                </c:pt>
                <c:pt idx="333">
                  <c:v>309.08300000000003</c:v>
                </c:pt>
                <c:pt idx="334">
                  <c:v>303.31799999999998</c:v>
                </c:pt>
                <c:pt idx="335">
                  <c:v>279.67500000000001</c:v>
                </c:pt>
                <c:pt idx="336">
                  <c:v>298.17399999999998</c:v>
                </c:pt>
                <c:pt idx="337">
                  <c:v>297.41500000000002</c:v>
                </c:pt>
                <c:pt idx="338">
                  <c:v>297.03699999999998</c:v>
                </c:pt>
                <c:pt idx="339">
                  <c:v>310.43400000000003</c:v>
                </c:pt>
                <c:pt idx="340">
                  <c:v>307.91199999999998</c:v>
                </c:pt>
                <c:pt idx="341">
                  <c:v>311.89100000000002</c:v>
                </c:pt>
                <c:pt idx="342">
                  <c:v>308.34500000000003</c:v>
                </c:pt>
                <c:pt idx="343">
                  <c:v>318.71800000000002</c:v>
                </c:pt>
                <c:pt idx="344">
                  <c:v>319.72199999999998</c:v>
                </c:pt>
                <c:pt idx="345">
                  <c:v>320.72500000000002</c:v>
                </c:pt>
                <c:pt idx="346">
                  <c:v>327.50099999999998</c:v>
                </c:pt>
                <c:pt idx="347">
                  <c:v>322.47300000000001</c:v>
                </c:pt>
                <c:pt idx="348">
                  <c:v>317.63099999999997</c:v>
                </c:pt>
                <c:pt idx="349">
                  <c:v>322.13400000000001</c:v>
                </c:pt>
                <c:pt idx="350">
                  <c:v>333.87599999999998</c:v>
                </c:pt>
                <c:pt idx="351">
                  <c:v>324.29000000000002</c:v>
                </c:pt>
                <c:pt idx="352">
                  <c:v>325.28500000000003</c:v>
                </c:pt>
                <c:pt idx="353">
                  <c:v>332.75400000000002</c:v>
                </c:pt>
                <c:pt idx="354">
                  <c:v>335.10399999999998</c:v>
                </c:pt>
                <c:pt idx="355">
                  <c:v>337.65300000000002</c:v>
                </c:pt>
                <c:pt idx="356">
                  <c:v>335.62700000000001</c:v>
                </c:pt>
                <c:pt idx="357">
                  <c:v>332.358</c:v>
                </c:pt>
                <c:pt idx="358">
                  <c:v>334.173</c:v>
                </c:pt>
                <c:pt idx="359">
                  <c:v>332.16199999999998</c:v>
                </c:pt>
                <c:pt idx="360">
                  <c:v>338.642</c:v>
                </c:pt>
                <c:pt idx="361">
                  <c:v>329.755</c:v>
                </c:pt>
                <c:pt idx="362">
                  <c:v>326.94200000000001</c:v>
                </c:pt>
                <c:pt idx="363">
                  <c:v>331.65300000000002</c:v>
                </c:pt>
                <c:pt idx="364">
                  <c:v>326.77100000000002</c:v>
                </c:pt>
                <c:pt idx="365">
                  <c:v>331.43099999999998</c:v>
                </c:pt>
                <c:pt idx="366">
                  <c:v>336.60500000000002</c:v>
                </c:pt>
                <c:pt idx="367">
                  <c:v>336.24200000000002</c:v>
                </c:pt>
                <c:pt idx="368">
                  <c:v>341.976</c:v>
                </c:pt>
                <c:pt idx="369">
                  <c:v>338.97899999999998</c:v>
                </c:pt>
                <c:pt idx="370">
                  <c:v>345.13799999999998</c:v>
                </c:pt>
                <c:pt idx="371">
                  <c:v>349.209</c:v>
                </c:pt>
                <c:pt idx="372">
                  <c:v>355.16199999999998</c:v>
                </c:pt>
                <c:pt idx="373">
                  <c:v>362.32</c:v>
                </c:pt>
                <c:pt idx="374">
                  <c:v>367.93099999999998</c:v>
                </c:pt>
                <c:pt idx="375">
                  <c:v>374.17599999999999</c:v>
                </c:pt>
                <c:pt idx="376">
                  <c:v>367.15699999999998</c:v>
                </c:pt>
                <c:pt idx="377">
                  <c:v>361.19900000000001</c:v>
                </c:pt>
                <c:pt idx="378">
                  <c:v>371.82299999999998</c:v>
                </c:pt>
                <c:pt idx="379">
                  <c:v>366.85599999999999</c:v>
                </c:pt>
                <c:pt idx="380">
                  <c:v>368.464</c:v>
                </c:pt>
                <c:pt idx="381">
                  <c:v>380.06099999999998</c:v>
                </c:pt>
                <c:pt idx="382">
                  <c:v>379.40600000000001</c:v>
                </c:pt>
                <c:pt idx="383">
                  <c:v>375.30399999999997</c:v>
                </c:pt>
                <c:pt idx="384">
                  <c:v>376.92</c:v>
                </c:pt>
                <c:pt idx="385">
                  <c:v>388.51499999999999</c:v>
                </c:pt>
                <c:pt idx="386">
                  <c:v>371.85700000000003</c:v>
                </c:pt>
                <c:pt idx="387">
                  <c:v>356.00700000000001</c:v>
                </c:pt>
                <c:pt idx="388">
                  <c:v>338.66500000000002</c:v>
                </c:pt>
                <c:pt idx="389">
                  <c:v>340.81099999999998</c:v>
                </c:pt>
                <c:pt idx="390">
                  <c:v>309.63099999999997</c:v>
                </c:pt>
                <c:pt idx="391">
                  <c:v>340.36399999999998</c:v>
                </c:pt>
                <c:pt idx="392">
                  <c:v>311.822</c:v>
                </c:pt>
                <c:pt idx="393">
                  <c:v>329.38200000000001</c:v>
                </c:pt>
                <c:pt idx="394">
                  <c:v>327.78699999999998</c:v>
                </c:pt>
                <c:pt idx="395">
                  <c:v>315.66199999999998</c:v>
                </c:pt>
                <c:pt idx="396">
                  <c:v>322.83100000000002</c:v>
                </c:pt>
                <c:pt idx="397">
                  <c:v>317.58</c:v>
                </c:pt>
                <c:pt idx="398">
                  <c:v>286.63099999999997</c:v>
                </c:pt>
                <c:pt idx="399">
                  <c:v>264.69600000000003</c:v>
                </c:pt>
                <c:pt idx="400">
                  <c:v>261.45999999999998</c:v>
                </c:pt>
                <c:pt idx="401">
                  <c:v>264.69900000000001</c:v>
                </c:pt>
                <c:pt idx="402">
                  <c:v>286.27800000000002</c:v>
                </c:pt>
                <c:pt idx="403">
                  <c:v>286.8</c:v>
                </c:pt>
                <c:pt idx="404">
                  <c:v>261.74799999999999</c:v>
                </c:pt>
                <c:pt idx="405">
                  <c:v>270.25900000000001</c:v>
                </c:pt>
                <c:pt idx="406">
                  <c:v>286.79199999999997</c:v>
                </c:pt>
                <c:pt idx="407">
                  <c:v>290.60899999999998</c:v>
                </c:pt>
                <c:pt idx="408">
                  <c:v>297.55799999999999</c:v>
                </c:pt>
                <c:pt idx="409">
                  <c:v>276.85599999999999</c:v>
                </c:pt>
                <c:pt idx="410">
                  <c:v>273.45499999999998</c:v>
                </c:pt>
                <c:pt idx="411">
                  <c:v>269.36599999999999</c:v>
                </c:pt>
                <c:pt idx="412">
                  <c:v>261.90800000000002</c:v>
                </c:pt>
                <c:pt idx="413">
                  <c:v>259.73899999999998</c:v>
                </c:pt>
                <c:pt idx="414">
                  <c:v>247.15299999999999</c:v>
                </c:pt>
                <c:pt idx="415">
                  <c:v>238.583</c:v>
                </c:pt>
                <c:pt idx="416">
                  <c:v>243.274</c:v>
                </c:pt>
                <c:pt idx="417">
                  <c:v>247.81700000000001</c:v>
                </c:pt>
                <c:pt idx="418">
                  <c:v>244.9</c:v>
                </c:pt>
                <c:pt idx="419">
                  <c:v>262.69900000000001</c:v>
                </c:pt>
                <c:pt idx="420">
                  <c:v>262.91300000000001</c:v>
                </c:pt>
                <c:pt idx="421">
                  <c:v>251.71100000000001</c:v>
                </c:pt>
                <c:pt idx="422">
                  <c:v>255.70599999999999</c:v>
                </c:pt>
                <c:pt idx="423">
                  <c:v>262.00900000000001</c:v>
                </c:pt>
                <c:pt idx="424">
                  <c:v>277.53500000000003</c:v>
                </c:pt>
                <c:pt idx="425">
                  <c:v>285.67099999999999</c:v>
                </c:pt>
                <c:pt idx="426">
                  <c:v>283.34199999999998</c:v>
                </c:pt>
                <c:pt idx="427">
                  <c:v>294.86099999999999</c:v>
                </c:pt>
                <c:pt idx="428">
                  <c:v>313.70400000000001</c:v>
                </c:pt>
                <c:pt idx="429">
                  <c:v>297.52800000000002</c:v>
                </c:pt>
                <c:pt idx="430">
                  <c:v>300.84500000000003</c:v>
                </c:pt>
                <c:pt idx="431">
                  <c:v>316.63099999999997</c:v>
                </c:pt>
                <c:pt idx="432">
                  <c:v>308.68</c:v>
                </c:pt>
                <c:pt idx="433">
                  <c:v>310.947</c:v>
                </c:pt>
                <c:pt idx="434">
                  <c:v>300.57100000000003</c:v>
                </c:pt>
                <c:pt idx="435">
                  <c:v>303.29000000000002</c:v>
                </c:pt>
                <c:pt idx="436">
                  <c:v>308.07799999999997</c:v>
                </c:pt>
                <c:pt idx="437">
                  <c:v>321.66399999999999</c:v>
                </c:pt>
                <c:pt idx="438">
                  <c:v>312.95999999999998</c:v>
                </c:pt>
                <c:pt idx="439">
                  <c:v>300.95499999999998</c:v>
                </c:pt>
                <c:pt idx="440">
                  <c:v>299.01600000000002</c:v>
                </c:pt>
                <c:pt idx="441">
                  <c:v>297.93599999999998</c:v>
                </c:pt>
                <c:pt idx="442">
                  <c:v>292.315</c:v>
                </c:pt>
                <c:pt idx="443">
                  <c:v>297.72300000000001</c:v>
                </c:pt>
                <c:pt idx="444">
                  <c:v>310.55099999999999</c:v>
                </c:pt>
                <c:pt idx="445">
                  <c:v>316.30700000000002</c:v>
                </c:pt>
                <c:pt idx="446">
                  <c:v>326.399</c:v>
                </c:pt>
                <c:pt idx="447">
                  <c:v>321.77999999999997</c:v>
                </c:pt>
                <c:pt idx="448">
                  <c:v>320.536</c:v>
                </c:pt>
                <c:pt idx="449">
                  <c:v>321.57900000000001</c:v>
                </c:pt>
                <c:pt idx="450">
                  <c:v>322.96600000000001</c:v>
                </c:pt>
                <c:pt idx="451">
                  <c:v>322.86</c:v>
                </c:pt>
                <c:pt idx="452">
                  <c:v>320.95</c:v>
                </c:pt>
                <c:pt idx="453">
                  <c:v>325.52100000000002</c:v>
                </c:pt>
                <c:pt idx="454">
                  <c:v>312.42200000000003</c:v>
                </c:pt>
                <c:pt idx="455">
                  <c:v>319.23099999999999</c:v>
                </c:pt>
                <c:pt idx="456">
                  <c:v>308.62799999999999</c:v>
                </c:pt>
                <c:pt idx="457">
                  <c:v>297.36</c:v>
                </c:pt>
                <c:pt idx="458">
                  <c:v>290.61</c:v>
                </c:pt>
                <c:pt idx="459">
                  <c:v>304.57799999999997</c:v>
                </c:pt>
                <c:pt idx="460">
                  <c:v>301.98700000000002</c:v>
                </c:pt>
                <c:pt idx="461">
                  <c:v>307.72800000000001</c:v>
                </c:pt>
                <c:pt idx="462">
                  <c:v>296.91399999999999</c:v>
                </c:pt>
                <c:pt idx="463">
                  <c:v>304.50400000000002</c:v>
                </c:pt>
                <c:pt idx="464">
                  <c:v>312.07900000000001</c:v>
                </c:pt>
                <c:pt idx="465">
                  <c:v>310.44900000000001</c:v>
                </c:pt>
                <c:pt idx="466">
                  <c:v>306.178</c:v>
                </c:pt>
                <c:pt idx="467">
                  <c:v>294.947</c:v>
                </c:pt>
                <c:pt idx="468">
                  <c:v>302.37599999999998</c:v>
                </c:pt>
                <c:pt idx="469">
                  <c:v>305.26600000000002</c:v>
                </c:pt>
                <c:pt idx="470">
                  <c:v>301.79199999999997</c:v>
                </c:pt>
                <c:pt idx="471">
                  <c:v>299.92099999999999</c:v>
                </c:pt>
                <c:pt idx="472">
                  <c:v>297.96199999999999</c:v>
                </c:pt>
                <c:pt idx="473">
                  <c:v>309.92200000000003</c:v>
                </c:pt>
                <c:pt idx="474">
                  <c:v>303.41399999999999</c:v>
                </c:pt>
                <c:pt idx="475">
                  <c:v>310.10000000000002</c:v>
                </c:pt>
                <c:pt idx="476">
                  <c:v>308.697</c:v>
                </c:pt>
                <c:pt idx="477">
                  <c:v>311.96600000000001</c:v>
                </c:pt>
                <c:pt idx="478">
                  <c:v>312.96100000000001</c:v>
                </c:pt>
                <c:pt idx="479">
                  <c:v>309.22699999999998</c:v>
                </c:pt>
                <c:pt idx="480">
                  <c:v>303.21100000000001</c:v>
                </c:pt>
                <c:pt idx="481">
                  <c:v>309.72199999999998</c:v>
                </c:pt>
                <c:pt idx="482">
                  <c:v>309.12200000000001</c:v>
                </c:pt>
                <c:pt idx="483">
                  <c:v>314.44</c:v>
                </c:pt>
                <c:pt idx="484">
                  <c:v>311.58199999999999</c:v>
                </c:pt>
                <c:pt idx="485">
                  <c:v>310.07600000000002</c:v>
                </c:pt>
                <c:pt idx="486">
                  <c:v>297.35000000000002</c:v>
                </c:pt>
                <c:pt idx="487">
                  <c:v>287.62099999999998</c:v>
                </c:pt>
                <c:pt idx="488">
                  <c:v>287.43700000000001</c:v>
                </c:pt>
                <c:pt idx="489">
                  <c:v>290.625</c:v>
                </c:pt>
                <c:pt idx="490">
                  <c:v>294.327</c:v>
                </c:pt>
                <c:pt idx="491">
                  <c:v>288.14800000000002</c:v>
                </c:pt>
                <c:pt idx="492">
                  <c:v>272.12900000000002</c:v>
                </c:pt>
                <c:pt idx="493">
                  <c:v>261.44600000000003</c:v>
                </c:pt>
                <c:pt idx="494">
                  <c:v>270.65600000000001</c:v>
                </c:pt>
                <c:pt idx="495">
                  <c:v>265.245</c:v>
                </c:pt>
                <c:pt idx="496">
                  <c:v>267.22399999999999</c:v>
                </c:pt>
                <c:pt idx="497">
                  <c:v>265.93799999999999</c:v>
                </c:pt>
                <c:pt idx="498">
                  <c:v>263.31900000000002</c:v>
                </c:pt>
                <c:pt idx="499">
                  <c:v>253.16800000000001</c:v>
                </c:pt>
                <c:pt idx="500">
                  <c:v>256.59500000000003</c:v>
                </c:pt>
                <c:pt idx="501">
                  <c:v>253.96899999999999</c:v>
                </c:pt>
                <c:pt idx="502">
                  <c:v>239.41</c:v>
                </c:pt>
                <c:pt idx="503">
                  <c:v>208.602</c:v>
                </c:pt>
                <c:pt idx="504">
                  <c:v>233.023</c:v>
                </c:pt>
                <c:pt idx="505">
                  <c:v>215.31899999999999</c:v>
                </c:pt>
                <c:pt idx="506">
                  <c:v>219.25299999999999</c:v>
                </c:pt>
                <c:pt idx="507">
                  <c:v>215.77799999999999</c:v>
                </c:pt>
                <c:pt idx="508">
                  <c:v>194.55</c:v>
                </c:pt>
                <c:pt idx="509">
                  <c:v>211.69800000000001</c:v>
                </c:pt>
                <c:pt idx="510">
                  <c:v>251.12299999999999</c:v>
                </c:pt>
                <c:pt idx="511">
                  <c:v>245.67099999999999</c:v>
                </c:pt>
                <c:pt idx="512">
                  <c:v>252.40199999999999</c:v>
                </c:pt>
                <c:pt idx="513">
                  <c:v>235.87100000000001</c:v>
                </c:pt>
                <c:pt idx="514">
                  <c:v>238.30799999999999</c:v>
                </c:pt>
                <c:pt idx="515">
                  <c:v>233.536</c:v>
                </c:pt>
                <c:pt idx="516">
                  <c:v>241.124</c:v>
                </c:pt>
                <c:pt idx="517">
                  <c:v>232.19</c:v>
                </c:pt>
                <c:pt idx="518">
                  <c:v>241.22399999999999</c:v>
                </c:pt>
                <c:pt idx="519">
                  <c:v>226.999</c:v>
                </c:pt>
                <c:pt idx="520">
                  <c:v>239.86699999999999</c:v>
                </c:pt>
                <c:pt idx="521">
                  <c:v>245.18600000000001</c:v>
                </c:pt>
                <c:pt idx="522">
                  <c:v>239.06399999999999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'asean 5 (2)'!$C$2</c:f>
              <c:strCache>
                <c:ptCount val="1"/>
                <c:pt idx="0">
                  <c:v>MSCI WORLD USD 129.53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'asean 5 (2)'!$A$3:$A$525</c:f>
              <c:numCache>
                <c:formatCode>m/d/yyyy</c:formatCode>
                <c:ptCount val="523"/>
                <c:pt idx="0">
                  <c:v>38719</c:v>
                </c:pt>
                <c:pt idx="1">
                  <c:v>38726</c:v>
                </c:pt>
                <c:pt idx="2">
                  <c:v>38733</c:v>
                </c:pt>
                <c:pt idx="3">
                  <c:v>38740</c:v>
                </c:pt>
                <c:pt idx="4">
                  <c:v>38747</c:v>
                </c:pt>
                <c:pt idx="5">
                  <c:v>38754</c:v>
                </c:pt>
                <c:pt idx="6">
                  <c:v>38761</c:v>
                </c:pt>
                <c:pt idx="7">
                  <c:v>38768</c:v>
                </c:pt>
                <c:pt idx="8">
                  <c:v>38775</c:v>
                </c:pt>
                <c:pt idx="9">
                  <c:v>38782</c:v>
                </c:pt>
                <c:pt idx="10">
                  <c:v>38789</c:v>
                </c:pt>
                <c:pt idx="11">
                  <c:v>38796</c:v>
                </c:pt>
                <c:pt idx="12">
                  <c:v>38803</c:v>
                </c:pt>
                <c:pt idx="13">
                  <c:v>38810</c:v>
                </c:pt>
                <c:pt idx="14">
                  <c:v>38817</c:v>
                </c:pt>
                <c:pt idx="15">
                  <c:v>38824</c:v>
                </c:pt>
                <c:pt idx="16">
                  <c:v>38831</c:v>
                </c:pt>
                <c:pt idx="17">
                  <c:v>38838</c:v>
                </c:pt>
                <c:pt idx="18">
                  <c:v>38845</c:v>
                </c:pt>
                <c:pt idx="19">
                  <c:v>38852</c:v>
                </c:pt>
                <c:pt idx="20">
                  <c:v>38859</c:v>
                </c:pt>
                <c:pt idx="21">
                  <c:v>38866</c:v>
                </c:pt>
                <c:pt idx="22">
                  <c:v>38873</c:v>
                </c:pt>
                <c:pt idx="23">
                  <c:v>38880</c:v>
                </c:pt>
                <c:pt idx="24">
                  <c:v>38887</c:v>
                </c:pt>
                <c:pt idx="25">
                  <c:v>38894</c:v>
                </c:pt>
                <c:pt idx="26">
                  <c:v>38901</c:v>
                </c:pt>
                <c:pt idx="27">
                  <c:v>38908</c:v>
                </c:pt>
                <c:pt idx="28">
                  <c:v>38915</c:v>
                </c:pt>
                <c:pt idx="29">
                  <c:v>38922</c:v>
                </c:pt>
                <c:pt idx="30">
                  <c:v>38929</c:v>
                </c:pt>
                <c:pt idx="31">
                  <c:v>38936</c:v>
                </c:pt>
                <c:pt idx="32">
                  <c:v>38943</c:v>
                </c:pt>
                <c:pt idx="33">
                  <c:v>38950</c:v>
                </c:pt>
                <c:pt idx="34">
                  <c:v>38957</c:v>
                </c:pt>
                <c:pt idx="35">
                  <c:v>38964</c:v>
                </c:pt>
                <c:pt idx="36">
                  <c:v>38971</c:v>
                </c:pt>
                <c:pt idx="37">
                  <c:v>38978</c:v>
                </c:pt>
                <c:pt idx="38">
                  <c:v>38985</c:v>
                </c:pt>
                <c:pt idx="39">
                  <c:v>38992</c:v>
                </c:pt>
                <c:pt idx="40">
                  <c:v>38999</c:v>
                </c:pt>
                <c:pt idx="41">
                  <c:v>39006</c:v>
                </c:pt>
                <c:pt idx="42">
                  <c:v>39013</c:v>
                </c:pt>
                <c:pt idx="43">
                  <c:v>39020</c:v>
                </c:pt>
                <c:pt idx="44">
                  <c:v>39027</c:v>
                </c:pt>
                <c:pt idx="45">
                  <c:v>39034</c:v>
                </c:pt>
                <c:pt idx="46">
                  <c:v>39041</c:v>
                </c:pt>
                <c:pt idx="47">
                  <c:v>39048</c:v>
                </c:pt>
                <c:pt idx="48">
                  <c:v>39055</c:v>
                </c:pt>
                <c:pt idx="49">
                  <c:v>39062</c:v>
                </c:pt>
                <c:pt idx="50">
                  <c:v>39069</c:v>
                </c:pt>
                <c:pt idx="51">
                  <c:v>39076</c:v>
                </c:pt>
                <c:pt idx="52">
                  <c:v>39083</c:v>
                </c:pt>
                <c:pt idx="53">
                  <c:v>39090</c:v>
                </c:pt>
                <c:pt idx="54">
                  <c:v>39097</c:v>
                </c:pt>
                <c:pt idx="55">
                  <c:v>39104</c:v>
                </c:pt>
                <c:pt idx="56">
                  <c:v>39111</c:v>
                </c:pt>
                <c:pt idx="57">
                  <c:v>39118</c:v>
                </c:pt>
                <c:pt idx="58">
                  <c:v>39125</c:v>
                </c:pt>
                <c:pt idx="59">
                  <c:v>39132</c:v>
                </c:pt>
                <c:pt idx="60">
                  <c:v>39139</c:v>
                </c:pt>
                <c:pt idx="61">
                  <c:v>39146</c:v>
                </c:pt>
                <c:pt idx="62">
                  <c:v>39153</c:v>
                </c:pt>
                <c:pt idx="63">
                  <c:v>39160</c:v>
                </c:pt>
                <c:pt idx="64">
                  <c:v>39167</c:v>
                </c:pt>
                <c:pt idx="65">
                  <c:v>39174</c:v>
                </c:pt>
                <c:pt idx="66">
                  <c:v>39181</c:v>
                </c:pt>
                <c:pt idx="67">
                  <c:v>39188</c:v>
                </c:pt>
                <c:pt idx="68">
                  <c:v>39195</c:v>
                </c:pt>
                <c:pt idx="69">
                  <c:v>39202</c:v>
                </c:pt>
                <c:pt idx="70">
                  <c:v>39209</c:v>
                </c:pt>
                <c:pt idx="71">
                  <c:v>39216</c:v>
                </c:pt>
                <c:pt idx="72">
                  <c:v>39223</c:v>
                </c:pt>
                <c:pt idx="73">
                  <c:v>39230</c:v>
                </c:pt>
                <c:pt idx="74">
                  <c:v>39237</c:v>
                </c:pt>
                <c:pt idx="75">
                  <c:v>39244</c:v>
                </c:pt>
                <c:pt idx="76">
                  <c:v>39251</c:v>
                </c:pt>
                <c:pt idx="77">
                  <c:v>39258</c:v>
                </c:pt>
                <c:pt idx="78">
                  <c:v>39265</c:v>
                </c:pt>
                <c:pt idx="79">
                  <c:v>39272</c:v>
                </c:pt>
                <c:pt idx="80">
                  <c:v>39279</c:v>
                </c:pt>
                <c:pt idx="81">
                  <c:v>39286</c:v>
                </c:pt>
                <c:pt idx="82">
                  <c:v>39293</c:v>
                </c:pt>
                <c:pt idx="83">
                  <c:v>39300</c:v>
                </c:pt>
                <c:pt idx="84">
                  <c:v>39307</c:v>
                </c:pt>
                <c:pt idx="85">
                  <c:v>39314</c:v>
                </c:pt>
                <c:pt idx="86">
                  <c:v>39321</c:v>
                </c:pt>
                <c:pt idx="87">
                  <c:v>39328</c:v>
                </c:pt>
                <c:pt idx="88">
                  <c:v>39335</c:v>
                </c:pt>
                <c:pt idx="89">
                  <c:v>39342</c:v>
                </c:pt>
                <c:pt idx="90">
                  <c:v>39349</c:v>
                </c:pt>
                <c:pt idx="91">
                  <c:v>39356</c:v>
                </c:pt>
                <c:pt idx="92">
                  <c:v>39363</c:v>
                </c:pt>
                <c:pt idx="93">
                  <c:v>39370</c:v>
                </c:pt>
                <c:pt idx="94">
                  <c:v>39377</c:v>
                </c:pt>
                <c:pt idx="95">
                  <c:v>39384</c:v>
                </c:pt>
                <c:pt idx="96">
                  <c:v>39391</c:v>
                </c:pt>
                <c:pt idx="97">
                  <c:v>39398</c:v>
                </c:pt>
                <c:pt idx="98">
                  <c:v>39405</c:v>
                </c:pt>
                <c:pt idx="99">
                  <c:v>39412</c:v>
                </c:pt>
                <c:pt idx="100">
                  <c:v>39419</c:v>
                </c:pt>
                <c:pt idx="101">
                  <c:v>39426</c:v>
                </c:pt>
                <c:pt idx="102">
                  <c:v>39433</c:v>
                </c:pt>
                <c:pt idx="103">
                  <c:v>39440</c:v>
                </c:pt>
                <c:pt idx="104">
                  <c:v>39447</c:v>
                </c:pt>
                <c:pt idx="105">
                  <c:v>39454</c:v>
                </c:pt>
                <c:pt idx="106">
                  <c:v>39461</c:v>
                </c:pt>
                <c:pt idx="107">
                  <c:v>39468</c:v>
                </c:pt>
                <c:pt idx="108">
                  <c:v>39475</c:v>
                </c:pt>
                <c:pt idx="109">
                  <c:v>39482</c:v>
                </c:pt>
                <c:pt idx="110">
                  <c:v>39489</c:v>
                </c:pt>
                <c:pt idx="111">
                  <c:v>39496</c:v>
                </c:pt>
                <c:pt idx="112">
                  <c:v>39503</c:v>
                </c:pt>
                <c:pt idx="113">
                  <c:v>39510</c:v>
                </c:pt>
                <c:pt idx="114">
                  <c:v>39517</c:v>
                </c:pt>
                <c:pt idx="115">
                  <c:v>39524</c:v>
                </c:pt>
                <c:pt idx="116">
                  <c:v>39531</c:v>
                </c:pt>
                <c:pt idx="117">
                  <c:v>39538</c:v>
                </c:pt>
                <c:pt idx="118">
                  <c:v>39545</c:v>
                </c:pt>
                <c:pt idx="119">
                  <c:v>39552</c:v>
                </c:pt>
                <c:pt idx="120">
                  <c:v>39559</c:v>
                </c:pt>
                <c:pt idx="121">
                  <c:v>39566</c:v>
                </c:pt>
                <c:pt idx="122">
                  <c:v>39573</c:v>
                </c:pt>
                <c:pt idx="123">
                  <c:v>39580</c:v>
                </c:pt>
                <c:pt idx="124">
                  <c:v>39587</c:v>
                </c:pt>
                <c:pt idx="125">
                  <c:v>39594</c:v>
                </c:pt>
                <c:pt idx="126">
                  <c:v>39601</c:v>
                </c:pt>
                <c:pt idx="127">
                  <c:v>39608</c:v>
                </c:pt>
                <c:pt idx="128">
                  <c:v>39615</c:v>
                </c:pt>
                <c:pt idx="129">
                  <c:v>39622</c:v>
                </c:pt>
                <c:pt idx="130">
                  <c:v>39629</c:v>
                </c:pt>
                <c:pt idx="131">
                  <c:v>39636</c:v>
                </c:pt>
                <c:pt idx="132">
                  <c:v>39643</c:v>
                </c:pt>
                <c:pt idx="133">
                  <c:v>39650</c:v>
                </c:pt>
                <c:pt idx="134">
                  <c:v>39657</c:v>
                </c:pt>
                <c:pt idx="135">
                  <c:v>39664</c:v>
                </c:pt>
                <c:pt idx="136">
                  <c:v>39671</c:v>
                </c:pt>
                <c:pt idx="137">
                  <c:v>39678</c:v>
                </c:pt>
                <c:pt idx="138">
                  <c:v>39685</c:v>
                </c:pt>
                <c:pt idx="139">
                  <c:v>39692</c:v>
                </c:pt>
                <c:pt idx="140">
                  <c:v>39699</c:v>
                </c:pt>
                <c:pt idx="141">
                  <c:v>39706</c:v>
                </c:pt>
                <c:pt idx="142">
                  <c:v>39713</c:v>
                </c:pt>
                <c:pt idx="143">
                  <c:v>39720</c:v>
                </c:pt>
                <c:pt idx="144">
                  <c:v>39727</c:v>
                </c:pt>
                <c:pt idx="145">
                  <c:v>39734</c:v>
                </c:pt>
                <c:pt idx="146">
                  <c:v>39741</c:v>
                </c:pt>
                <c:pt idx="147">
                  <c:v>39748</c:v>
                </c:pt>
                <c:pt idx="148">
                  <c:v>39755</c:v>
                </c:pt>
                <c:pt idx="149">
                  <c:v>39762</c:v>
                </c:pt>
                <c:pt idx="150">
                  <c:v>39769</c:v>
                </c:pt>
                <c:pt idx="151">
                  <c:v>39776</c:v>
                </c:pt>
                <c:pt idx="152">
                  <c:v>39783</c:v>
                </c:pt>
                <c:pt idx="153">
                  <c:v>39790</c:v>
                </c:pt>
                <c:pt idx="154">
                  <c:v>39797</c:v>
                </c:pt>
                <c:pt idx="155">
                  <c:v>39804</c:v>
                </c:pt>
                <c:pt idx="156">
                  <c:v>39811</c:v>
                </c:pt>
                <c:pt idx="157">
                  <c:v>39818</c:v>
                </c:pt>
                <c:pt idx="158">
                  <c:v>39825</c:v>
                </c:pt>
                <c:pt idx="159">
                  <c:v>39832</c:v>
                </c:pt>
                <c:pt idx="160">
                  <c:v>39839</c:v>
                </c:pt>
                <c:pt idx="161">
                  <c:v>39846</c:v>
                </c:pt>
                <c:pt idx="162">
                  <c:v>39853</c:v>
                </c:pt>
                <c:pt idx="163">
                  <c:v>39860</c:v>
                </c:pt>
                <c:pt idx="164">
                  <c:v>39867</c:v>
                </c:pt>
                <c:pt idx="165">
                  <c:v>39874</c:v>
                </c:pt>
                <c:pt idx="166">
                  <c:v>39881</c:v>
                </c:pt>
                <c:pt idx="167">
                  <c:v>39888</c:v>
                </c:pt>
                <c:pt idx="168">
                  <c:v>39895</c:v>
                </c:pt>
                <c:pt idx="169">
                  <c:v>39902</c:v>
                </c:pt>
                <c:pt idx="170">
                  <c:v>39909</c:v>
                </c:pt>
                <c:pt idx="171">
                  <c:v>39916</c:v>
                </c:pt>
                <c:pt idx="172">
                  <c:v>39923</c:v>
                </c:pt>
                <c:pt idx="173">
                  <c:v>39930</c:v>
                </c:pt>
                <c:pt idx="174">
                  <c:v>39937</c:v>
                </c:pt>
                <c:pt idx="175">
                  <c:v>39944</c:v>
                </c:pt>
                <c:pt idx="176">
                  <c:v>39951</c:v>
                </c:pt>
                <c:pt idx="177">
                  <c:v>39958</c:v>
                </c:pt>
                <c:pt idx="178">
                  <c:v>39965</c:v>
                </c:pt>
                <c:pt idx="179">
                  <c:v>39972</c:v>
                </c:pt>
                <c:pt idx="180">
                  <c:v>39979</c:v>
                </c:pt>
                <c:pt idx="181">
                  <c:v>39986</c:v>
                </c:pt>
                <c:pt idx="182">
                  <c:v>39993</c:v>
                </c:pt>
                <c:pt idx="183">
                  <c:v>40000</c:v>
                </c:pt>
                <c:pt idx="184">
                  <c:v>40007</c:v>
                </c:pt>
                <c:pt idx="185">
                  <c:v>40014</c:v>
                </c:pt>
                <c:pt idx="186">
                  <c:v>40021</c:v>
                </c:pt>
                <c:pt idx="187">
                  <c:v>40028</c:v>
                </c:pt>
                <c:pt idx="188">
                  <c:v>40035</c:v>
                </c:pt>
                <c:pt idx="189">
                  <c:v>40042</c:v>
                </c:pt>
                <c:pt idx="190">
                  <c:v>40049</c:v>
                </c:pt>
                <c:pt idx="191">
                  <c:v>40056</c:v>
                </c:pt>
                <c:pt idx="192">
                  <c:v>40063</c:v>
                </c:pt>
                <c:pt idx="193">
                  <c:v>40070</c:v>
                </c:pt>
                <c:pt idx="194">
                  <c:v>40077</c:v>
                </c:pt>
                <c:pt idx="195">
                  <c:v>40084</c:v>
                </c:pt>
                <c:pt idx="196">
                  <c:v>40091</c:v>
                </c:pt>
                <c:pt idx="197">
                  <c:v>40098</c:v>
                </c:pt>
                <c:pt idx="198">
                  <c:v>40105</c:v>
                </c:pt>
                <c:pt idx="199">
                  <c:v>40112</c:v>
                </c:pt>
                <c:pt idx="200">
                  <c:v>40119</c:v>
                </c:pt>
                <c:pt idx="201">
                  <c:v>40126</c:v>
                </c:pt>
                <c:pt idx="202">
                  <c:v>40133</c:v>
                </c:pt>
                <c:pt idx="203">
                  <c:v>40140</c:v>
                </c:pt>
                <c:pt idx="204">
                  <c:v>40147</c:v>
                </c:pt>
                <c:pt idx="205">
                  <c:v>40154</c:v>
                </c:pt>
                <c:pt idx="206">
                  <c:v>40161</c:v>
                </c:pt>
                <c:pt idx="207">
                  <c:v>40168</c:v>
                </c:pt>
                <c:pt idx="208">
                  <c:v>40175</c:v>
                </c:pt>
                <c:pt idx="209">
                  <c:v>40182</c:v>
                </c:pt>
                <c:pt idx="210">
                  <c:v>40189</c:v>
                </c:pt>
                <c:pt idx="211">
                  <c:v>40196</c:v>
                </c:pt>
                <c:pt idx="212">
                  <c:v>40203</c:v>
                </c:pt>
                <c:pt idx="213">
                  <c:v>40210</c:v>
                </c:pt>
                <c:pt idx="214">
                  <c:v>40217</c:v>
                </c:pt>
                <c:pt idx="215">
                  <c:v>40224</c:v>
                </c:pt>
                <c:pt idx="216">
                  <c:v>40231</c:v>
                </c:pt>
                <c:pt idx="217">
                  <c:v>40238</c:v>
                </c:pt>
                <c:pt idx="218">
                  <c:v>40245</c:v>
                </c:pt>
                <c:pt idx="219">
                  <c:v>40252</c:v>
                </c:pt>
                <c:pt idx="220">
                  <c:v>40259</c:v>
                </c:pt>
                <c:pt idx="221">
                  <c:v>40266</c:v>
                </c:pt>
                <c:pt idx="222">
                  <c:v>40273</c:v>
                </c:pt>
                <c:pt idx="223">
                  <c:v>40280</c:v>
                </c:pt>
                <c:pt idx="224">
                  <c:v>40287</c:v>
                </c:pt>
                <c:pt idx="225">
                  <c:v>40294</c:v>
                </c:pt>
                <c:pt idx="226">
                  <c:v>40301</c:v>
                </c:pt>
                <c:pt idx="227">
                  <c:v>40308</c:v>
                </c:pt>
                <c:pt idx="228">
                  <c:v>40315</c:v>
                </c:pt>
                <c:pt idx="229">
                  <c:v>40322</c:v>
                </c:pt>
                <c:pt idx="230">
                  <c:v>40329</c:v>
                </c:pt>
                <c:pt idx="231">
                  <c:v>40336</c:v>
                </c:pt>
                <c:pt idx="232">
                  <c:v>40343</c:v>
                </c:pt>
                <c:pt idx="233">
                  <c:v>40350</c:v>
                </c:pt>
                <c:pt idx="234">
                  <c:v>40357</c:v>
                </c:pt>
                <c:pt idx="235">
                  <c:v>40364</c:v>
                </c:pt>
                <c:pt idx="236">
                  <c:v>40371</c:v>
                </c:pt>
                <c:pt idx="237">
                  <c:v>40378</c:v>
                </c:pt>
                <c:pt idx="238">
                  <c:v>40385</c:v>
                </c:pt>
                <c:pt idx="239">
                  <c:v>40392</c:v>
                </c:pt>
                <c:pt idx="240">
                  <c:v>40399</c:v>
                </c:pt>
                <c:pt idx="241">
                  <c:v>40406</c:v>
                </c:pt>
                <c:pt idx="242">
                  <c:v>40413</c:v>
                </c:pt>
                <c:pt idx="243">
                  <c:v>40420</c:v>
                </c:pt>
                <c:pt idx="244">
                  <c:v>40427</c:v>
                </c:pt>
                <c:pt idx="245">
                  <c:v>40434</c:v>
                </c:pt>
                <c:pt idx="246">
                  <c:v>40441</c:v>
                </c:pt>
                <c:pt idx="247">
                  <c:v>40448</c:v>
                </c:pt>
                <c:pt idx="248">
                  <c:v>40455</c:v>
                </c:pt>
                <c:pt idx="249">
                  <c:v>40462</c:v>
                </c:pt>
                <c:pt idx="250">
                  <c:v>40469</c:v>
                </c:pt>
                <c:pt idx="251">
                  <c:v>40476</c:v>
                </c:pt>
                <c:pt idx="252">
                  <c:v>40483</c:v>
                </c:pt>
                <c:pt idx="253">
                  <c:v>40490</c:v>
                </c:pt>
                <c:pt idx="254">
                  <c:v>40497</c:v>
                </c:pt>
                <c:pt idx="255">
                  <c:v>40504</c:v>
                </c:pt>
                <c:pt idx="256">
                  <c:v>40511</c:v>
                </c:pt>
                <c:pt idx="257">
                  <c:v>40518</c:v>
                </c:pt>
                <c:pt idx="258">
                  <c:v>40525</c:v>
                </c:pt>
                <c:pt idx="259">
                  <c:v>40532</c:v>
                </c:pt>
                <c:pt idx="260">
                  <c:v>40539</c:v>
                </c:pt>
                <c:pt idx="261">
                  <c:v>40546</c:v>
                </c:pt>
                <c:pt idx="262">
                  <c:v>40553</c:v>
                </c:pt>
                <c:pt idx="263">
                  <c:v>40560</c:v>
                </c:pt>
                <c:pt idx="264">
                  <c:v>40567</c:v>
                </c:pt>
                <c:pt idx="265">
                  <c:v>40574</c:v>
                </c:pt>
                <c:pt idx="266">
                  <c:v>40581</c:v>
                </c:pt>
                <c:pt idx="267">
                  <c:v>40588</c:v>
                </c:pt>
                <c:pt idx="268">
                  <c:v>40595</c:v>
                </c:pt>
                <c:pt idx="269">
                  <c:v>40602</c:v>
                </c:pt>
                <c:pt idx="270">
                  <c:v>40609</c:v>
                </c:pt>
                <c:pt idx="271">
                  <c:v>40616</c:v>
                </c:pt>
                <c:pt idx="272">
                  <c:v>40623</c:v>
                </c:pt>
                <c:pt idx="273">
                  <c:v>40630</c:v>
                </c:pt>
                <c:pt idx="274">
                  <c:v>40637</c:v>
                </c:pt>
                <c:pt idx="275">
                  <c:v>40644</c:v>
                </c:pt>
                <c:pt idx="276">
                  <c:v>40651</c:v>
                </c:pt>
                <c:pt idx="277">
                  <c:v>40658</c:v>
                </c:pt>
                <c:pt idx="278">
                  <c:v>40665</c:v>
                </c:pt>
                <c:pt idx="279">
                  <c:v>40672</c:v>
                </c:pt>
                <c:pt idx="280">
                  <c:v>40679</c:v>
                </c:pt>
                <c:pt idx="281">
                  <c:v>40686</c:v>
                </c:pt>
                <c:pt idx="282">
                  <c:v>40693</c:v>
                </c:pt>
                <c:pt idx="283">
                  <c:v>40700</c:v>
                </c:pt>
                <c:pt idx="284">
                  <c:v>40707</c:v>
                </c:pt>
                <c:pt idx="285">
                  <c:v>40714</c:v>
                </c:pt>
                <c:pt idx="286">
                  <c:v>40721</c:v>
                </c:pt>
                <c:pt idx="287">
                  <c:v>40728</c:v>
                </c:pt>
                <c:pt idx="288">
                  <c:v>40735</c:v>
                </c:pt>
                <c:pt idx="289">
                  <c:v>40742</c:v>
                </c:pt>
                <c:pt idx="290">
                  <c:v>40749</c:v>
                </c:pt>
                <c:pt idx="291">
                  <c:v>40756</c:v>
                </c:pt>
                <c:pt idx="292">
                  <c:v>40763</c:v>
                </c:pt>
                <c:pt idx="293">
                  <c:v>40770</c:v>
                </c:pt>
                <c:pt idx="294">
                  <c:v>40777</c:v>
                </c:pt>
                <c:pt idx="295">
                  <c:v>40784</c:v>
                </c:pt>
                <c:pt idx="296">
                  <c:v>40791</c:v>
                </c:pt>
                <c:pt idx="297">
                  <c:v>40798</c:v>
                </c:pt>
                <c:pt idx="298">
                  <c:v>40805</c:v>
                </c:pt>
                <c:pt idx="299">
                  <c:v>40812</c:v>
                </c:pt>
                <c:pt idx="300">
                  <c:v>40819</c:v>
                </c:pt>
                <c:pt idx="301">
                  <c:v>40826</c:v>
                </c:pt>
                <c:pt idx="302">
                  <c:v>40833</c:v>
                </c:pt>
                <c:pt idx="303">
                  <c:v>40840</c:v>
                </c:pt>
                <c:pt idx="304">
                  <c:v>40847</c:v>
                </c:pt>
                <c:pt idx="305">
                  <c:v>40854</c:v>
                </c:pt>
                <c:pt idx="306">
                  <c:v>40861</c:v>
                </c:pt>
                <c:pt idx="307">
                  <c:v>40868</c:v>
                </c:pt>
                <c:pt idx="308">
                  <c:v>40875</c:v>
                </c:pt>
                <c:pt idx="309">
                  <c:v>40882</c:v>
                </c:pt>
                <c:pt idx="310">
                  <c:v>40889</c:v>
                </c:pt>
                <c:pt idx="311">
                  <c:v>40896</c:v>
                </c:pt>
                <c:pt idx="312">
                  <c:v>40903</c:v>
                </c:pt>
                <c:pt idx="313">
                  <c:v>40910</c:v>
                </c:pt>
                <c:pt idx="314">
                  <c:v>40917</c:v>
                </c:pt>
                <c:pt idx="315">
                  <c:v>40924</c:v>
                </c:pt>
                <c:pt idx="316">
                  <c:v>40931</c:v>
                </c:pt>
                <c:pt idx="317">
                  <c:v>40938</c:v>
                </c:pt>
                <c:pt idx="318">
                  <c:v>40945</c:v>
                </c:pt>
                <c:pt idx="319">
                  <c:v>40952</c:v>
                </c:pt>
                <c:pt idx="320">
                  <c:v>40959</c:v>
                </c:pt>
                <c:pt idx="321">
                  <c:v>40966</c:v>
                </c:pt>
                <c:pt idx="322">
                  <c:v>40973</c:v>
                </c:pt>
                <c:pt idx="323">
                  <c:v>40980</c:v>
                </c:pt>
                <c:pt idx="324">
                  <c:v>40987</c:v>
                </c:pt>
                <c:pt idx="325">
                  <c:v>40994</c:v>
                </c:pt>
                <c:pt idx="326">
                  <c:v>41001</c:v>
                </c:pt>
                <c:pt idx="327">
                  <c:v>41008</c:v>
                </c:pt>
                <c:pt idx="328">
                  <c:v>41015</c:v>
                </c:pt>
                <c:pt idx="329">
                  <c:v>41022</c:v>
                </c:pt>
                <c:pt idx="330">
                  <c:v>41029</c:v>
                </c:pt>
                <c:pt idx="331">
                  <c:v>41036</c:v>
                </c:pt>
                <c:pt idx="332">
                  <c:v>41043</c:v>
                </c:pt>
                <c:pt idx="333">
                  <c:v>41050</c:v>
                </c:pt>
                <c:pt idx="334">
                  <c:v>41057</c:v>
                </c:pt>
                <c:pt idx="335">
                  <c:v>41064</c:v>
                </c:pt>
                <c:pt idx="336">
                  <c:v>41071</c:v>
                </c:pt>
                <c:pt idx="337">
                  <c:v>41078</c:v>
                </c:pt>
                <c:pt idx="338">
                  <c:v>41085</c:v>
                </c:pt>
                <c:pt idx="339">
                  <c:v>41092</c:v>
                </c:pt>
                <c:pt idx="340">
                  <c:v>41099</c:v>
                </c:pt>
                <c:pt idx="341">
                  <c:v>41106</c:v>
                </c:pt>
                <c:pt idx="342">
                  <c:v>41113</c:v>
                </c:pt>
                <c:pt idx="343">
                  <c:v>41120</c:v>
                </c:pt>
                <c:pt idx="344">
                  <c:v>41127</c:v>
                </c:pt>
                <c:pt idx="345">
                  <c:v>41134</c:v>
                </c:pt>
                <c:pt idx="346">
                  <c:v>41141</c:v>
                </c:pt>
                <c:pt idx="347">
                  <c:v>41148</c:v>
                </c:pt>
                <c:pt idx="348">
                  <c:v>41155</c:v>
                </c:pt>
                <c:pt idx="349">
                  <c:v>41162</c:v>
                </c:pt>
                <c:pt idx="350">
                  <c:v>41169</c:v>
                </c:pt>
                <c:pt idx="351">
                  <c:v>41176</c:v>
                </c:pt>
                <c:pt idx="352">
                  <c:v>41183</c:v>
                </c:pt>
                <c:pt idx="353">
                  <c:v>41190</c:v>
                </c:pt>
                <c:pt idx="354">
                  <c:v>41197</c:v>
                </c:pt>
                <c:pt idx="355">
                  <c:v>41204</c:v>
                </c:pt>
                <c:pt idx="356">
                  <c:v>41211</c:v>
                </c:pt>
                <c:pt idx="357">
                  <c:v>41218</c:v>
                </c:pt>
                <c:pt idx="358">
                  <c:v>41225</c:v>
                </c:pt>
                <c:pt idx="359">
                  <c:v>41232</c:v>
                </c:pt>
                <c:pt idx="360">
                  <c:v>41239</c:v>
                </c:pt>
                <c:pt idx="361">
                  <c:v>41246</c:v>
                </c:pt>
                <c:pt idx="362">
                  <c:v>41253</c:v>
                </c:pt>
                <c:pt idx="363">
                  <c:v>41260</c:v>
                </c:pt>
                <c:pt idx="364">
                  <c:v>41267</c:v>
                </c:pt>
                <c:pt idx="365">
                  <c:v>41274</c:v>
                </c:pt>
                <c:pt idx="366">
                  <c:v>41281</c:v>
                </c:pt>
                <c:pt idx="367">
                  <c:v>41288</c:v>
                </c:pt>
                <c:pt idx="368">
                  <c:v>41295</c:v>
                </c:pt>
                <c:pt idx="369">
                  <c:v>41302</c:v>
                </c:pt>
                <c:pt idx="370">
                  <c:v>41309</c:v>
                </c:pt>
                <c:pt idx="371">
                  <c:v>41316</c:v>
                </c:pt>
                <c:pt idx="372">
                  <c:v>41323</c:v>
                </c:pt>
                <c:pt idx="373">
                  <c:v>41330</c:v>
                </c:pt>
                <c:pt idx="374">
                  <c:v>41337</c:v>
                </c:pt>
                <c:pt idx="375">
                  <c:v>41344</c:v>
                </c:pt>
                <c:pt idx="376">
                  <c:v>41351</c:v>
                </c:pt>
                <c:pt idx="377">
                  <c:v>41358</c:v>
                </c:pt>
                <c:pt idx="378">
                  <c:v>41365</c:v>
                </c:pt>
                <c:pt idx="379">
                  <c:v>41372</c:v>
                </c:pt>
                <c:pt idx="380">
                  <c:v>41379</c:v>
                </c:pt>
                <c:pt idx="381">
                  <c:v>41386</c:v>
                </c:pt>
                <c:pt idx="382">
                  <c:v>41393</c:v>
                </c:pt>
                <c:pt idx="383">
                  <c:v>41400</c:v>
                </c:pt>
                <c:pt idx="384">
                  <c:v>41407</c:v>
                </c:pt>
                <c:pt idx="385">
                  <c:v>41414</c:v>
                </c:pt>
                <c:pt idx="386">
                  <c:v>41421</c:v>
                </c:pt>
                <c:pt idx="387">
                  <c:v>41428</c:v>
                </c:pt>
                <c:pt idx="388">
                  <c:v>41435</c:v>
                </c:pt>
                <c:pt idx="389">
                  <c:v>41442</c:v>
                </c:pt>
                <c:pt idx="390">
                  <c:v>41449</c:v>
                </c:pt>
                <c:pt idx="391">
                  <c:v>41456</c:v>
                </c:pt>
                <c:pt idx="392">
                  <c:v>41463</c:v>
                </c:pt>
                <c:pt idx="393">
                  <c:v>41470</c:v>
                </c:pt>
                <c:pt idx="394">
                  <c:v>41477</c:v>
                </c:pt>
                <c:pt idx="395">
                  <c:v>41484</c:v>
                </c:pt>
                <c:pt idx="396">
                  <c:v>41491</c:v>
                </c:pt>
                <c:pt idx="397">
                  <c:v>41498</c:v>
                </c:pt>
                <c:pt idx="398">
                  <c:v>41505</c:v>
                </c:pt>
                <c:pt idx="399">
                  <c:v>41512</c:v>
                </c:pt>
                <c:pt idx="400">
                  <c:v>41519</c:v>
                </c:pt>
                <c:pt idx="401">
                  <c:v>41526</c:v>
                </c:pt>
                <c:pt idx="402">
                  <c:v>41533</c:v>
                </c:pt>
                <c:pt idx="403">
                  <c:v>41540</c:v>
                </c:pt>
                <c:pt idx="404">
                  <c:v>41547</c:v>
                </c:pt>
                <c:pt idx="405">
                  <c:v>41554</c:v>
                </c:pt>
                <c:pt idx="406">
                  <c:v>41561</c:v>
                </c:pt>
                <c:pt idx="407">
                  <c:v>41568</c:v>
                </c:pt>
                <c:pt idx="408">
                  <c:v>41575</c:v>
                </c:pt>
                <c:pt idx="409">
                  <c:v>41582</c:v>
                </c:pt>
                <c:pt idx="410">
                  <c:v>41589</c:v>
                </c:pt>
                <c:pt idx="411">
                  <c:v>41596</c:v>
                </c:pt>
                <c:pt idx="412">
                  <c:v>41603</c:v>
                </c:pt>
                <c:pt idx="413">
                  <c:v>41610</c:v>
                </c:pt>
                <c:pt idx="414">
                  <c:v>41617</c:v>
                </c:pt>
                <c:pt idx="415">
                  <c:v>41624</c:v>
                </c:pt>
                <c:pt idx="416">
                  <c:v>41631</c:v>
                </c:pt>
                <c:pt idx="417">
                  <c:v>41638</c:v>
                </c:pt>
                <c:pt idx="418">
                  <c:v>41645</c:v>
                </c:pt>
                <c:pt idx="419">
                  <c:v>41652</c:v>
                </c:pt>
                <c:pt idx="420">
                  <c:v>41659</c:v>
                </c:pt>
                <c:pt idx="421">
                  <c:v>41666</c:v>
                </c:pt>
                <c:pt idx="422">
                  <c:v>41673</c:v>
                </c:pt>
                <c:pt idx="423">
                  <c:v>41680</c:v>
                </c:pt>
                <c:pt idx="424">
                  <c:v>41687</c:v>
                </c:pt>
                <c:pt idx="425">
                  <c:v>41694</c:v>
                </c:pt>
                <c:pt idx="426">
                  <c:v>41701</c:v>
                </c:pt>
                <c:pt idx="427">
                  <c:v>41708</c:v>
                </c:pt>
                <c:pt idx="428">
                  <c:v>41715</c:v>
                </c:pt>
                <c:pt idx="429">
                  <c:v>41722</c:v>
                </c:pt>
                <c:pt idx="430">
                  <c:v>41729</c:v>
                </c:pt>
                <c:pt idx="431">
                  <c:v>41736</c:v>
                </c:pt>
                <c:pt idx="432">
                  <c:v>41743</c:v>
                </c:pt>
                <c:pt idx="433">
                  <c:v>41750</c:v>
                </c:pt>
                <c:pt idx="434">
                  <c:v>41757</c:v>
                </c:pt>
                <c:pt idx="435">
                  <c:v>41764</c:v>
                </c:pt>
                <c:pt idx="436">
                  <c:v>41771</c:v>
                </c:pt>
                <c:pt idx="437">
                  <c:v>41778</c:v>
                </c:pt>
                <c:pt idx="438">
                  <c:v>41785</c:v>
                </c:pt>
                <c:pt idx="439">
                  <c:v>41792</c:v>
                </c:pt>
                <c:pt idx="440">
                  <c:v>41799</c:v>
                </c:pt>
                <c:pt idx="441">
                  <c:v>41806</c:v>
                </c:pt>
                <c:pt idx="442">
                  <c:v>41813</c:v>
                </c:pt>
                <c:pt idx="443">
                  <c:v>41820</c:v>
                </c:pt>
                <c:pt idx="444">
                  <c:v>41827</c:v>
                </c:pt>
                <c:pt idx="445">
                  <c:v>41834</c:v>
                </c:pt>
                <c:pt idx="446">
                  <c:v>41841</c:v>
                </c:pt>
                <c:pt idx="447">
                  <c:v>41848</c:v>
                </c:pt>
                <c:pt idx="448">
                  <c:v>41855</c:v>
                </c:pt>
                <c:pt idx="449">
                  <c:v>41862</c:v>
                </c:pt>
                <c:pt idx="450">
                  <c:v>41869</c:v>
                </c:pt>
                <c:pt idx="451">
                  <c:v>41876</c:v>
                </c:pt>
                <c:pt idx="452">
                  <c:v>41883</c:v>
                </c:pt>
                <c:pt idx="453">
                  <c:v>41890</c:v>
                </c:pt>
                <c:pt idx="454">
                  <c:v>41897</c:v>
                </c:pt>
                <c:pt idx="455">
                  <c:v>41904</c:v>
                </c:pt>
                <c:pt idx="456">
                  <c:v>41911</c:v>
                </c:pt>
                <c:pt idx="457">
                  <c:v>41918</c:v>
                </c:pt>
                <c:pt idx="458">
                  <c:v>41925</c:v>
                </c:pt>
                <c:pt idx="459">
                  <c:v>41932</c:v>
                </c:pt>
                <c:pt idx="460">
                  <c:v>41939</c:v>
                </c:pt>
                <c:pt idx="461">
                  <c:v>41946</c:v>
                </c:pt>
                <c:pt idx="462">
                  <c:v>41953</c:v>
                </c:pt>
                <c:pt idx="463">
                  <c:v>41960</c:v>
                </c:pt>
                <c:pt idx="464">
                  <c:v>41967</c:v>
                </c:pt>
                <c:pt idx="465">
                  <c:v>41974</c:v>
                </c:pt>
                <c:pt idx="466">
                  <c:v>41981</c:v>
                </c:pt>
                <c:pt idx="467">
                  <c:v>41988</c:v>
                </c:pt>
                <c:pt idx="468">
                  <c:v>41995</c:v>
                </c:pt>
                <c:pt idx="469">
                  <c:v>42002</c:v>
                </c:pt>
                <c:pt idx="470">
                  <c:v>42009</c:v>
                </c:pt>
                <c:pt idx="471">
                  <c:v>42016</c:v>
                </c:pt>
                <c:pt idx="472">
                  <c:v>42023</c:v>
                </c:pt>
                <c:pt idx="473">
                  <c:v>42030</c:v>
                </c:pt>
                <c:pt idx="474">
                  <c:v>42037</c:v>
                </c:pt>
                <c:pt idx="475">
                  <c:v>42044</c:v>
                </c:pt>
                <c:pt idx="476">
                  <c:v>42051</c:v>
                </c:pt>
                <c:pt idx="477">
                  <c:v>42058</c:v>
                </c:pt>
                <c:pt idx="478">
                  <c:v>42065</c:v>
                </c:pt>
                <c:pt idx="479">
                  <c:v>42072</c:v>
                </c:pt>
                <c:pt idx="480">
                  <c:v>42079</c:v>
                </c:pt>
                <c:pt idx="481">
                  <c:v>42086</c:v>
                </c:pt>
                <c:pt idx="482">
                  <c:v>42093</c:v>
                </c:pt>
                <c:pt idx="483">
                  <c:v>42100</c:v>
                </c:pt>
                <c:pt idx="484">
                  <c:v>42107</c:v>
                </c:pt>
                <c:pt idx="485">
                  <c:v>42114</c:v>
                </c:pt>
                <c:pt idx="486">
                  <c:v>42121</c:v>
                </c:pt>
                <c:pt idx="487">
                  <c:v>42128</c:v>
                </c:pt>
                <c:pt idx="488">
                  <c:v>42135</c:v>
                </c:pt>
                <c:pt idx="489">
                  <c:v>42142</c:v>
                </c:pt>
                <c:pt idx="490">
                  <c:v>42149</c:v>
                </c:pt>
                <c:pt idx="491">
                  <c:v>42156</c:v>
                </c:pt>
                <c:pt idx="492">
                  <c:v>42163</c:v>
                </c:pt>
                <c:pt idx="493">
                  <c:v>42170</c:v>
                </c:pt>
                <c:pt idx="494">
                  <c:v>42177</c:v>
                </c:pt>
                <c:pt idx="495">
                  <c:v>42184</c:v>
                </c:pt>
                <c:pt idx="496">
                  <c:v>42191</c:v>
                </c:pt>
                <c:pt idx="497">
                  <c:v>42198</c:v>
                </c:pt>
                <c:pt idx="498">
                  <c:v>42205</c:v>
                </c:pt>
                <c:pt idx="499">
                  <c:v>42212</c:v>
                </c:pt>
                <c:pt idx="500">
                  <c:v>42219</c:v>
                </c:pt>
                <c:pt idx="501">
                  <c:v>42226</c:v>
                </c:pt>
                <c:pt idx="502">
                  <c:v>42233</c:v>
                </c:pt>
                <c:pt idx="503">
                  <c:v>42240</c:v>
                </c:pt>
                <c:pt idx="504">
                  <c:v>42247</c:v>
                </c:pt>
                <c:pt idx="505">
                  <c:v>42254</c:v>
                </c:pt>
                <c:pt idx="506">
                  <c:v>42261</c:v>
                </c:pt>
                <c:pt idx="507">
                  <c:v>42268</c:v>
                </c:pt>
                <c:pt idx="508">
                  <c:v>42275</c:v>
                </c:pt>
                <c:pt idx="509">
                  <c:v>42282</c:v>
                </c:pt>
                <c:pt idx="510">
                  <c:v>42289</c:v>
                </c:pt>
                <c:pt idx="511">
                  <c:v>42296</c:v>
                </c:pt>
                <c:pt idx="512">
                  <c:v>42303</c:v>
                </c:pt>
                <c:pt idx="513">
                  <c:v>42310</c:v>
                </c:pt>
                <c:pt idx="514">
                  <c:v>42317</c:v>
                </c:pt>
                <c:pt idx="515">
                  <c:v>42324</c:v>
                </c:pt>
                <c:pt idx="516">
                  <c:v>42331</c:v>
                </c:pt>
                <c:pt idx="517">
                  <c:v>42338</c:v>
                </c:pt>
                <c:pt idx="518">
                  <c:v>42345</c:v>
                </c:pt>
                <c:pt idx="519">
                  <c:v>42352</c:v>
                </c:pt>
                <c:pt idx="520">
                  <c:v>42359</c:v>
                </c:pt>
                <c:pt idx="521">
                  <c:v>42366</c:v>
                </c:pt>
                <c:pt idx="522">
                  <c:v>42373</c:v>
                </c:pt>
              </c:numCache>
            </c:numRef>
          </c:cat>
          <c:val>
            <c:numRef>
              <c:f>'asean 5 (2)'!$C$3:$C$525</c:f>
              <c:numCache>
                <c:formatCode>General</c:formatCode>
                <c:ptCount val="523"/>
                <c:pt idx="0">
                  <c:v>100</c:v>
                </c:pt>
                <c:pt idx="1">
                  <c:v>103.996</c:v>
                </c:pt>
                <c:pt idx="2">
                  <c:v>103.83799999999999</c:v>
                </c:pt>
                <c:pt idx="3">
                  <c:v>102.184</c:v>
                </c:pt>
                <c:pt idx="4">
                  <c:v>104.172</c:v>
                </c:pt>
                <c:pt idx="5">
                  <c:v>103.077</c:v>
                </c:pt>
                <c:pt idx="6">
                  <c:v>102.14100000000001</c:v>
                </c:pt>
                <c:pt idx="7">
                  <c:v>103.437</c:v>
                </c:pt>
                <c:pt idx="8">
                  <c:v>104.762</c:v>
                </c:pt>
                <c:pt idx="9">
                  <c:v>103.93899999999999</c:v>
                </c:pt>
                <c:pt idx="10">
                  <c:v>104.267</c:v>
                </c:pt>
                <c:pt idx="11">
                  <c:v>106.43600000000001</c:v>
                </c:pt>
                <c:pt idx="12">
                  <c:v>105.938</c:v>
                </c:pt>
                <c:pt idx="13">
                  <c:v>106.69</c:v>
                </c:pt>
                <c:pt idx="14">
                  <c:v>107</c:v>
                </c:pt>
                <c:pt idx="15">
                  <c:v>106.371</c:v>
                </c:pt>
                <c:pt idx="16">
                  <c:v>108.44199999999999</c:v>
                </c:pt>
                <c:pt idx="17">
                  <c:v>109.221</c:v>
                </c:pt>
                <c:pt idx="18">
                  <c:v>111.364</c:v>
                </c:pt>
                <c:pt idx="19">
                  <c:v>108.30800000000001</c:v>
                </c:pt>
                <c:pt idx="20">
                  <c:v>103.901</c:v>
                </c:pt>
                <c:pt idx="21">
                  <c:v>105.99299999999999</c:v>
                </c:pt>
                <c:pt idx="22">
                  <c:v>105.324</c:v>
                </c:pt>
                <c:pt idx="23">
                  <c:v>100.833</c:v>
                </c:pt>
                <c:pt idx="24">
                  <c:v>100.79300000000001</c:v>
                </c:pt>
                <c:pt idx="25">
                  <c:v>101.754</c:v>
                </c:pt>
                <c:pt idx="26">
                  <c:v>105.468</c:v>
                </c:pt>
                <c:pt idx="27">
                  <c:v>104.82299999999999</c:v>
                </c:pt>
                <c:pt idx="28">
                  <c:v>100.55500000000001</c:v>
                </c:pt>
                <c:pt idx="29">
                  <c:v>102.911</c:v>
                </c:pt>
                <c:pt idx="30">
                  <c:v>105.41</c:v>
                </c:pt>
                <c:pt idx="31">
                  <c:v>105.18600000000001</c:v>
                </c:pt>
                <c:pt idx="32">
                  <c:v>105.08499999999999</c:v>
                </c:pt>
                <c:pt idx="33">
                  <c:v>107.56399999999999</c:v>
                </c:pt>
                <c:pt idx="34">
                  <c:v>107.259</c:v>
                </c:pt>
                <c:pt idx="35">
                  <c:v>109.047</c:v>
                </c:pt>
                <c:pt idx="36">
                  <c:v>106.24299999999999</c:v>
                </c:pt>
                <c:pt idx="37">
                  <c:v>107.821</c:v>
                </c:pt>
                <c:pt idx="38">
                  <c:v>107.79600000000001</c:v>
                </c:pt>
                <c:pt idx="39">
                  <c:v>109.249</c:v>
                </c:pt>
                <c:pt idx="40">
                  <c:v>110.04</c:v>
                </c:pt>
                <c:pt idx="41">
                  <c:v>111.6</c:v>
                </c:pt>
                <c:pt idx="42">
                  <c:v>112.337</c:v>
                </c:pt>
                <c:pt idx="43">
                  <c:v>112.84099999999999</c:v>
                </c:pt>
                <c:pt idx="44">
                  <c:v>113.34699999999999</c:v>
                </c:pt>
                <c:pt idx="45">
                  <c:v>113.59</c:v>
                </c:pt>
                <c:pt idx="46">
                  <c:v>114.017</c:v>
                </c:pt>
                <c:pt idx="47">
                  <c:v>113.79300000000001</c:v>
                </c:pt>
                <c:pt idx="48">
                  <c:v>116.116</c:v>
                </c:pt>
                <c:pt idx="49">
                  <c:v>116.675</c:v>
                </c:pt>
                <c:pt idx="50">
                  <c:v>117.541</c:v>
                </c:pt>
                <c:pt idx="51">
                  <c:v>116.94199999999999</c:v>
                </c:pt>
                <c:pt idx="52">
                  <c:v>117.828</c:v>
                </c:pt>
                <c:pt idx="53">
                  <c:v>116.85899999999999</c:v>
                </c:pt>
                <c:pt idx="54">
                  <c:v>118.601</c:v>
                </c:pt>
                <c:pt idx="55">
                  <c:v>118.34699999999999</c:v>
                </c:pt>
                <c:pt idx="56">
                  <c:v>118.256</c:v>
                </c:pt>
                <c:pt idx="57">
                  <c:v>120.11799999999999</c:v>
                </c:pt>
                <c:pt idx="58">
                  <c:v>119.627</c:v>
                </c:pt>
                <c:pt idx="59">
                  <c:v>122.259</c:v>
                </c:pt>
                <c:pt idx="60">
                  <c:v>122.44499999999999</c:v>
                </c:pt>
                <c:pt idx="61">
                  <c:v>114.968</c:v>
                </c:pt>
                <c:pt idx="62">
                  <c:v>118.372</c:v>
                </c:pt>
                <c:pt idx="63">
                  <c:v>118.059</c:v>
                </c:pt>
                <c:pt idx="64">
                  <c:v>121.122</c:v>
                </c:pt>
                <c:pt idx="65">
                  <c:v>120.575</c:v>
                </c:pt>
                <c:pt idx="66">
                  <c:v>122.36499999999999</c:v>
                </c:pt>
                <c:pt idx="67">
                  <c:v>124.822</c:v>
                </c:pt>
                <c:pt idx="68">
                  <c:v>125.467</c:v>
                </c:pt>
                <c:pt idx="69">
                  <c:v>125.316</c:v>
                </c:pt>
                <c:pt idx="70">
                  <c:v>127.503</c:v>
                </c:pt>
                <c:pt idx="71">
                  <c:v>126.53400000000001</c:v>
                </c:pt>
                <c:pt idx="72">
                  <c:v>127.503</c:v>
                </c:pt>
                <c:pt idx="73">
                  <c:v>127.17</c:v>
                </c:pt>
                <c:pt idx="74">
                  <c:v>129.46100000000001</c:v>
                </c:pt>
                <c:pt idx="75">
                  <c:v>126.386</c:v>
                </c:pt>
                <c:pt idx="76">
                  <c:v>128.614</c:v>
                </c:pt>
                <c:pt idx="77">
                  <c:v>126.557</c:v>
                </c:pt>
                <c:pt idx="78">
                  <c:v>128.41399999999999</c:v>
                </c:pt>
                <c:pt idx="79">
                  <c:v>129.91399999999999</c:v>
                </c:pt>
                <c:pt idx="80">
                  <c:v>131.36600000000001</c:v>
                </c:pt>
                <c:pt idx="81">
                  <c:v>130.71299999999999</c:v>
                </c:pt>
                <c:pt idx="82">
                  <c:v>124.233</c:v>
                </c:pt>
                <c:pt idx="83">
                  <c:v>123.45699999999999</c:v>
                </c:pt>
                <c:pt idx="84">
                  <c:v>122.26900000000001</c:v>
                </c:pt>
                <c:pt idx="85">
                  <c:v>119.724</c:v>
                </c:pt>
                <c:pt idx="86">
                  <c:v>122.982</c:v>
                </c:pt>
                <c:pt idx="87">
                  <c:v>124.107</c:v>
                </c:pt>
                <c:pt idx="88">
                  <c:v>121.81</c:v>
                </c:pt>
                <c:pt idx="89">
                  <c:v>123.43</c:v>
                </c:pt>
                <c:pt idx="90">
                  <c:v>128.01400000000001</c:v>
                </c:pt>
                <c:pt idx="91">
                  <c:v>130.97300000000001</c:v>
                </c:pt>
                <c:pt idx="92">
                  <c:v>131.45599999999999</c:v>
                </c:pt>
                <c:pt idx="93">
                  <c:v>132.221</c:v>
                </c:pt>
                <c:pt idx="94">
                  <c:v>128.24100000000001</c:v>
                </c:pt>
                <c:pt idx="95">
                  <c:v>132.84</c:v>
                </c:pt>
                <c:pt idx="96">
                  <c:v>129.833</c:v>
                </c:pt>
                <c:pt idx="97">
                  <c:v>125.188</c:v>
                </c:pt>
                <c:pt idx="98">
                  <c:v>123.56</c:v>
                </c:pt>
                <c:pt idx="99">
                  <c:v>123.38500000000001</c:v>
                </c:pt>
                <c:pt idx="100">
                  <c:v>127.39700000000001</c:v>
                </c:pt>
                <c:pt idx="101">
                  <c:v>130.34100000000001</c:v>
                </c:pt>
                <c:pt idx="102">
                  <c:v>123.32299999999999</c:v>
                </c:pt>
                <c:pt idx="103">
                  <c:v>126.236</c:v>
                </c:pt>
                <c:pt idx="104">
                  <c:v>126.185</c:v>
                </c:pt>
                <c:pt idx="105">
                  <c:v>122.081</c:v>
                </c:pt>
                <c:pt idx="106">
                  <c:v>121.53700000000001</c:v>
                </c:pt>
                <c:pt idx="107">
                  <c:v>110.816</c:v>
                </c:pt>
                <c:pt idx="108">
                  <c:v>114.636</c:v>
                </c:pt>
                <c:pt idx="109">
                  <c:v>117.887</c:v>
                </c:pt>
                <c:pt idx="110">
                  <c:v>112.337</c:v>
                </c:pt>
                <c:pt idx="111">
                  <c:v>114.833</c:v>
                </c:pt>
                <c:pt idx="112">
                  <c:v>116.895</c:v>
                </c:pt>
                <c:pt idx="113">
                  <c:v>114.505</c:v>
                </c:pt>
                <c:pt idx="114">
                  <c:v>110.46</c:v>
                </c:pt>
                <c:pt idx="115">
                  <c:v>109.48699999999999</c:v>
                </c:pt>
                <c:pt idx="116">
                  <c:v>112.547</c:v>
                </c:pt>
                <c:pt idx="117">
                  <c:v>114.16</c:v>
                </c:pt>
                <c:pt idx="118">
                  <c:v>119.01600000000001</c:v>
                </c:pt>
                <c:pt idx="119">
                  <c:v>115.25700000000001</c:v>
                </c:pt>
                <c:pt idx="120">
                  <c:v>120.136</c:v>
                </c:pt>
                <c:pt idx="121">
                  <c:v>120.566</c:v>
                </c:pt>
                <c:pt idx="122">
                  <c:v>121.494</c:v>
                </c:pt>
                <c:pt idx="123">
                  <c:v>121.246</c:v>
                </c:pt>
                <c:pt idx="124">
                  <c:v>123.95099999999999</c:v>
                </c:pt>
                <c:pt idx="125">
                  <c:v>120.062</c:v>
                </c:pt>
                <c:pt idx="126">
                  <c:v>120.402</c:v>
                </c:pt>
                <c:pt idx="127">
                  <c:v>118.259</c:v>
                </c:pt>
                <c:pt idx="128">
                  <c:v>116.559</c:v>
                </c:pt>
                <c:pt idx="129">
                  <c:v>113.134</c:v>
                </c:pt>
                <c:pt idx="130">
                  <c:v>111.35899999999999</c:v>
                </c:pt>
                <c:pt idx="131">
                  <c:v>108.408</c:v>
                </c:pt>
                <c:pt idx="132">
                  <c:v>106.55500000000001</c:v>
                </c:pt>
                <c:pt idx="133">
                  <c:v>108.741</c:v>
                </c:pt>
                <c:pt idx="134">
                  <c:v>106.88500000000001</c:v>
                </c:pt>
                <c:pt idx="135">
                  <c:v>106.322</c:v>
                </c:pt>
                <c:pt idx="136">
                  <c:v>108.782</c:v>
                </c:pt>
                <c:pt idx="137">
                  <c:v>106.05</c:v>
                </c:pt>
                <c:pt idx="138">
                  <c:v>105.167</c:v>
                </c:pt>
                <c:pt idx="139">
                  <c:v>106.074</c:v>
                </c:pt>
                <c:pt idx="140">
                  <c:v>103.054</c:v>
                </c:pt>
                <c:pt idx="141">
                  <c:v>98.234800000000007</c:v>
                </c:pt>
                <c:pt idx="142">
                  <c:v>100.459</c:v>
                </c:pt>
                <c:pt idx="143">
                  <c:v>92.409000000000006</c:v>
                </c:pt>
                <c:pt idx="144">
                  <c:v>85.218500000000006</c:v>
                </c:pt>
                <c:pt idx="145">
                  <c:v>79.184899999999999</c:v>
                </c:pt>
                <c:pt idx="146">
                  <c:v>78.594499999999996</c:v>
                </c:pt>
                <c:pt idx="147">
                  <c:v>66.240099999999998</c:v>
                </c:pt>
                <c:pt idx="148">
                  <c:v>76.363</c:v>
                </c:pt>
                <c:pt idx="149">
                  <c:v>74.715900000000005</c:v>
                </c:pt>
                <c:pt idx="150">
                  <c:v>68.209000000000003</c:v>
                </c:pt>
                <c:pt idx="151">
                  <c:v>67.451300000000003</c:v>
                </c:pt>
                <c:pt idx="152">
                  <c:v>65.945899999999995</c:v>
                </c:pt>
                <c:pt idx="153">
                  <c:v>71.072900000000004</c:v>
                </c:pt>
                <c:pt idx="154">
                  <c:v>70.7834</c:v>
                </c:pt>
                <c:pt idx="155">
                  <c:v>70.902000000000001</c:v>
                </c:pt>
                <c:pt idx="156">
                  <c:v>71.564700000000002</c:v>
                </c:pt>
                <c:pt idx="157">
                  <c:v>75.074399999999997</c:v>
                </c:pt>
                <c:pt idx="158">
                  <c:v>71.684200000000004</c:v>
                </c:pt>
                <c:pt idx="159">
                  <c:v>68.271699999999996</c:v>
                </c:pt>
                <c:pt idx="160">
                  <c:v>66.866100000000003</c:v>
                </c:pt>
                <c:pt idx="161">
                  <c:v>65.831599999999995</c:v>
                </c:pt>
                <c:pt idx="162">
                  <c:v>69.647400000000005</c:v>
                </c:pt>
                <c:pt idx="163">
                  <c:v>66.002499999999998</c:v>
                </c:pt>
                <c:pt idx="164">
                  <c:v>60.145200000000003</c:v>
                </c:pt>
                <c:pt idx="165">
                  <c:v>56.694899999999997</c:v>
                </c:pt>
                <c:pt idx="166">
                  <c:v>54.692500000000003</c:v>
                </c:pt>
                <c:pt idx="167">
                  <c:v>60.771999999999998</c:v>
                </c:pt>
                <c:pt idx="168">
                  <c:v>65.931899999999999</c:v>
                </c:pt>
                <c:pt idx="169">
                  <c:v>62.953000000000003</c:v>
                </c:pt>
                <c:pt idx="170">
                  <c:v>67.392300000000006</c:v>
                </c:pt>
                <c:pt idx="171">
                  <c:v>68.811700000000002</c:v>
                </c:pt>
                <c:pt idx="172">
                  <c:v>67.438000000000002</c:v>
                </c:pt>
                <c:pt idx="173">
                  <c:v>69.606999999999999</c:v>
                </c:pt>
                <c:pt idx="174">
                  <c:v>73.189300000000003</c:v>
                </c:pt>
                <c:pt idx="175">
                  <c:v>74.935400000000001</c:v>
                </c:pt>
                <c:pt idx="176">
                  <c:v>74.360500000000002</c:v>
                </c:pt>
                <c:pt idx="177">
                  <c:v>74.867999999999995</c:v>
                </c:pt>
                <c:pt idx="178">
                  <c:v>78.984300000000005</c:v>
                </c:pt>
                <c:pt idx="179">
                  <c:v>77.450400000000002</c:v>
                </c:pt>
                <c:pt idx="180">
                  <c:v>76.9191</c:v>
                </c:pt>
                <c:pt idx="181">
                  <c:v>74.59</c:v>
                </c:pt>
                <c:pt idx="182">
                  <c:v>77.099900000000005</c:v>
                </c:pt>
                <c:pt idx="183">
                  <c:v>74.724400000000003</c:v>
                </c:pt>
                <c:pt idx="184">
                  <c:v>74.241200000000006</c:v>
                </c:pt>
                <c:pt idx="185">
                  <c:v>79.077200000000005</c:v>
                </c:pt>
                <c:pt idx="186">
                  <c:v>81.983699999999999</c:v>
                </c:pt>
                <c:pt idx="187">
                  <c:v>84.630099999999999</c:v>
                </c:pt>
                <c:pt idx="188">
                  <c:v>84.1982</c:v>
                </c:pt>
                <c:pt idx="189">
                  <c:v>82.143500000000003</c:v>
                </c:pt>
                <c:pt idx="190">
                  <c:v>86.391999999999996</c:v>
                </c:pt>
                <c:pt idx="191">
                  <c:v>86.2196</c:v>
                </c:pt>
                <c:pt idx="192">
                  <c:v>86.190899999999999</c:v>
                </c:pt>
                <c:pt idx="193">
                  <c:v>88.817300000000003</c:v>
                </c:pt>
                <c:pt idx="194">
                  <c:v>89.814999999999998</c:v>
                </c:pt>
                <c:pt idx="195">
                  <c:v>89.555199999999999</c:v>
                </c:pt>
                <c:pt idx="196">
                  <c:v>87.319000000000003</c:v>
                </c:pt>
                <c:pt idx="197">
                  <c:v>91.010800000000003</c:v>
                </c:pt>
                <c:pt idx="198">
                  <c:v>92.973500000000001</c:v>
                </c:pt>
                <c:pt idx="199">
                  <c:v>90.529600000000002</c:v>
                </c:pt>
                <c:pt idx="200">
                  <c:v>88.097499999999997</c:v>
                </c:pt>
                <c:pt idx="201">
                  <c:v>91.946899999999999</c:v>
                </c:pt>
                <c:pt idx="202">
                  <c:v>93.351399999999998</c:v>
                </c:pt>
                <c:pt idx="203">
                  <c:v>92.591700000000003</c:v>
                </c:pt>
                <c:pt idx="204">
                  <c:v>91.255600000000001</c:v>
                </c:pt>
                <c:pt idx="205">
                  <c:v>92.551900000000003</c:v>
                </c:pt>
                <c:pt idx="206">
                  <c:v>92.5154</c:v>
                </c:pt>
                <c:pt idx="207">
                  <c:v>91.793899999999994</c:v>
                </c:pt>
                <c:pt idx="208">
                  <c:v>93.427000000000007</c:v>
                </c:pt>
                <c:pt idx="209">
                  <c:v>94.463099999999997</c:v>
                </c:pt>
                <c:pt idx="210">
                  <c:v>95.878799999999998</c:v>
                </c:pt>
                <c:pt idx="211">
                  <c:v>95.164299999999997</c:v>
                </c:pt>
                <c:pt idx="212">
                  <c:v>91.254099999999994</c:v>
                </c:pt>
                <c:pt idx="213">
                  <c:v>89.689400000000006</c:v>
                </c:pt>
                <c:pt idx="214">
                  <c:v>86.778199999999998</c:v>
                </c:pt>
                <c:pt idx="215">
                  <c:v>87.952399999999997</c:v>
                </c:pt>
                <c:pt idx="216">
                  <c:v>90.525700000000001</c:v>
                </c:pt>
                <c:pt idx="217">
                  <c:v>90.586699999999993</c:v>
                </c:pt>
                <c:pt idx="218">
                  <c:v>93.296199999999999</c:v>
                </c:pt>
                <c:pt idx="219">
                  <c:v>93.875100000000003</c:v>
                </c:pt>
                <c:pt idx="220">
                  <c:v>94.785499999999999</c:v>
                </c:pt>
                <c:pt idx="221">
                  <c:v>95.354299999999995</c:v>
                </c:pt>
                <c:pt idx="222">
                  <c:v>96.684200000000004</c:v>
                </c:pt>
                <c:pt idx="223">
                  <c:v>97.636099999999999</c:v>
                </c:pt>
                <c:pt idx="224">
                  <c:v>96.696200000000005</c:v>
                </c:pt>
                <c:pt idx="225">
                  <c:v>97.576499999999996</c:v>
                </c:pt>
                <c:pt idx="226">
                  <c:v>95.489699999999999</c:v>
                </c:pt>
                <c:pt idx="227">
                  <c:v>91.610900000000001</c:v>
                </c:pt>
                <c:pt idx="228">
                  <c:v>88.635999999999996</c:v>
                </c:pt>
                <c:pt idx="229">
                  <c:v>84.505300000000005</c:v>
                </c:pt>
                <c:pt idx="230">
                  <c:v>85.759100000000004</c:v>
                </c:pt>
                <c:pt idx="231">
                  <c:v>82.709400000000002</c:v>
                </c:pt>
                <c:pt idx="232">
                  <c:v>86.665700000000001</c:v>
                </c:pt>
                <c:pt idx="233">
                  <c:v>88.995400000000004</c:v>
                </c:pt>
                <c:pt idx="234">
                  <c:v>85.9803</c:v>
                </c:pt>
                <c:pt idx="235">
                  <c:v>82.100800000000007</c:v>
                </c:pt>
                <c:pt idx="236">
                  <c:v>86.685599999999994</c:v>
                </c:pt>
                <c:pt idx="237">
                  <c:v>86.514399999999995</c:v>
                </c:pt>
                <c:pt idx="238">
                  <c:v>89.725999999999999</c:v>
                </c:pt>
                <c:pt idx="239">
                  <c:v>91.506600000000006</c:v>
                </c:pt>
                <c:pt idx="240">
                  <c:v>91.984099999999998</c:v>
                </c:pt>
                <c:pt idx="241">
                  <c:v>87.856700000000004</c:v>
                </c:pt>
                <c:pt idx="242">
                  <c:v>86.8262</c:v>
                </c:pt>
                <c:pt idx="243">
                  <c:v>86.0625</c:v>
                </c:pt>
                <c:pt idx="244">
                  <c:v>90.240300000000005</c:v>
                </c:pt>
                <c:pt idx="245">
                  <c:v>91.689800000000005</c:v>
                </c:pt>
                <c:pt idx="246">
                  <c:v>93.046599999999998</c:v>
                </c:pt>
                <c:pt idx="247">
                  <c:v>93.764600000000002</c:v>
                </c:pt>
                <c:pt idx="248">
                  <c:v>93.347399999999993</c:v>
                </c:pt>
                <c:pt idx="249">
                  <c:v>96.134900000000002</c:v>
                </c:pt>
                <c:pt idx="250">
                  <c:v>97.518199999999993</c:v>
                </c:pt>
                <c:pt idx="251">
                  <c:v>97.663399999999996</c:v>
                </c:pt>
                <c:pt idx="252">
                  <c:v>97.156599999999997</c:v>
                </c:pt>
                <c:pt idx="253">
                  <c:v>100.179</c:v>
                </c:pt>
                <c:pt idx="254">
                  <c:v>98.114500000000007</c:v>
                </c:pt>
                <c:pt idx="255">
                  <c:v>97.801100000000005</c:v>
                </c:pt>
                <c:pt idx="256">
                  <c:v>95.373999999999995</c:v>
                </c:pt>
                <c:pt idx="257">
                  <c:v>98.859700000000004</c:v>
                </c:pt>
                <c:pt idx="258">
                  <c:v>100.49299999999999</c:v>
                </c:pt>
                <c:pt idx="259">
                  <c:v>100.056</c:v>
                </c:pt>
                <c:pt idx="260">
                  <c:v>101.098</c:v>
                </c:pt>
                <c:pt idx="261">
                  <c:v>102.29</c:v>
                </c:pt>
                <c:pt idx="262">
                  <c:v>101.31100000000001</c:v>
                </c:pt>
                <c:pt idx="263">
                  <c:v>103.837</c:v>
                </c:pt>
                <c:pt idx="264">
                  <c:v>104.215</c:v>
                </c:pt>
                <c:pt idx="265">
                  <c:v>103.89</c:v>
                </c:pt>
                <c:pt idx="266">
                  <c:v>106.38</c:v>
                </c:pt>
                <c:pt idx="267">
                  <c:v>106.80800000000001</c:v>
                </c:pt>
                <c:pt idx="268">
                  <c:v>107.86199999999999</c:v>
                </c:pt>
                <c:pt idx="269">
                  <c:v>107.349</c:v>
                </c:pt>
                <c:pt idx="270">
                  <c:v>106.33499999999999</c:v>
                </c:pt>
                <c:pt idx="271">
                  <c:v>103.352</c:v>
                </c:pt>
                <c:pt idx="272">
                  <c:v>103.837</c:v>
                </c:pt>
                <c:pt idx="273">
                  <c:v>104.964</c:v>
                </c:pt>
                <c:pt idx="274">
                  <c:v>106.871</c:v>
                </c:pt>
                <c:pt idx="275">
                  <c:v>107.111</c:v>
                </c:pt>
                <c:pt idx="276">
                  <c:v>104.59</c:v>
                </c:pt>
                <c:pt idx="277">
                  <c:v>107.81399999999999</c:v>
                </c:pt>
                <c:pt idx="278">
                  <c:v>110.54300000000001</c:v>
                </c:pt>
                <c:pt idx="279">
                  <c:v>107.518</c:v>
                </c:pt>
                <c:pt idx="280">
                  <c:v>106.158</c:v>
                </c:pt>
                <c:pt idx="281">
                  <c:v>104.33499999999999</c:v>
                </c:pt>
                <c:pt idx="282">
                  <c:v>106.289</c:v>
                </c:pt>
                <c:pt idx="283">
                  <c:v>104.024</c:v>
                </c:pt>
                <c:pt idx="284">
                  <c:v>102.333</c:v>
                </c:pt>
                <c:pt idx="285">
                  <c:v>101.782</c:v>
                </c:pt>
                <c:pt idx="286">
                  <c:v>101.8</c:v>
                </c:pt>
                <c:pt idx="287">
                  <c:v>107.074</c:v>
                </c:pt>
                <c:pt idx="288">
                  <c:v>104.42400000000001</c:v>
                </c:pt>
                <c:pt idx="289">
                  <c:v>103.01300000000001</c:v>
                </c:pt>
                <c:pt idx="290">
                  <c:v>106.499</c:v>
                </c:pt>
                <c:pt idx="291">
                  <c:v>103.027</c:v>
                </c:pt>
                <c:pt idx="292">
                  <c:v>89.977000000000004</c:v>
                </c:pt>
                <c:pt idx="293">
                  <c:v>95.686700000000002</c:v>
                </c:pt>
                <c:pt idx="294">
                  <c:v>89.852000000000004</c:v>
                </c:pt>
                <c:pt idx="295">
                  <c:v>94.584299999999999</c:v>
                </c:pt>
                <c:pt idx="296">
                  <c:v>91.617800000000003</c:v>
                </c:pt>
                <c:pt idx="297">
                  <c:v>89.165000000000006</c:v>
                </c:pt>
                <c:pt idx="298">
                  <c:v>91.853399999999993</c:v>
                </c:pt>
                <c:pt idx="299">
                  <c:v>88.112300000000005</c:v>
                </c:pt>
                <c:pt idx="300">
                  <c:v>85.362899999999996</c:v>
                </c:pt>
                <c:pt idx="301">
                  <c:v>91.853800000000007</c:v>
                </c:pt>
                <c:pt idx="302">
                  <c:v>93.069000000000003</c:v>
                </c:pt>
                <c:pt idx="303">
                  <c:v>96.249399999999994</c:v>
                </c:pt>
                <c:pt idx="304">
                  <c:v>96.679199999999994</c:v>
                </c:pt>
                <c:pt idx="305">
                  <c:v>95.700500000000005</c:v>
                </c:pt>
                <c:pt idx="306">
                  <c:v>94.873000000000005</c:v>
                </c:pt>
                <c:pt idx="307">
                  <c:v>89.824200000000005</c:v>
                </c:pt>
                <c:pt idx="308">
                  <c:v>89.932599999999994</c:v>
                </c:pt>
                <c:pt idx="309">
                  <c:v>95.252399999999994</c:v>
                </c:pt>
                <c:pt idx="310">
                  <c:v>92.837299999999999</c:v>
                </c:pt>
                <c:pt idx="311">
                  <c:v>90.166899999999998</c:v>
                </c:pt>
                <c:pt idx="312">
                  <c:v>93.943399999999997</c:v>
                </c:pt>
                <c:pt idx="313">
                  <c:v>94.199200000000005</c:v>
                </c:pt>
                <c:pt idx="314">
                  <c:v>94.708600000000004</c:v>
                </c:pt>
                <c:pt idx="315">
                  <c:v>95.502700000000004</c:v>
                </c:pt>
                <c:pt idx="316">
                  <c:v>98.695999999999998</c:v>
                </c:pt>
                <c:pt idx="317">
                  <c:v>98.393900000000002</c:v>
                </c:pt>
                <c:pt idx="318">
                  <c:v>101.14</c:v>
                </c:pt>
                <c:pt idx="319">
                  <c:v>101.596</c:v>
                </c:pt>
                <c:pt idx="320">
                  <c:v>102.964</c:v>
                </c:pt>
                <c:pt idx="321">
                  <c:v>103.096</c:v>
                </c:pt>
                <c:pt idx="322">
                  <c:v>102.616</c:v>
                </c:pt>
                <c:pt idx="323">
                  <c:v>102.423</c:v>
                </c:pt>
                <c:pt idx="324">
                  <c:v>105.285</c:v>
                </c:pt>
                <c:pt idx="325">
                  <c:v>105.104</c:v>
                </c:pt>
                <c:pt idx="326">
                  <c:v>105.17400000000001</c:v>
                </c:pt>
                <c:pt idx="327">
                  <c:v>101.67</c:v>
                </c:pt>
                <c:pt idx="328">
                  <c:v>100.622</c:v>
                </c:pt>
                <c:pt idx="329">
                  <c:v>100.40600000000001</c:v>
                </c:pt>
                <c:pt idx="330">
                  <c:v>102.77</c:v>
                </c:pt>
                <c:pt idx="331">
                  <c:v>100.14400000000001</c:v>
                </c:pt>
                <c:pt idx="332">
                  <c:v>97.238399999999999</c:v>
                </c:pt>
                <c:pt idx="333">
                  <c:v>94.626599999999996</c:v>
                </c:pt>
                <c:pt idx="334">
                  <c:v>94.520499999999998</c:v>
                </c:pt>
                <c:pt idx="335">
                  <c:v>91.430199999999999</c:v>
                </c:pt>
                <c:pt idx="336">
                  <c:v>94.042500000000004</c:v>
                </c:pt>
                <c:pt idx="337">
                  <c:v>96.235799999999998</c:v>
                </c:pt>
                <c:pt idx="338">
                  <c:v>94.374200000000002</c:v>
                </c:pt>
                <c:pt idx="339">
                  <c:v>98.521699999999996</c:v>
                </c:pt>
                <c:pt idx="340">
                  <c:v>97.221400000000003</c:v>
                </c:pt>
                <c:pt idx="341">
                  <c:v>97.319000000000003</c:v>
                </c:pt>
                <c:pt idx="342">
                  <c:v>96.262100000000004</c:v>
                </c:pt>
                <c:pt idx="343">
                  <c:v>99.586100000000002</c:v>
                </c:pt>
                <c:pt idx="344">
                  <c:v>100.694</c:v>
                </c:pt>
                <c:pt idx="345">
                  <c:v>101.36199999999999</c:v>
                </c:pt>
                <c:pt idx="346">
                  <c:v>102.434</c:v>
                </c:pt>
                <c:pt idx="347">
                  <c:v>102.179</c:v>
                </c:pt>
                <c:pt idx="348">
                  <c:v>101.72</c:v>
                </c:pt>
                <c:pt idx="349">
                  <c:v>103.748</c:v>
                </c:pt>
                <c:pt idx="350">
                  <c:v>106.608</c:v>
                </c:pt>
                <c:pt idx="351">
                  <c:v>105.774</c:v>
                </c:pt>
                <c:pt idx="352">
                  <c:v>104.74299999999999</c:v>
                </c:pt>
                <c:pt idx="353">
                  <c:v>105.342</c:v>
                </c:pt>
                <c:pt idx="354">
                  <c:v>104.26300000000001</c:v>
                </c:pt>
                <c:pt idx="355">
                  <c:v>104.905</c:v>
                </c:pt>
                <c:pt idx="356">
                  <c:v>103.006</c:v>
                </c:pt>
                <c:pt idx="357">
                  <c:v>103.515</c:v>
                </c:pt>
                <c:pt idx="358">
                  <c:v>101.208</c:v>
                </c:pt>
                <c:pt idx="359">
                  <c:v>101.727</c:v>
                </c:pt>
                <c:pt idx="360">
                  <c:v>103.45699999999999</c:v>
                </c:pt>
                <c:pt idx="361">
                  <c:v>104.383</c:v>
                </c:pt>
                <c:pt idx="362">
                  <c:v>104.992</c:v>
                </c:pt>
                <c:pt idx="363">
                  <c:v>106.044</c:v>
                </c:pt>
                <c:pt idx="364">
                  <c:v>106.292</c:v>
                </c:pt>
                <c:pt idx="365">
                  <c:v>106.30500000000001</c:v>
                </c:pt>
                <c:pt idx="366">
                  <c:v>108.56100000000001</c:v>
                </c:pt>
                <c:pt idx="367">
                  <c:v>109.61799999999999</c:v>
                </c:pt>
                <c:pt idx="368">
                  <c:v>110.36199999999999</c:v>
                </c:pt>
                <c:pt idx="369">
                  <c:v>111.431</c:v>
                </c:pt>
                <c:pt idx="370">
                  <c:v>111.164</c:v>
                </c:pt>
                <c:pt idx="371">
                  <c:v>111.642</c:v>
                </c:pt>
                <c:pt idx="372">
                  <c:v>111.86199999999999</c:v>
                </c:pt>
                <c:pt idx="373">
                  <c:v>110.492</c:v>
                </c:pt>
                <c:pt idx="374">
                  <c:v>111.58199999999999</c:v>
                </c:pt>
                <c:pt idx="375">
                  <c:v>113.956</c:v>
                </c:pt>
                <c:pt idx="376">
                  <c:v>113.649</c:v>
                </c:pt>
                <c:pt idx="377">
                  <c:v>113.31100000000001</c:v>
                </c:pt>
                <c:pt idx="378">
                  <c:v>113.416</c:v>
                </c:pt>
                <c:pt idx="379">
                  <c:v>113.291</c:v>
                </c:pt>
                <c:pt idx="380">
                  <c:v>113.65900000000001</c:v>
                </c:pt>
                <c:pt idx="381">
                  <c:v>113.34</c:v>
                </c:pt>
                <c:pt idx="382">
                  <c:v>116.625</c:v>
                </c:pt>
                <c:pt idx="383">
                  <c:v>117.69</c:v>
                </c:pt>
                <c:pt idx="384">
                  <c:v>118.925</c:v>
                </c:pt>
                <c:pt idx="385">
                  <c:v>120.59399999999999</c:v>
                </c:pt>
                <c:pt idx="386">
                  <c:v>118.30500000000001</c:v>
                </c:pt>
                <c:pt idx="387">
                  <c:v>116.967</c:v>
                </c:pt>
                <c:pt idx="388">
                  <c:v>116.998</c:v>
                </c:pt>
                <c:pt idx="389">
                  <c:v>117.303</c:v>
                </c:pt>
                <c:pt idx="390">
                  <c:v>111.267</c:v>
                </c:pt>
                <c:pt idx="391">
                  <c:v>114.711</c:v>
                </c:pt>
                <c:pt idx="392">
                  <c:v>115.758</c:v>
                </c:pt>
                <c:pt idx="393">
                  <c:v>119.206</c:v>
                </c:pt>
                <c:pt idx="394">
                  <c:v>120.76900000000001</c:v>
                </c:pt>
                <c:pt idx="395">
                  <c:v>119.83499999999999</c:v>
                </c:pt>
                <c:pt idx="396">
                  <c:v>121.551</c:v>
                </c:pt>
                <c:pt idx="397">
                  <c:v>121.04300000000001</c:v>
                </c:pt>
                <c:pt idx="398">
                  <c:v>119.242</c:v>
                </c:pt>
                <c:pt idx="399">
                  <c:v>119.482</c:v>
                </c:pt>
                <c:pt idx="400">
                  <c:v>117.637</c:v>
                </c:pt>
                <c:pt idx="401">
                  <c:v>120.396</c:v>
                </c:pt>
                <c:pt idx="402">
                  <c:v>122.82599999999999</c:v>
                </c:pt>
                <c:pt idx="403">
                  <c:v>123.72799999999999</c:v>
                </c:pt>
                <c:pt idx="404">
                  <c:v>122.6</c:v>
                </c:pt>
                <c:pt idx="405">
                  <c:v>122.023</c:v>
                </c:pt>
                <c:pt idx="406">
                  <c:v>124.11799999999999</c:v>
                </c:pt>
                <c:pt idx="407">
                  <c:v>127.05200000000001</c:v>
                </c:pt>
                <c:pt idx="408">
                  <c:v>127.886</c:v>
                </c:pt>
                <c:pt idx="409">
                  <c:v>127.377</c:v>
                </c:pt>
                <c:pt idx="410">
                  <c:v>127.14100000000001</c:v>
                </c:pt>
                <c:pt idx="411">
                  <c:v>128.887</c:v>
                </c:pt>
                <c:pt idx="412">
                  <c:v>128.95599999999999</c:v>
                </c:pt>
                <c:pt idx="413">
                  <c:v>128.76900000000001</c:v>
                </c:pt>
                <c:pt idx="414">
                  <c:v>128.47200000000001</c:v>
                </c:pt>
                <c:pt idx="415">
                  <c:v>126.932</c:v>
                </c:pt>
                <c:pt idx="416">
                  <c:v>130.035</c:v>
                </c:pt>
                <c:pt idx="417">
                  <c:v>131.53299999999999</c:v>
                </c:pt>
                <c:pt idx="418">
                  <c:v>130.34299999999999</c:v>
                </c:pt>
                <c:pt idx="419">
                  <c:v>130.68100000000001</c:v>
                </c:pt>
                <c:pt idx="420">
                  <c:v>131.61000000000001</c:v>
                </c:pt>
                <c:pt idx="421">
                  <c:v>127.465</c:v>
                </c:pt>
                <c:pt idx="422">
                  <c:v>124.84399999999999</c:v>
                </c:pt>
                <c:pt idx="423">
                  <c:v>128.40700000000001</c:v>
                </c:pt>
                <c:pt idx="424">
                  <c:v>131.327</c:v>
                </c:pt>
                <c:pt idx="425">
                  <c:v>132.499</c:v>
                </c:pt>
                <c:pt idx="426">
                  <c:v>131.47499999999999</c:v>
                </c:pt>
                <c:pt idx="427">
                  <c:v>133.15199999999999</c:v>
                </c:pt>
                <c:pt idx="428">
                  <c:v>131.358</c:v>
                </c:pt>
                <c:pt idx="429">
                  <c:v>130.72499999999999</c:v>
                </c:pt>
                <c:pt idx="430">
                  <c:v>132.941</c:v>
                </c:pt>
                <c:pt idx="431">
                  <c:v>131.78299999999999</c:v>
                </c:pt>
                <c:pt idx="432">
                  <c:v>130.59700000000001</c:v>
                </c:pt>
                <c:pt idx="433">
                  <c:v>132.82400000000001</c:v>
                </c:pt>
                <c:pt idx="434">
                  <c:v>132.84399999999999</c:v>
                </c:pt>
                <c:pt idx="435">
                  <c:v>134.20400000000001</c:v>
                </c:pt>
                <c:pt idx="436">
                  <c:v>134.61000000000001</c:v>
                </c:pt>
                <c:pt idx="437">
                  <c:v>133.89500000000001</c:v>
                </c:pt>
                <c:pt idx="438">
                  <c:v>135.26900000000001</c:v>
                </c:pt>
                <c:pt idx="439">
                  <c:v>136.38800000000001</c:v>
                </c:pt>
                <c:pt idx="440">
                  <c:v>137.874</c:v>
                </c:pt>
                <c:pt idx="441">
                  <c:v>137.16</c:v>
                </c:pt>
                <c:pt idx="442">
                  <c:v>138.69200000000001</c:v>
                </c:pt>
                <c:pt idx="443">
                  <c:v>138.464</c:v>
                </c:pt>
                <c:pt idx="444">
                  <c:v>139.369</c:v>
                </c:pt>
                <c:pt idx="445">
                  <c:v>138.75299999999999</c:v>
                </c:pt>
                <c:pt idx="446">
                  <c:v>138.203</c:v>
                </c:pt>
                <c:pt idx="447">
                  <c:v>138.84899999999999</c:v>
                </c:pt>
                <c:pt idx="448">
                  <c:v>135.82300000000001</c:v>
                </c:pt>
                <c:pt idx="449">
                  <c:v>135.14599999999999</c:v>
                </c:pt>
                <c:pt idx="450">
                  <c:v>137.19200000000001</c:v>
                </c:pt>
                <c:pt idx="451">
                  <c:v>138.61099999999999</c:v>
                </c:pt>
                <c:pt idx="452">
                  <c:v>138.85499999999999</c:v>
                </c:pt>
                <c:pt idx="453">
                  <c:v>138.535</c:v>
                </c:pt>
                <c:pt idx="454">
                  <c:v>137.149</c:v>
                </c:pt>
                <c:pt idx="455">
                  <c:v>137.119</c:v>
                </c:pt>
                <c:pt idx="456">
                  <c:v>135.18899999999999</c:v>
                </c:pt>
                <c:pt idx="457">
                  <c:v>133.41300000000001</c:v>
                </c:pt>
                <c:pt idx="458">
                  <c:v>128.155</c:v>
                </c:pt>
                <c:pt idx="459">
                  <c:v>129.143</c:v>
                </c:pt>
                <c:pt idx="460">
                  <c:v>132.381</c:v>
                </c:pt>
                <c:pt idx="461">
                  <c:v>134.94399999999999</c:v>
                </c:pt>
                <c:pt idx="462">
                  <c:v>136.17599999999999</c:v>
                </c:pt>
                <c:pt idx="463">
                  <c:v>136.20500000000001</c:v>
                </c:pt>
                <c:pt idx="464">
                  <c:v>138.19999999999999</c:v>
                </c:pt>
                <c:pt idx="465">
                  <c:v>137.38999999999999</c:v>
                </c:pt>
                <c:pt idx="466">
                  <c:v>137.119</c:v>
                </c:pt>
                <c:pt idx="467">
                  <c:v>131.40700000000001</c:v>
                </c:pt>
                <c:pt idx="468">
                  <c:v>136.863</c:v>
                </c:pt>
                <c:pt idx="469">
                  <c:v>137.53399999999999</c:v>
                </c:pt>
                <c:pt idx="470">
                  <c:v>132.733</c:v>
                </c:pt>
                <c:pt idx="471">
                  <c:v>133.167</c:v>
                </c:pt>
                <c:pt idx="472">
                  <c:v>133.578</c:v>
                </c:pt>
                <c:pt idx="473">
                  <c:v>136.01300000000001</c:v>
                </c:pt>
                <c:pt idx="474">
                  <c:v>134.56700000000001</c:v>
                </c:pt>
                <c:pt idx="475">
                  <c:v>136.14599999999999</c:v>
                </c:pt>
                <c:pt idx="476">
                  <c:v>139.21799999999999</c:v>
                </c:pt>
                <c:pt idx="477">
                  <c:v>140.60300000000001</c:v>
                </c:pt>
                <c:pt idx="478">
                  <c:v>141.10300000000001</c:v>
                </c:pt>
                <c:pt idx="479">
                  <c:v>138.339</c:v>
                </c:pt>
                <c:pt idx="480">
                  <c:v>138.19999999999999</c:v>
                </c:pt>
                <c:pt idx="481">
                  <c:v>141.21100000000001</c:v>
                </c:pt>
                <c:pt idx="482">
                  <c:v>139.56700000000001</c:v>
                </c:pt>
                <c:pt idx="483">
                  <c:v>140.13800000000001</c:v>
                </c:pt>
                <c:pt idx="484">
                  <c:v>140.74100000000001</c:v>
                </c:pt>
                <c:pt idx="485">
                  <c:v>141.30000000000001</c:v>
                </c:pt>
                <c:pt idx="486">
                  <c:v>143.083</c:v>
                </c:pt>
                <c:pt idx="487">
                  <c:v>142.22999999999999</c:v>
                </c:pt>
                <c:pt idx="488">
                  <c:v>142.09200000000001</c:v>
                </c:pt>
                <c:pt idx="489">
                  <c:v>143.65100000000001</c:v>
                </c:pt>
                <c:pt idx="490">
                  <c:v>143.262</c:v>
                </c:pt>
                <c:pt idx="491">
                  <c:v>141.23400000000001</c:v>
                </c:pt>
                <c:pt idx="492">
                  <c:v>139.16200000000001</c:v>
                </c:pt>
                <c:pt idx="493">
                  <c:v>139.55000000000001</c:v>
                </c:pt>
                <c:pt idx="494">
                  <c:v>142.65</c:v>
                </c:pt>
                <c:pt idx="495">
                  <c:v>138.00200000000001</c:v>
                </c:pt>
                <c:pt idx="496">
                  <c:v>137.35900000000001</c:v>
                </c:pt>
                <c:pt idx="497">
                  <c:v>139.67699999999999</c:v>
                </c:pt>
                <c:pt idx="498">
                  <c:v>141.54400000000001</c:v>
                </c:pt>
                <c:pt idx="499">
                  <c:v>137.68299999999999</c:v>
                </c:pt>
                <c:pt idx="500">
                  <c:v>139.875</c:v>
                </c:pt>
                <c:pt idx="501">
                  <c:v>140.30699999999999</c:v>
                </c:pt>
                <c:pt idx="502">
                  <c:v>138.91399999999999</c:v>
                </c:pt>
                <c:pt idx="503">
                  <c:v>126.24</c:v>
                </c:pt>
                <c:pt idx="504">
                  <c:v>130.68199999999999</c:v>
                </c:pt>
                <c:pt idx="505">
                  <c:v>126.967</c:v>
                </c:pt>
                <c:pt idx="506">
                  <c:v>128.685</c:v>
                </c:pt>
                <c:pt idx="507">
                  <c:v>129.37200000000001</c:v>
                </c:pt>
                <c:pt idx="508">
                  <c:v>123.901</c:v>
                </c:pt>
                <c:pt idx="509">
                  <c:v>130.05199999999999</c:v>
                </c:pt>
                <c:pt idx="510">
                  <c:v>132.982</c:v>
                </c:pt>
                <c:pt idx="511">
                  <c:v>133.42099999999999</c:v>
                </c:pt>
                <c:pt idx="512">
                  <c:v>135.41200000000001</c:v>
                </c:pt>
                <c:pt idx="513">
                  <c:v>136.22200000000001</c:v>
                </c:pt>
                <c:pt idx="514">
                  <c:v>134.34899999999999</c:v>
                </c:pt>
                <c:pt idx="515">
                  <c:v>132.43100000000001</c:v>
                </c:pt>
                <c:pt idx="516">
                  <c:v>134.80199999999999</c:v>
                </c:pt>
                <c:pt idx="517">
                  <c:v>134.571</c:v>
                </c:pt>
                <c:pt idx="518">
                  <c:v>133.94999999999999</c:v>
                </c:pt>
                <c:pt idx="519">
                  <c:v>129.63800000000001</c:v>
                </c:pt>
                <c:pt idx="520">
                  <c:v>130.16399999999999</c:v>
                </c:pt>
                <c:pt idx="521">
                  <c:v>132.66399999999999</c:v>
                </c:pt>
                <c:pt idx="522">
                  <c:v>129.52699999999999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'asean 5 (2)'!$D$2</c:f>
              <c:strCache>
                <c:ptCount val="1"/>
                <c:pt idx="0">
                  <c:v>MSCI EM USD 108.59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'asean 5 (2)'!$A$3:$A$525</c:f>
              <c:numCache>
                <c:formatCode>m/d/yyyy</c:formatCode>
                <c:ptCount val="523"/>
                <c:pt idx="0">
                  <c:v>38719</c:v>
                </c:pt>
                <c:pt idx="1">
                  <c:v>38726</c:v>
                </c:pt>
                <c:pt idx="2">
                  <c:v>38733</c:v>
                </c:pt>
                <c:pt idx="3">
                  <c:v>38740</c:v>
                </c:pt>
                <c:pt idx="4">
                  <c:v>38747</c:v>
                </c:pt>
                <c:pt idx="5">
                  <c:v>38754</c:v>
                </c:pt>
                <c:pt idx="6">
                  <c:v>38761</c:v>
                </c:pt>
                <c:pt idx="7">
                  <c:v>38768</c:v>
                </c:pt>
                <c:pt idx="8">
                  <c:v>38775</c:v>
                </c:pt>
                <c:pt idx="9">
                  <c:v>38782</c:v>
                </c:pt>
                <c:pt idx="10">
                  <c:v>38789</c:v>
                </c:pt>
                <c:pt idx="11">
                  <c:v>38796</c:v>
                </c:pt>
                <c:pt idx="12">
                  <c:v>38803</c:v>
                </c:pt>
                <c:pt idx="13">
                  <c:v>38810</c:v>
                </c:pt>
                <c:pt idx="14">
                  <c:v>38817</c:v>
                </c:pt>
                <c:pt idx="15">
                  <c:v>38824</c:v>
                </c:pt>
                <c:pt idx="16">
                  <c:v>38831</c:v>
                </c:pt>
                <c:pt idx="17">
                  <c:v>38838</c:v>
                </c:pt>
                <c:pt idx="18">
                  <c:v>38845</c:v>
                </c:pt>
                <c:pt idx="19">
                  <c:v>38852</c:v>
                </c:pt>
                <c:pt idx="20">
                  <c:v>38859</c:v>
                </c:pt>
                <c:pt idx="21">
                  <c:v>38866</c:v>
                </c:pt>
                <c:pt idx="22">
                  <c:v>38873</c:v>
                </c:pt>
                <c:pt idx="23">
                  <c:v>38880</c:v>
                </c:pt>
                <c:pt idx="24">
                  <c:v>38887</c:v>
                </c:pt>
                <c:pt idx="25">
                  <c:v>38894</c:v>
                </c:pt>
                <c:pt idx="26">
                  <c:v>38901</c:v>
                </c:pt>
                <c:pt idx="27">
                  <c:v>38908</c:v>
                </c:pt>
                <c:pt idx="28">
                  <c:v>38915</c:v>
                </c:pt>
                <c:pt idx="29">
                  <c:v>38922</c:v>
                </c:pt>
                <c:pt idx="30">
                  <c:v>38929</c:v>
                </c:pt>
                <c:pt idx="31">
                  <c:v>38936</c:v>
                </c:pt>
                <c:pt idx="32">
                  <c:v>38943</c:v>
                </c:pt>
                <c:pt idx="33">
                  <c:v>38950</c:v>
                </c:pt>
                <c:pt idx="34">
                  <c:v>38957</c:v>
                </c:pt>
                <c:pt idx="35">
                  <c:v>38964</c:v>
                </c:pt>
                <c:pt idx="36">
                  <c:v>38971</c:v>
                </c:pt>
                <c:pt idx="37">
                  <c:v>38978</c:v>
                </c:pt>
                <c:pt idx="38">
                  <c:v>38985</c:v>
                </c:pt>
                <c:pt idx="39">
                  <c:v>38992</c:v>
                </c:pt>
                <c:pt idx="40">
                  <c:v>38999</c:v>
                </c:pt>
                <c:pt idx="41">
                  <c:v>39006</c:v>
                </c:pt>
                <c:pt idx="42">
                  <c:v>39013</c:v>
                </c:pt>
                <c:pt idx="43">
                  <c:v>39020</c:v>
                </c:pt>
                <c:pt idx="44">
                  <c:v>39027</c:v>
                </c:pt>
                <c:pt idx="45">
                  <c:v>39034</c:v>
                </c:pt>
                <c:pt idx="46">
                  <c:v>39041</c:v>
                </c:pt>
                <c:pt idx="47">
                  <c:v>39048</c:v>
                </c:pt>
                <c:pt idx="48">
                  <c:v>39055</c:v>
                </c:pt>
                <c:pt idx="49">
                  <c:v>39062</c:v>
                </c:pt>
                <c:pt idx="50">
                  <c:v>39069</c:v>
                </c:pt>
                <c:pt idx="51">
                  <c:v>39076</c:v>
                </c:pt>
                <c:pt idx="52">
                  <c:v>39083</c:v>
                </c:pt>
                <c:pt idx="53">
                  <c:v>39090</c:v>
                </c:pt>
                <c:pt idx="54">
                  <c:v>39097</c:v>
                </c:pt>
                <c:pt idx="55">
                  <c:v>39104</c:v>
                </c:pt>
                <c:pt idx="56">
                  <c:v>39111</c:v>
                </c:pt>
                <c:pt idx="57">
                  <c:v>39118</c:v>
                </c:pt>
                <c:pt idx="58">
                  <c:v>39125</c:v>
                </c:pt>
                <c:pt idx="59">
                  <c:v>39132</c:v>
                </c:pt>
                <c:pt idx="60">
                  <c:v>39139</c:v>
                </c:pt>
                <c:pt idx="61">
                  <c:v>39146</c:v>
                </c:pt>
                <c:pt idx="62">
                  <c:v>39153</c:v>
                </c:pt>
                <c:pt idx="63">
                  <c:v>39160</c:v>
                </c:pt>
                <c:pt idx="64">
                  <c:v>39167</c:v>
                </c:pt>
                <c:pt idx="65">
                  <c:v>39174</c:v>
                </c:pt>
                <c:pt idx="66">
                  <c:v>39181</c:v>
                </c:pt>
                <c:pt idx="67">
                  <c:v>39188</c:v>
                </c:pt>
                <c:pt idx="68">
                  <c:v>39195</c:v>
                </c:pt>
                <c:pt idx="69">
                  <c:v>39202</c:v>
                </c:pt>
                <c:pt idx="70">
                  <c:v>39209</c:v>
                </c:pt>
                <c:pt idx="71">
                  <c:v>39216</c:v>
                </c:pt>
                <c:pt idx="72">
                  <c:v>39223</c:v>
                </c:pt>
                <c:pt idx="73">
                  <c:v>39230</c:v>
                </c:pt>
                <c:pt idx="74">
                  <c:v>39237</c:v>
                </c:pt>
                <c:pt idx="75">
                  <c:v>39244</c:v>
                </c:pt>
                <c:pt idx="76">
                  <c:v>39251</c:v>
                </c:pt>
                <c:pt idx="77">
                  <c:v>39258</c:v>
                </c:pt>
                <c:pt idx="78">
                  <c:v>39265</c:v>
                </c:pt>
                <c:pt idx="79">
                  <c:v>39272</c:v>
                </c:pt>
                <c:pt idx="80">
                  <c:v>39279</c:v>
                </c:pt>
                <c:pt idx="81">
                  <c:v>39286</c:v>
                </c:pt>
                <c:pt idx="82">
                  <c:v>39293</c:v>
                </c:pt>
                <c:pt idx="83">
                  <c:v>39300</c:v>
                </c:pt>
                <c:pt idx="84">
                  <c:v>39307</c:v>
                </c:pt>
                <c:pt idx="85">
                  <c:v>39314</c:v>
                </c:pt>
                <c:pt idx="86">
                  <c:v>39321</c:v>
                </c:pt>
                <c:pt idx="87">
                  <c:v>39328</c:v>
                </c:pt>
                <c:pt idx="88">
                  <c:v>39335</c:v>
                </c:pt>
                <c:pt idx="89">
                  <c:v>39342</c:v>
                </c:pt>
                <c:pt idx="90">
                  <c:v>39349</c:v>
                </c:pt>
                <c:pt idx="91">
                  <c:v>39356</c:v>
                </c:pt>
                <c:pt idx="92">
                  <c:v>39363</c:v>
                </c:pt>
                <c:pt idx="93">
                  <c:v>39370</c:v>
                </c:pt>
                <c:pt idx="94">
                  <c:v>39377</c:v>
                </c:pt>
                <c:pt idx="95">
                  <c:v>39384</c:v>
                </c:pt>
                <c:pt idx="96">
                  <c:v>39391</c:v>
                </c:pt>
                <c:pt idx="97">
                  <c:v>39398</c:v>
                </c:pt>
                <c:pt idx="98">
                  <c:v>39405</c:v>
                </c:pt>
                <c:pt idx="99">
                  <c:v>39412</c:v>
                </c:pt>
                <c:pt idx="100">
                  <c:v>39419</c:v>
                </c:pt>
                <c:pt idx="101">
                  <c:v>39426</c:v>
                </c:pt>
                <c:pt idx="102">
                  <c:v>39433</c:v>
                </c:pt>
                <c:pt idx="103">
                  <c:v>39440</c:v>
                </c:pt>
                <c:pt idx="104">
                  <c:v>39447</c:v>
                </c:pt>
                <c:pt idx="105">
                  <c:v>39454</c:v>
                </c:pt>
                <c:pt idx="106">
                  <c:v>39461</c:v>
                </c:pt>
                <c:pt idx="107">
                  <c:v>39468</c:v>
                </c:pt>
                <c:pt idx="108">
                  <c:v>39475</c:v>
                </c:pt>
                <c:pt idx="109">
                  <c:v>39482</c:v>
                </c:pt>
                <c:pt idx="110">
                  <c:v>39489</c:v>
                </c:pt>
                <c:pt idx="111">
                  <c:v>39496</c:v>
                </c:pt>
                <c:pt idx="112">
                  <c:v>39503</c:v>
                </c:pt>
                <c:pt idx="113">
                  <c:v>39510</c:v>
                </c:pt>
                <c:pt idx="114">
                  <c:v>39517</c:v>
                </c:pt>
                <c:pt idx="115">
                  <c:v>39524</c:v>
                </c:pt>
                <c:pt idx="116">
                  <c:v>39531</c:v>
                </c:pt>
                <c:pt idx="117">
                  <c:v>39538</c:v>
                </c:pt>
                <c:pt idx="118">
                  <c:v>39545</c:v>
                </c:pt>
                <c:pt idx="119">
                  <c:v>39552</c:v>
                </c:pt>
                <c:pt idx="120">
                  <c:v>39559</c:v>
                </c:pt>
                <c:pt idx="121">
                  <c:v>39566</c:v>
                </c:pt>
                <c:pt idx="122">
                  <c:v>39573</c:v>
                </c:pt>
                <c:pt idx="123">
                  <c:v>39580</c:v>
                </c:pt>
                <c:pt idx="124">
                  <c:v>39587</c:v>
                </c:pt>
                <c:pt idx="125">
                  <c:v>39594</c:v>
                </c:pt>
                <c:pt idx="126">
                  <c:v>39601</c:v>
                </c:pt>
                <c:pt idx="127">
                  <c:v>39608</c:v>
                </c:pt>
                <c:pt idx="128">
                  <c:v>39615</c:v>
                </c:pt>
                <c:pt idx="129">
                  <c:v>39622</c:v>
                </c:pt>
                <c:pt idx="130">
                  <c:v>39629</c:v>
                </c:pt>
                <c:pt idx="131">
                  <c:v>39636</c:v>
                </c:pt>
                <c:pt idx="132">
                  <c:v>39643</c:v>
                </c:pt>
                <c:pt idx="133">
                  <c:v>39650</c:v>
                </c:pt>
                <c:pt idx="134">
                  <c:v>39657</c:v>
                </c:pt>
                <c:pt idx="135">
                  <c:v>39664</c:v>
                </c:pt>
                <c:pt idx="136">
                  <c:v>39671</c:v>
                </c:pt>
                <c:pt idx="137">
                  <c:v>39678</c:v>
                </c:pt>
                <c:pt idx="138">
                  <c:v>39685</c:v>
                </c:pt>
                <c:pt idx="139">
                  <c:v>39692</c:v>
                </c:pt>
                <c:pt idx="140">
                  <c:v>39699</c:v>
                </c:pt>
                <c:pt idx="141">
                  <c:v>39706</c:v>
                </c:pt>
                <c:pt idx="142">
                  <c:v>39713</c:v>
                </c:pt>
                <c:pt idx="143">
                  <c:v>39720</c:v>
                </c:pt>
                <c:pt idx="144">
                  <c:v>39727</c:v>
                </c:pt>
                <c:pt idx="145">
                  <c:v>39734</c:v>
                </c:pt>
                <c:pt idx="146">
                  <c:v>39741</c:v>
                </c:pt>
                <c:pt idx="147">
                  <c:v>39748</c:v>
                </c:pt>
                <c:pt idx="148">
                  <c:v>39755</c:v>
                </c:pt>
                <c:pt idx="149">
                  <c:v>39762</c:v>
                </c:pt>
                <c:pt idx="150">
                  <c:v>39769</c:v>
                </c:pt>
                <c:pt idx="151">
                  <c:v>39776</c:v>
                </c:pt>
                <c:pt idx="152">
                  <c:v>39783</c:v>
                </c:pt>
                <c:pt idx="153">
                  <c:v>39790</c:v>
                </c:pt>
                <c:pt idx="154">
                  <c:v>39797</c:v>
                </c:pt>
                <c:pt idx="155">
                  <c:v>39804</c:v>
                </c:pt>
                <c:pt idx="156">
                  <c:v>39811</c:v>
                </c:pt>
                <c:pt idx="157">
                  <c:v>39818</c:v>
                </c:pt>
                <c:pt idx="158">
                  <c:v>39825</c:v>
                </c:pt>
                <c:pt idx="159">
                  <c:v>39832</c:v>
                </c:pt>
                <c:pt idx="160">
                  <c:v>39839</c:v>
                </c:pt>
                <c:pt idx="161">
                  <c:v>39846</c:v>
                </c:pt>
                <c:pt idx="162">
                  <c:v>39853</c:v>
                </c:pt>
                <c:pt idx="163">
                  <c:v>39860</c:v>
                </c:pt>
                <c:pt idx="164">
                  <c:v>39867</c:v>
                </c:pt>
                <c:pt idx="165">
                  <c:v>39874</c:v>
                </c:pt>
                <c:pt idx="166">
                  <c:v>39881</c:v>
                </c:pt>
                <c:pt idx="167">
                  <c:v>39888</c:v>
                </c:pt>
                <c:pt idx="168">
                  <c:v>39895</c:v>
                </c:pt>
                <c:pt idx="169">
                  <c:v>39902</c:v>
                </c:pt>
                <c:pt idx="170">
                  <c:v>39909</c:v>
                </c:pt>
                <c:pt idx="171">
                  <c:v>39916</c:v>
                </c:pt>
                <c:pt idx="172">
                  <c:v>39923</c:v>
                </c:pt>
                <c:pt idx="173">
                  <c:v>39930</c:v>
                </c:pt>
                <c:pt idx="174">
                  <c:v>39937</c:v>
                </c:pt>
                <c:pt idx="175">
                  <c:v>39944</c:v>
                </c:pt>
                <c:pt idx="176">
                  <c:v>39951</c:v>
                </c:pt>
                <c:pt idx="177">
                  <c:v>39958</c:v>
                </c:pt>
                <c:pt idx="178">
                  <c:v>39965</c:v>
                </c:pt>
                <c:pt idx="179">
                  <c:v>39972</c:v>
                </c:pt>
                <c:pt idx="180">
                  <c:v>39979</c:v>
                </c:pt>
                <c:pt idx="181">
                  <c:v>39986</c:v>
                </c:pt>
                <c:pt idx="182">
                  <c:v>39993</c:v>
                </c:pt>
                <c:pt idx="183">
                  <c:v>40000</c:v>
                </c:pt>
                <c:pt idx="184">
                  <c:v>40007</c:v>
                </c:pt>
                <c:pt idx="185">
                  <c:v>40014</c:v>
                </c:pt>
                <c:pt idx="186">
                  <c:v>40021</c:v>
                </c:pt>
                <c:pt idx="187">
                  <c:v>40028</c:v>
                </c:pt>
                <c:pt idx="188">
                  <c:v>40035</c:v>
                </c:pt>
                <c:pt idx="189">
                  <c:v>40042</c:v>
                </c:pt>
                <c:pt idx="190">
                  <c:v>40049</c:v>
                </c:pt>
                <c:pt idx="191">
                  <c:v>40056</c:v>
                </c:pt>
                <c:pt idx="192">
                  <c:v>40063</c:v>
                </c:pt>
                <c:pt idx="193">
                  <c:v>40070</c:v>
                </c:pt>
                <c:pt idx="194">
                  <c:v>40077</c:v>
                </c:pt>
                <c:pt idx="195">
                  <c:v>40084</c:v>
                </c:pt>
                <c:pt idx="196">
                  <c:v>40091</c:v>
                </c:pt>
                <c:pt idx="197">
                  <c:v>40098</c:v>
                </c:pt>
                <c:pt idx="198">
                  <c:v>40105</c:v>
                </c:pt>
                <c:pt idx="199">
                  <c:v>40112</c:v>
                </c:pt>
                <c:pt idx="200">
                  <c:v>40119</c:v>
                </c:pt>
                <c:pt idx="201">
                  <c:v>40126</c:v>
                </c:pt>
                <c:pt idx="202">
                  <c:v>40133</c:v>
                </c:pt>
                <c:pt idx="203">
                  <c:v>40140</c:v>
                </c:pt>
                <c:pt idx="204">
                  <c:v>40147</c:v>
                </c:pt>
                <c:pt idx="205">
                  <c:v>40154</c:v>
                </c:pt>
                <c:pt idx="206">
                  <c:v>40161</c:v>
                </c:pt>
                <c:pt idx="207">
                  <c:v>40168</c:v>
                </c:pt>
                <c:pt idx="208">
                  <c:v>40175</c:v>
                </c:pt>
                <c:pt idx="209">
                  <c:v>40182</c:v>
                </c:pt>
                <c:pt idx="210">
                  <c:v>40189</c:v>
                </c:pt>
                <c:pt idx="211">
                  <c:v>40196</c:v>
                </c:pt>
                <c:pt idx="212">
                  <c:v>40203</c:v>
                </c:pt>
                <c:pt idx="213">
                  <c:v>40210</c:v>
                </c:pt>
                <c:pt idx="214">
                  <c:v>40217</c:v>
                </c:pt>
                <c:pt idx="215">
                  <c:v>40224</c:v>
                </c:pt>
                <c:pt idx="216">
                  <c:v>40231</c:v>
                </c:pt>
                <c:pt idx="217">
                  <c:v>40238</c:v>
                </c:pt>
                <c:pt idx="218">
                  <c:v>40245</c:v>
                </c:pt>
                <c:pt idx="219">
                  <c:v>40252</c:v>
                </c:pt>
                <c:pt idx="220">
                  <c:v>40259</c:v>
                </c:pt>
                <c:pt idx="221">
                  <c:v>40266</c:v>
                </c:pt>
                <c:pt idx="222">
                  <c:v>40273</c:v>
                </c:pt>
                <c:pt idx="223">
                  <c:v>40280</c:v>
                </c:pt>
                <c:pt idx="224">
                  <c:v>40287</c:v>
                </c:pt>
                <c:pt idx="225">
                  <c:v>40294</c:v>
                </c:pt>
                <c:pt idx="226">
                  <c:v>40301</c:v>
                </c:pt>
                <c:pt idx="227">
                  <c:v>40308</c:v>
                </c:pt>
                <c:pt idx="228">
                  <c:v>40315</c:v>
                </c:pt>
                <c:pt idx="229">
                  <c:v>40322</c:v>
                </c:pt>
                <c:pt idx="230">
                  <c:v>40329</c:v>
                </c:pt>
                <c:pt idx="231">
                  <c:v>40336</c:v>
                </c:pt>
                <c:pt idx="232">
                  <c:v>40343</c:v>
                </c:pt>
                <c:pt idx="233">
                  <c:v>40350</c:v>
                </c:pt>
                <c:pt idx="234">
                  <c:v>40357</c:v>
                </c:pt>
                <c:pt idx="235">
                  <c:v>40364</c:v>
                </c:pt>
                <c:pt idx="236">
                  <c:v>40371</c:v>
                </c:pt>
                <c:pt idx="237">
                  <c:v>40378</c:v>
                </c:pt>
                <c:pt idx="238">
                  <c:v>40385</c:v>
                </c:pt>
                <c:pt idx="239">
                  <c:v>40392</c:v>
                </c:pt>
                <c:pt idx="240">
                  <c:v>40399</c:v>
                </c:pt>
                <c:pt idx="241">
                  <c:v>40406</c:v>
                </c:pt>
                <c:pt idx="242">
                  <c:v>40413</c:v>
                </c:pt>
                <c:pt idx="243">
                  <c:v>40420</c:v>
                </c:pt>
                <c:pt idx="244">
                  <c:v>40427</c:v>
                </c:pt>
                <c:pt idx="245">
                  <c:v>40434</c:v>
                </c:pt>
                <c:pt idx="246">
                  <c:v>40441</c:v>
                </c:pt>
                <c:pt idx="247">
                  <c:v>40448</c:v>
                </c:pt>
                <c:pt idx="248">
                  <c:v>40455</c:v>
                </c:pt>
                <c:pt idx="249">
                  <c:v>40462</c:v>
                </c:pt>
                <c:pt idx="250">
                  <c:v>40469</c:v>
                </c:pt>
                <c:pt idx="251">
                  <c:v>40476</c:v>
                </c:pt>
                <c:pt idx="252">
                  <c:v>40483</c:v>
                </c:pt>
                <c:pt idx="253">
                  <c:v>40490</c:v>
                </c:pt>
                <c:pt idx="254">
                  <c:v>40497</c:v>
                </c:pt>
                <c:pt idx="255">
                  <c:v>40504</c:v>
                </c:pt>
                <c:pt idx="256">
                  <c:v>40511</c:v>
                </c:pt>
                <c:pt idx="257">
                  <c:v>40518</c:v>
                </c:pt>
                <c:pt idx="258">
                  <c:v>40525</c:v>
                </c:pt>
                <c:pt idx="259">
                  <c:v>40532</c:v>
                </c:pt>
                <c:pt idx="260">
                  <c:v>40539</c:v>
                </c:pt>
                <c:pt idx="261">
                  <c:v>40546</c:v>
                </c:pt>
                <c:pt idx="262">
                  <c:v>40553</c:v>
                </c:pt>
                <c:pt idx="263">
                  <c:v>40560</c:v>
                </c:pt>
                <c:pt idx="264">
                  <c:v>40567</c:v>
                </c:pt>
                <c:pt idx="265">
                  <c:v>40574</c:v>
                </c:pt>
                <c:pt idx="266">
                  <c:v>40581</c:v>
                </c:pt>
                <c:pt idx="267">
                  <c:v>40588</c:v>
                </c:pt>
                <c:pt idx="268">
                  <c:v>40595</c:v>
                </c:pt>
                <c:pt idx="269">
                  <c:v>40602</c:v>
                </c:pt>
                <c:pt idx="270">
                  <c:v>40609</c:v>
                </c:pt>
                <c:pt idx="271">
                  <c:v>40616</c:v>
                </c:pt>
                <c:pt idx="272">
                  <c:v>40623</c:v>
                </c:pt>
                <c:pt idx="273">
                  <c:v>40630</c:v>
                </c:pt>
                <c:pt idx="274">
                  <c:v>40637</c:v>
                </c:pt>
                <c:pt idx="275">
                  <c:v>40644</c:v>
                </c:pt>
                <c:pt idx="276">
                  <c:v>40651</c:v>
                </c:pt>
                <c:pt idx="277">
                  <c:v>40658</c:v>
                </c:pt>
                <c:pt idx="278">
                  <c:v>40665</c:v>
                </c:pt>
                <c:pt idx="279">
                  <c:v>40672</c:v>
                </c:pt>
                <c:pt idx="280">
                  <c:v>40679</c:v>
                </c:pt>
                <c:pt idx="281">
                  <c:v>40686</c:v>
                </c:pt>
                <c:pt idx="282">
                  <c:v>40693</c:v>
                </c:pt>
                <c:pt idx="283">
                  <c:v>40700</c:v>
                </c:pt>
                <c:pt idx="284">
                  <c:v>40707</c:v>
                </c:pt>
                <c:pt idx="285">
                  <c:v>40714</c:v>
                </c:pt>
                <c:pt idx="286">
                  <c:v>40721</c:v>
                </c:pt>
                <c:pt idx="287">
                  <c:v>40728</c:v>
                </c:pt>
                <c:pt idx="288">
                  <c:v>40735</c:v>
                </c:pt>
                <c:pt idx="289">
                  <c:v>40742</c:v>
                </c:pt>
                <c:pt idx="290">
                  <c:v>40749</c:v>
                </c:pt>
                <c:pt idx="291">
                  <c:v>40756</c:v>
                </c:pt>
                <c:pt idx="292">
                  <c:v>40763</c:v>
                </c:pt>
                <c:pt idx="293">
                  <c:v>40770</c:v>
                </c:pt>
                <c:pt idx="294">
                  <c:v>40777</c:v>
                </c:pt>
                <c:pt idx="295">
                  <c:v>40784</c:v>
                </c:pt>
                <c:pt idx="296">
                  <c:v>40791</c:v>
                </c:pt>
                <c:pt idx="297">
                  <c:v>40798</c:v>
                </c:pt>
                <c:pt idx="298">
                  <c:v>40805</c:v>
                </c:pt>
                <c:pt idx="299">
                  <c:v>40812</c:v>
                </c:pt>
                <c:pt idx="300">
                  <c:v>40819</c:v>
                </c:pt>
                <c:pt idx="301">
                  <c:v>40826</c:v>
                </c:pt>
                <c:pt idx="302">
                  <c:v>40833</c:v>
                </c:pt>
                <c:pt idx="303">
                  <c:v>40840</c:v>
                </c:pt>
                <c:pt idx="304">
                  <c:v>40847</c:v>
                </c:pt>
                <c:pt idx="305">
                  <c:v>40854</c:v>
                </c:pt>
                <c:pt idx="306">
                  <c:v>40861</c:v>
                </c:pt>
                <c:pt idx="307">
                  <c:v>40868</c:v>
                </c:pt>
                <c:pt idx="308">
                  <c:v>40875</c:v>
                </c:pt>
                <c:pt idx="309">
                  <c:v>40882</c:v>
                </c:pt>
                <c:pt idx="310">
                  <c:v>40889</c:v>
                </c:pt>
                <c:pt idx="311">
                  <c:v>40896</c:v>
                </c:pt>
                <c:pt idx="312">
                  <c:v>40903</c:v>
                </c:pt>
                <c:pt idx="313">
                  <c:v>40910</c:v>
                </c:pt>
                <c:pt idx="314">
                  <c:v>40917</c:v>
                </c:pt>
                <c:pt idx="315">
                  <c:v>40924</c:v>
                </c:pt>
                <c:pt idx="316">
                  <c:v>40931</c:v>
                </c:pt>
                <c:pt idx="317">
                  <c:v>40938</c:v>
                </c:pt>
                <c:pt idx="318">
                  <c:v>40945</c:v>
                </c:pt>
                <c:pt idx="319">
                  <c:v>40952</c:v>
                </c:pt>
                <c:pt idx="320">
                  <c:v>40959</c:v>
                </c:pt>
                <c:pt idx="321">
                  <c:v>40966</c:v>
                </c:pt>
                <c:pt idx="322">
                  <c:v>40973</c:v>
                </c:pt>
                <c:pt idx="323">
                  <c:v>40980</c:v>
                </c:pt>
                <c:pt idx="324">
                  <c:v>40987</c:v>
                </c:pt>
                <c:pt idx="325">
                  <c:v>40994</c:v>
                </c:pt>
                <c:pt idx="326">
                  <c:v>41001</c:v>
                </c:pt>
                <c:pt idx="327">
                  <c:v>41008</c:v>
                </c:pt>
                <c:pt idx="328">
                  <c:v>41015</c:v>
                </c:pt>
                <c:pt idx="329">
                  <c:v>41022</c:v>
                </c:pt>
                <c:pt idx="330">
                  <c:v>41029</c:v>
                </c:pt>
                <c:pt idx="331">
                  <c:v>41036</c:v>
                </c:pt>
                <c:pt idx="332">
                  <c:v>41043</c:v>
                </c:pt>
                <c:pt idx="333">
                  <c:v>41050</c:v>
                </c:pt>
                <c:pt idx="334">
                  <c:v>41057</c:v>
                </c:pt>
                <c:pt idx="335">
                  <c:v>41064</c:v>
                </c:pt>
                <c:pt idx="336">
                  <c:v>41071</c:v>
                </c:pt>
                <c:pt idx="337">
                  <c:v>41078</c:v>
                </c:pt>
                <c:pt idx="338">
                  <c:v>41085</c:v>
                </c:pt>
                <c:pt idx="339">
                  <c:v>41092</c:v>
                </c:pt>
                <c:pt idx="340">
                  <c:v>41099</c:v>
                </c:pt>
                <c:pt idx="341">
                  <c:v>41106</c:v>
                </c:pt>
                <c:pt idx="342">
                  <c:v>41113</c:v>
                </c:pt>
                <c:pt idx="343">
                  <c:v>41120</c:v>
                </c:pt>
                <c:pt idx="344">
                  <c:v>41127</c:v>
                </c:pt>
                <c:pt idx="345">
                  <c:v>41134</c:v>
                </c:pt>
                <c:pt idx="346">
                  <c:v>41141</c:v>
                </c:pt>
                <c:pt idx="347">
                  <c:v>41148</c:v>
                </c:pt>
                <c:pt idx="348">
                  <c:v>41155</c:v>
                </c:pt>
                <c:pt idx="349">
                  <c:v>41162</c:v>
                </c:pt>
                <c:pt idx="350">
                  <c:v>41169</c:v>
                </c:pt>
                <c:pt idx="351">
                  <c:v>41176</c:v>
                </c:pt>
                <c:pt idx="352">
                  <c:v>41183</c:v>
                </c:pt>
                <c:pt idx="353">
                  <c:v>41190</c:v>
                </c:pt>
                <c:pt idx="354">
                  <c:v>41197</c:v>
                </c:pt>
                <c:pt idx="355">
                  <c:v>41204</c:v>
                </c:pt>
                <c:pt idx="356">
                  <c:v>41211</c:v>
                </c:pt>
                <c:pt idx="357">
                  <c:v>41218</c:v>
                </c:pt>
                <c:pt idx="358">
                  <c:v>41225</c:v>
                </c:pt>
                <c:pt idx="359">
                  <c:v>41232</c:v>
                </c:pt>
                <c:pt idx="360">
                  <c:v>41239</c:v>
                </c:pt>
                <c:pt idx="361">
                  <c:v>41246</c:v>
                </c:pt>
                <c:pt idx="362">
                  <c:v>41253</c:v>
                </c:pt>
                <c:pt idx="363">
                  <c:v>41260</c:v>
                </c:pt>
                <c:pt idx="364">
                  <c:v>41267</c:v>
                </c:pt>
                <c:pt idx="365">
                  <c:v>41274</c:v>
                </c:pt>
                <c:pt idx="366">
                  <c:v>41281</c:v>
                </c:pt>
                <c:pt idx="367">
                  <c:v>41288</c:v>
                </c:pt>
                <c:pt idx="368">
                  <c:v>41295</c:v>
                </c:pt>
                <c:pt idx="369">
                  <c:v>41302</c:v>
                </c:pt>
                <c:pt idx="370">
                  <c:v>41309</c:v>
                </c:pt>
                <c:pt idx="371">
                  <c:v>41316</c:v>
                </c:pt>
                <c:pt idx="372">
                  <c:v>41323</c:v>
                </c:pt>
                <c:pt idx="373">
                  <c:v>41330</c:v>
                </c:pt>
                <c:pt idx="374">
                  <c:v>41337</c:v>
                </c:pt>
                <c:pt idx="375">
                  <c:v>41344</c:v>
                </c:pt>
                <c:pt idx="376">
                  <c:v>41351</c:v>
                </c:pt>
                <c:pt idx="377">
                  <c:v>41358</c:v>
                </c:pt>
                <c:pt idx="378">
                  <c:v>41365</c:v>
                </c:pt>
                <c:pt idx="379">
                  <c:v>41372</c:v>
                </c:pt>
                <c:pt idx="380">
                  <c:v>41379</c:v>
                </c:pt>
                <c:pt idx="381">
                  <c:v>41386</c:v>
                </c:pt>
                <c:pt idx="382">
                  <c:v>41393</c:v>
                </c:pt>
                <c:pt idx="383">
                  <c:v>41400</c:v>
                </c:pt>
                <c:pt idx="384">
                  <c:v>41407</c:v>
                </c:pt>
                <c:pt idx="385">
                  <c:v>41414</c:v>
                </c:pt>
                <c:pt idx="386">
                  <c:v>41421</c:v>
                </c:pt>
                <c:pt idx="387">
                  <c:v>41428</c:v>
                </c:pt>
                <c:pt idx="388">
                  <c:v>41435</c:v>
                </c:pt>
                <c:pt idx="389">
                  <c:v>41442</c:v>
                </c:pt>
                <c:pt idx="390">
                  <c:v>41449</c:v>
                </c:pt>
                <c:pt idx="391">
                  <c:v>41456</c:v>
                </c:pt>
                <c:pt idx="392">
                  <c:v>41463</c:v>
                </c:pt>
                <c:pt idx="393">
                  <c:v>41470</c:v>
                </c:pt>
                <c:pt idx="394">
                  <c:v>41477</c:v>
                </c:pt>
                <c:pt idx="395">
                  <c:v>41484</c:v>
                </c:pt>
                <c:pt idx="396">
                  <c:v>41491</c:v>
                </c:pt>
                <c:pt idx="397">
                  <c:v>41498</c:v>
                </c:pt>
                <c:pt idx="398">
                  <c:v>41505</c:v>
                </c:pt>
                <c:pt idx="399">
                  <c:v>41512</c:v>
                </c:pt>
                <c:pt idx="400">
                  <c:v>41519</c:v>
                </c:pt>
                <c:pt idx="401">
                  <c:v>41526</c:v>
                </c:pt>
                <c:pt idx="402">
                  <c:v>41533</c:v>
                </c:pt>
                <c:pt idx="403">
                  <c:v>41540</c:v>
                </c:pt>
                <c:pt idx="404">
                  <c:v>41547</c:v>
                </c:pt>
                <c:pt idx="405">
                  <c:v>41554</c:v>
                </c:pt>
                <c:pt idx="406">
                  <c:v>41561</c:v>
                </c:pt>
                <c:pt idx="407">
                  <c:v>41568</c:v>
                </c:pt>
                <c:pt idx="408">
                  <c:v>41575</c:v>
                </c:pt>
                <c:pt idx="409">
                  <c:v>41582</c:v>
                </c:pt>
                <c:pt idx="410">
                  <c:v>41589</c:v>
                </c:pt>
                <c:pt idx="411">
                  <c:v>41596</c:v>
                </c:pt>
                <c:pt idx="412">
                  <c:v>41603</c:v>
                </c:pt>
                <c:pt idx="413">
                  <c:v>41610</c:v>
                </c:pt>
                <c:pt idx="414">
                  <c:v>41617</c:v>
                </c:pt>
                <c:pt idx="415">
                  <c:v>41624</c:v>
                </c:pt>
                <c:pt idx="416">
                  <c:v>41631</c:v>
                </c:pt>
                <c:pt idx="417">
                  <c:v>41638</c:v>
                </c:pt>
                <c:pt idx="418">
                  <c:v>41645</c:v>
                </c:pt>
                <c:pt idx="419">
                  <c:v>41652</c:v>
                </c:pt>
                <c:pt idx="420">
                  <c:v>41659</c:v>
                </c:pt>
                <c:pt idx="421">
                  <c:v>41666</c:v>
                </c:pt>
                <c:pt idx="422">
                  <c:v>41673</c:v>
                </c:pt>
                <c:pt idx="423">
                  <c:v>41680</c:v>
                </c:pt>
                <c:pt idx="424">
                  <c:v>41687</c:v>
                </c:pt>
                <c:pt idx="425">
                  <c:v>41694</c:v>
                </c:pt>
                <c:pt idx="426">
                  <c:v>41701</c:v>
                </c:pt>
                <c:pt idx="427">
                  <c:v>41708</c:v>
                </c:pt>
                <c:pt idx="428">
                  <c:v>41715</c:v>
                </c:pt>
                <c:pt idx="429">
                  <c:v>41722</c:v>
                </c:pt>
                <c:pt idx="430">
                  <c:v>41729</c:v>
                </c:pt>
                <c:pt idx="431">
                  <c:v>41736</c:v>
                </c:pt>
                <c:pt idx="432">
                  <c:v>41743</c:v>
                </c:pt>
                <c:pt idx="433">
                  <c:v>41750</c:v>
                </c:pt>
                <c:pt idx="434">
                  <c:v>41757</c:v>
                </c:pt>
                <c:pt idx="435">
                  <c:v>41764</c:v>
                </c:pt>
                <c:pt idx="436">
                  <c:v>41771</c:v>
                </c:pt>
                <c:pt idx="437">
                  <c:v>41778</c:v>
                </c:pt>
                <c:pt idx="438">
                  <c:v>41785</c:v>
                </c:pt>
                <c:pt idx="439">
                  <c:v>41792</c:v>
                </c:pt>
                <c:pt idx="440">
                  <c:v>41799</c:v>
                </c:pt>
                <c:pt idx="441">
                  <c:v>41806</c:v>
                </c:pt>
                <c:pt idx="442">
                  <c:v>41813</c:v>
                </c:pt>
                <c:pt idx="443">
                  <c:v>41820</c:v>
                </c:pt>
                <c:pt idx="444">
                  <c:v>41827</c:v>
                </c:pt>
                <c:pt idx="445">
                  <c:v>41834</c:v>
                </c:pt>
                <c:pt idx="446">
                  <c:v>41841</c:v>
                </c:pt>
                <c:pt idx="447">
                  <c:v>41848</c:v>
                </c:pt>
                <c:pt idx="448">
                  <c:v>41855</c:v>
                </c:pt>
                <c:pt idx="449">
                  <c:v>41862</c:v>
                </c:pt>
                <c:pt idx="450">
                  <c:v>41869</c:v>
                </c:pt>
                <c:pt idx="451">
                  <c:v>41876</c:v>
                </c:pt>
                <c:pt idx="452">
                  <c:v>41883</c:v>
                </c:pt>
                <c:pt idx="453">
                  <c:v>41890</c:v>
                </c:pt>
                <c:pt idx="454">
                  <c:v>41897</c:v>
                </c:pt>
                <c:pt idx="455">
                  <c:v>41904</c:v>
                </c:pt>
                <c:pt idx="456">
                  <c:v>41911</c:v>
                </c:pt>
                <c:pt idx="457">
                  <c:v>41918</c:v>
                </c:pt>
                <c:pt idx="458">
                  <c:v>41925</c:v>
                </c:pt>
                <c:pt idx="459">
                  <c:v>41932</c:v>
                </c:pt>
                <c:pt idx="460">
                  <c:v>41939</c:v>
                </c:pt>
                <c:pt idx="461">
                  <c:v>41946</c:v>
                </c:pt>
                <c:pt idx="462">
                  <c:v>41953</c:v>
                </c:pt>
                <c:pt idx="463">
                  <c:v>41960</c:v>
                </c:pt>
                <c:pt idx="464">
                  <c:v>41967</c:v>
                </c:pt>
                <c:pt idx="465">
                  <c:v>41974</c:v>
                </c:pt>
                <c:pt idx="466">
                  <c:v>41981</c:v>
                </c:pt>
                <c:pt idx="467">
                  <c:v>41988</c:v>
                </c:pt>
                <c:pt idx="468">
                  <c:v>41995</c:v>
                </c:pt>
                <c:pt idx="469">
                  <c:v>42002</c:v>
                </c:pt>
                <c:pt idx="470">
                  <c:v>42009</c:v>
                </c:pt>
                <c:pt idx="471">
                  <c:v>42016</c:v>
                </c:pt>
                <c:pt idx="472">
                  <c:v>42023</c:v>
                </c:pt>
                <c:pt idx="473">
                  <c:v>42030</c:v>
                </c:pt>
                <c:pt idx="474">
                  <c:v>42037</c:v>
                </c:pt>
                <c:pt idx="475">
                  <c:v>42044</c:v>
                </c:pt>
                <c:pt idx="476">
                  <c:v>42051</c:v>
                </c:pt>
                <c:pt idx="477">
                  <c:v>42058</c:v>
                </c:pt>
                <c:pt idx="478">
                  <c:v>42065</c:v>
                </c:pt>
                <c:pt idx="479">
                  <c:v>42072</c:v>
                </c:pt>
                <c:pt idx="480">
                  <c:v>42079</c:v>
                </c:pt>
                <c:pt idx="481">
                  <c:v>42086</c:v>
                </c:pt>
                <c:pt idx="482">
                  <c:v>42093</c:v>
                </c:pt>
                <c:pt idx="483">
                  <c:v>42100</c:v>
                </c:pt>
                <c:pt idx="484">
                  <c:v>42107</c:v>
                </c:pt>
                <c:pt idx="485">
                  <c:v>42114</c:v>
                </c:pt>
                <c:pt idx="486">
                  <c:v>42121</c:v>
                </c:pt>
                <c:pt idx="487">
                  <c:v>42128</c:v>
                </c:pt>
                <c:pt idx="488">
                  <c:v>42135</c:v>
                </c:pt>
                <c:pt idx="489">
                  <c:v>42142</c:v>
                </c:pt>
                <c:pt idx="490">
                  <c:v>42149</c:v>
                </c:pt>
                <c:pt idx="491">
                  <c:v>42156</c:v>
                </c:pt>
                <c:pt idx="492">
                  <c:v>42163</c:v>
                </c:pt>
                <c:pt idx="493">
                  <c:v>42170</c:v>
                </c:pt>
                <c:pt idx="494">
                  <c:v>42177</c:v>
                </c:pt>
                <c:pt idx="495">
                  <c:v>42184</c:v>
                </c:pt>
                <c:pt idx="496">
                  <c:v>42191</c:v>
                </c:pt>
                <c:pt idx="497">
                  <c:v>42198</c:v>
                </c:pt>
                <c:pt idx="498">
                  <c:v>42205</c:v>
                </c:pt>
                <c:pt idx="499">
                  <c:v>42212</c:v>
                </c:pt>
                <c:pt idx="500">
                  <c:v>42219</c:v>
                </c:pt>
                <c:pt idx="501">
                  <c:v>42226</c:v>
                </c:pt>
                <c:pt idx="502">
                  <c:v>42233</c:v>
                </c:pt>
                <c:pt idx="503">
                  <c:v>42240</c:v>
                </c:pt>
                <c:pt idx="504">
                  <c:v>42247</c:v>
                </c:pt>
                <c:pt idx="505">
                  <c:v>42254</c:v>
                </c:pt>
                <c:pt idx="506">
                  <c:v>42261</c:v>
                </c:pt>
                <c:pt idx="507">
                  <c:v>42268</c:v>
                </c:pt>
                <c:pt idx="508">
                  <c:v>42275</c:v>
                </c:pt>
                <c:pt idx="509">
                  <c:v>42282</c:v>
                </c:pt>
                <c:pt idx="510">
                  <c:v>42289</c:v>
                </c:pt>
                <c:pt idx="511">
                  <c:v>42296</c:v>
                </c:pt>
                <c:pt idx="512">
                  <c:v>42303</c:v>
                </c:pt>
                <c:pt idx="513">
                  <c:v>42310</c:v>
                </c:pt>
                <c:pt idx="514">
                  <c:v>42317</c:v>
                </c:pt>
                <c:pt idx="515">
                  <c:v>42324</c:v>
                </c:pt>
                <c:pt idx="516">
                  <c:v>42331</c:v>
                </c:pt>
                <c:pt idx="517">
                  <c:v>42338</c:v>
                </c:pt>
                <c:pt idx="518">
                  <c:v>42345</c:v>
                </c:pt>
                <c:pt idx="519">
                  <c:v>42352</c:v>
                </c:pt>
                <c:pt idx="520">
                  <c:v>42359</c:v>
                </c:pt>
                <c:pt idx="521">
                  <c:v>42366</c:v>
                </c:pt>
                <c:pt idx="522">
                  <c:v>42373</c:v>
                </c:pt>
              </c:numCache>
            </c:numRef>
          </c:cat>
          <c:val>
            <c:numRef>
              <c:f>'asean 5 (2)'!$D$3:$D$525</c:f>
              <c:numCache>
                <c:formatCode>General</c:formatCode>
                <c:ptCount val="523"/>
                <c:pt idx="0">
                  <c:v>100</c:v>
                </c:pt>
                <c:pt idx="1">
                  <c:v>106.36199999999999</c:v>
                </c:pt>
                <c:pt idx="2">
                  <c:v>107.755</c:v>
                </c:pt>
                <c:pt idx="3">
                  <c:v>106.376</c:v>
                </c:pt>
                <c:pt idx="4">
                  <c:v>110.089</c:v>
                </c:pt>
                <c:pt idx="5">
                  <c:v>110.268</c:v>
                </c:pt>
                <c:pt idx="6">
                  <c:v>107.58499999999999</c:v>
                </c:pt>
                <c:pt idx="7">
                  <c:v>111.07</c:v>
                </c:pt>
                <c:pt idx="8">
                  <c:v>111.783</c:v>
                </c:pt>
                <c:pt idx="9">
                  <c:v>110.602</c:v>
                </c:pt>
                <c:pt idx="10">
                  <c:v>107.804</c:v>
                </c:pt>
                <c:pt idx="11">
                  <c:v>110.976</c:v>
                </c:pt>
                <c:pt idx="12">
                  <c:v>110.039</c:v>
                </c:pt>
                <c:pt idx="13">
                  <c:v>113.39100000000001</c:v>
                </c:pt>
                <c:pt idx="14">
                  <c:v>114.68600000000001</c:v>
                </c:pt>
                <c:pt idx="15">
                  <c:v>115.468</c:v>
                </c:pt>
                <c:pt idx="16">
                  <c:v>118.913</c:v>
                </c:pt>
                <c:pt idx="17">
                  <c:v>119.52</c:v>
                </c:pt>
                <c:pt idx="18">
                  <c:v>124.681</c:v>
                </c:pt>
                <c:pt idx="19">
                  <c:v>115.996</c:v>
                </c:pt>
                <c:pt idx="20">
                  <c:v>106.08199999999999</c:v>
                </c:pt>
                <c:pt idx="21">
                  <c:v>109.438</c:v>
                </c:pt>
                <c:pt idx="22">
                  <c:v>107.429</c:v>
                </c:pt>
                <c:pt idx="23">
                  <c:v>98.314999999999998</c:v>
                </c:pt>
                <c:pt idx="24">
                  <c:v>99.282200000000003</c:v>
                </c:pt>
                <c:pt idx="25">
                  <c:v>98.986400000000003</c:v>
                </c:pt>
                <c:pt idx="26">
                  <c:v>107.361</c:v>
                </c:pt>
                <c:pt idx="27">
                  <c:v>106.926</c:v>
                </c:pt>
                <c:pt idx="28">
                  <c:v>100.46899999999999</c:v>
                </c:pt>
                <c:pt idx="29">
                  <c:v>103.441</c:v>
                </c:pt>
                <c:pt idx="30">
                  <c:v>106.90600000000001</c:v>
                </c:pt>
                <c:pt idx="31">
                  <c:v>107.61199999999999</c:v>
                </c:pt>
                <c:pt idx="32">
                  <c:v>108.426</c:v>
                </c:pt>
                <c:pt idx="33">
                  <c:v>109.191</c:v>
                </c:pt>
                <c:pt idx="34">
                  <c:v>108.29</c:v>
                </c:pt>
                <c:pt idx="35">
                  <c:v>111.732</c:v>
                </c:pt>
                <c:pt idx="36">
                  <c:v>106.747</c:v>
                </c:pt>
                <c:pt idx="37">
                  <c:v>110.64400000000001</c:v>
                </c:pt>
                <c:pt idx="38">
                  <c:v>107.896</c:v>
                </c:pt>
                <c:pt idx="39">
                  <c:v>110.477</c:v>
                </c:pt>
                <c:pt idx="40">
                  <c:v>110.667</c:v>
                </c:pt>
                <c:pt idx="41">
                  <c:v>114.36499999999999</c:v>
                </c:pt>
                <c:pt idx="42">
                  <c:v>113.74</c:v>
                </c:pt>
                <c:pt idx="43">
                  <c:v>114.024</c:v>
                </c:pt>
                <c:pt idx="44">
                  <c:v>117.624</c:v>
                </c:pt>
                <c:pt idx="45">
                  <c:v>118.92</c:v>
                </c:pt>
                <c:pt idx="46">
                  <c:v>119.39</c:v>
                </c:pt>
                <c:pt idx="47">
                  <c:v>122.081</c:v>
                </c:pt>
                <c:pt idx="48">
                  <c:v>124.369</c:v>
                </c:pt>
                <c:pt idx="49">
                  <c:v>124.70399999999999</c:v>
                </c:pt>
                <c:pt idx="50">
                  <c:v>126.633</c:v>
                </c:pt>
                <c:pt idx="51">
                  <c:v>126.129</c:v>
                </c:pt>
                <c:pt idx="52">
                  <c:v>129.102</c:v>
                </c:pt>
                <c:pt idx="53">
                  <c:v>125.73699999999999</c:v>
                </c:pt>
                <c:pt idx="54">
                  <c:v>126.831</c:v>
                </c:pt>
                <c:pt idx="55">
                  <c:v>127.819</c:v>
                </c:pt>
                <c:pt idx="56">
                  <c:v>126.548</c:v>
                </c:pt>
                <c:pt idx="57">
                  <c:v>130.41300000000001</c:v>
                </c:pt>
                <c:pt idx="58">
                  <c:v>128.971</c:v>
                </c:pt>
                <c:pt idx="59">
                  <c:v>132.84299999999999</c:v>
                </c:pt>
                <c:pt idx="60">
                  <c:v>133.012</c:v>
                </c:pt>
                <c:pt idx="61">
                  <c:v>119.401</c:v>
                </c:pt>
                <c:pt idx="62">
                  <c:v>126.642</c:v>
                </c:pt>
                <c:pt idx="63">
                  <c:v>126.411</c:v>
                </c:pt>
                <c:pt idx="64">
                  <c:v>130.88200000000001</c:v>
                </c:pt>
                <c:pt idx="65">
                  <c:v>131.27500000000001</c:v>
                </c:pt>
                <c:pt idx="66">
                  <c:v>135.34399999999999</c:v>
                </c:pt>
                <c:pt idx="67">
                  <c:v>138.70699999999999</c:v>
                </c:pt>
                <c:pt idx="68">
                  <c:v>138.733</c:v>
                </c:pt>
                <c:pt idx="69">
                  <c:v>137.18700000000001</c:v>
                </c:pt>
                <c:pt idx="70">
                  <c:v>141.375</c:v>
                </c:pt>
                <c:pt idx="71">
                  <c:v>141.15899999999999</c:v>
                </c:pt>
                <c:pt idx="72">
                  <c:v>143.429</c:v>
                </c:pt>
                <c:pt idx="73">
                  <c:v>142.57300000000001</c:v>
                </c:pt>
                <c:pt idx="74">
                  <c:v>146.31299999999999</c:v>
                </c:pt>
                <c:pt idx="75">
                  <c:v>143.45500000000001</c:v>
                </c:pt>
                <c:pt idx="76">
                  <c:v>150.18</c:v>
                </c:pt>
                <c:pt idx="77">
                  <c:v>149.548</c:v>
                </c:pt>
                <c:pt idx="78">
                  <c:v>151.75</c:v>
                </c:pt>
                <c:pt idx="79">
                  <c:v>158.31399999999999</c:v>
                </c:pt>
                <c:pt idx="80">
                  <c:v>161.28399999999999</c:v>
                </c:pt>
                <c:pt idx="81">
                  <c:v>164.51300000000001</c:v>
                </c:pt>
                <c:pt idx="82">
                  <c:v>154.81800000000001</c:v>
                </c:pt>
                <c:pt idx="83">
                  <c:v>149.745</c:v>
                </c:pt>
                <c:pt idx="84">
                  <c:v>149.09700000000001</c:v>
                </c:pt>
                <c:pt idx="85">
                  <c:v>140.548</c:v>
                </c:pt>
                <c:pt idx="86">
                  <c:v>149.834</c:v>
                </c:pt>
                <c:pt idx="87">
                  <c:v>154.446</c:v>
                </c:pt>
                <c:pt idx="88">
                  <c:v>152.10499999999999</c:v>
                </c:pt>
                <c:pt idx="89">
                  <c:v>155.38999999999999</c:v>
                </c:pt>
                <c:pt idx="90">
                  <c:v>166.15100000000001</c:v>
                </c:pt>
                <c:pt idx="91">
                  <c:v>172.28100000000001</c:v>
                </c:pt>
                <c:pt idx="92">
                  <c:v>176.82499999999999</c:v>
                </c:pt>
                <c:pt idx="93">
                  <c:v>182.523</c:v>
                </c:pt>
                <c:pt idx="94">
                  <c:v>174.578</c:v>
                </c:pt>
                <c:pt idx="95">
                  <c:v>189.316</c:v>
                </c:pt>
                <c:pt idx="96">
                  <c:v>181.91200000000001</c:v>
                </c:pt>
                <c:pt idx="97">
                  <c:v>174.25399999999999</c:v>
                </c:pt>
                <c:pt idx="98">
                  <c:v>173.554</c:v>
                </c:pt>
                <c:pt idx="99">
                  <c:v>169.86099999999999</c:v>
                </c:pt>
                <c:pt idx="100">
                  <c:v>175.834</c:v>
                </c:pt>
                <c:pt idx="101">
                  <c:v>180.60499999999999</c:v>
                </c:pt>
                <c:pt idx="102">
                  <c:v>167.45400000000001</c:v>
                </c:pt>
                <c:pt idx="103">
                  <c:v>175.05799999999999</c:v>
                </c:pt>
                <c:pt idx="104">
                  <c:v>176.17699999999999</c:v>
                </c:pt>
                <c:pt idx="105">
                  <c:v>170.762</c:v>
                </c:pt>
                <c:pt idx="106">
                  <c:v>172.25</c:v>
                </c:pt>
                <c:pt idx="107">
                  <c:v>151.29599999999999</c:v>
                </c:pt>
                <c:pt idx="108">
                  <c:v>153.82400000000001</c:v>
                </c:pt>
                <c:pt idx="109">
                  <c:v>161.56899999999999</c:v>
                </c:pt>
                <c:pt idx="110">
                  <c:v>153.322</c:v>
                </c:pt>
                <c:pt idx="111">
                  <c:v>161.459</c:v>
                </c:pt>
                <c:pt idx="112">
                  <c:v>164.255</c:v>
                </c:pt>
                <c:pt idx="113">
                  <c:v>161.90799999999999</c:v>
                </c:pt>
                <c:pt idx="114">
                  <c:v>154.70500000000001</c:v>
                </c:pt>
                <c:pt idx="115">
                  <c:v>147.733</c:v>
                </c:pt>
                <c:pt idx="116">
                  <c:v>151.70699999999999</c:v>
                </c:pt>
                <c:pt idx="117">
                  <c:v>156.21100000000001</c:v>
                </c:pt>
                <c:pt idx="118">
                  <c:v>164.137</c:v>
                </c:pt>
                <c:pt idx="119">
                  <c:v>161.964</c:v>
                </c:pt>
                <c:pt idx="120">
                  <c:v>167.86600000000001</c:v>
                </c:pt>
                <c:pt idx="121">
                  <c:v>168.91</c:v>
                </c:pt>
                <c:pt idx="122">
                  <c:v>171.09100000000001</c:v>
                </c:pt>
                <c:pt idx="123">
                  <c:v>168.87100000000001</c:v>
                </c:pt>
                <c:pt idx="124">
                  <c:v>176.73699999999999</c:v>
                </c:pt>
                <c:pt idx="125">
                  <c:v>168.768</c:v>
                </c:pt>
                <c:pt idx="126">
                  <c:v>170.80099999999999</c:v>
                </c:pt>
                <c:pt idx="127">
                  <c:v>165.11500000000001</c:v>
                </c:pt>
                <c:pt idx="128">
                  <c:v>160.226</c:v>
                </c:pt>
                <c:pt idx="129">
                  <c:v>155.51900000000001</c:v>
                </c:pt>
                <c:pt idx="130">
                  <c:v>153.762</c:v>
                </c:pt>
                <c:pt idx="131">
                  <c:v>146.85599999999999</c:v>
                </c:pt>
                <c:pt idx="132">
                  <c:v>147.52799999999999</c:v>
                </c:pt>
                <c:pt idx="133">
                  <c:v>147.309</c:v>
                </c:pt>
                <c:pt idx="134">
                  <c:v>144.892</c:v>
                </c:pt>
                <c:pt idx="135">
                  <c:v>142.619</c:v>
                </c:pt>
                <c:pt idx="136">
                  <c:v>140.11000000000001</c:v>
                </c:pt>
                <c:pt idx="137">
                  <c:v>135.79300000000001</c:v>
                </c:pt>
                <c:pt idx="138">
                  <c:v>134.40299999999999</c:v>
                </c:pt>
                <c:pt idx="139">
                  <c:v>132.19399999999999</c:v>
                </c:pt>
                <c:pt idx="140">
                  <c:v>127.65</c:v>
                </c:pt>
                <c:pt idx="141">
                  <c:v>116.73699999999999</c:v>
                </c:pt>
                <c:pt idx="142">
                  <c:v>120.857</c:v>
                </c:pt>
                <c:pt idx="143">
                  <c:v>109.624</c:v>
                </c:pt>
                <c:pt idx="144">
                  <c:v>94.931600000000003</c:v>
                </c:pt>
                <c:pt idx="145">
                  <c:v>89.908199999999994</c:v>
                </c:pt>
                <c:pt idx="146">
                  <c:v>83.5334</c:v>
                </c:pt>
                <c:pt idx="147">
                  <c:v>64.261899999999997</c:v>
                </c:pt>
                <c:pt idx="148">
                  <c:v>82.651899999999998</c:v>
                </c:pt>
                <c:pt idx="149">
                  <c:v>82.462100000000007</c:v>
                </c:pt>
                <c:pt idx="150">
                  <c:v>73.562299999999993</c:v>
                </c:pt>
                <c:pt idx="151">
                  <c:v>68.6721</c:v>
                </c:pt>
                <c:pt idx="152">
                  <c:v>72.614099999999993</c:v>
                </c:pt>
                <c:pt idx="153">
                  <c:v>75.965400000000002</c:v>
                </c:pt>
                <c:pt idx="154">
                  <c:v>79.584100000000007</c:v>
                </c:pt>
                <c:pt idx="155">
                  <c:v>80.244500000000002</c:v>
                </c:pt>
                <c:pt idx="156">
                  <c:v>78.848799999999997</c:v>
                </c:pt>
                <c:pt idx="157">
                  <c:v>84.714100000000002</c:v>
                </c:pt>
                <c:pt idx="158">
                  <c:v>78.247600000000006</c:v>
                </c:pt>
                <c:pt idx="159">
                  <c:v>75.506500000000003</c:v>
                </c:pt>
                <c:pt idx="160">
                  <c:v>72.965999999999994</c:v>
                </c:pt>
                <c:pt idx="161">
                  <c:v>73.143900000000002</c:v>
                </c:pt>
                <c:pt idx="162">
                  <c:v>79.886399999999995</c:v>
                </c:pt>
                <c:pt idx="163">
                  <c:v>77.445700000000002</c:v>
                </c:pt>
                <c:pt idx="164">
                  <c:v>72.154700000000005</c:v>
                </c:pt>
                <c:pt idx="165">
                  <c:v>67.195400000000006</c:v>
                </c:pt>
                <c:pt idx="166">
                  <c:v>68.639799999999994</c:v>
                </c:pt>
                <c:pt idx="167">
                  <c:v>76.329599999999999</c:v>
                </c:pt>
                <c:pt idx="168">
                  <c:v>81.937700000000007</c:v>
                </c:pt>
                <c:pt idx="169">
                  <c:v>79.412400000000005</c:v>
                </c:pt>
                <c:pt idx="170">
                  <c:v>88.121600000000001</c:v>
                </c:pt>
                <c:pt idx="171">
                  <c:v>90.606099999999998</c:v>
                </c:pt>
                <c:pt idx="172">
                  <c:v>89.6</c:v>
                </c:pt>
                <c:pt idx="173">
                  <c:v>89.604900000000001</c:v>
                </c:pt>
                <c:pt idx="174">
                  <c:v>99.147400000000005</c:v>
                </c:pt>
                <c:pt idx="175">
                  <c:v>102.34399999999999</c:v>
                </c:pt>
                <c:pt idx="176">
                  <c:v>103.038</c:v>
                </c:pt>
                <c:pt idx="177">
                  <c:v>105.669</c:v>
                </c:pt>
                <c:pt idx="178">
                  <c:v>113.465</c:v>
                </c:pt>
                <c:pt idx="179">
                  <c:v>109.22799999999999</c:v>
                </c:pt>
                <c:pt idx="180">
                  <c:v>108.9</c:v>
                </c:pt>
                <c:pt idx="181">
                  <c:v>104.16800000000001</c:v>
                </c:pt>
                <c:pt idx="182">
                  <c:v>108.15600000000001</c:v>
                </c:pt>
                <c:pt idx="183">
                  <c:v>106.26900000000001</c:v>
                </c:pt>
                <c:pt idx="184">
                  <c:v>102.26900000000001</c:v>
                </c:pt>
                <c:pt idx="185">
                  <c:v>114.145</c:v>
                </c:pt>
                <c:pt idx="186">
                  <c:v>117.913</c:v>
                </c:pt>
                <c:pt idx="187">
                  <c:v>122.307</c:v>
                </c:pt>
                <c:pt idx="188">
                  <c:v>120.9</c:v>
                </c:pt>
                <c:pt idx="189">
                  <c:v>115.95699999999999</c:v>
                </c:pt>
                <c:pt idx="190">
                  <c:v>121.83199999999999</c:v>
                </c:pt>
                <c:pt idx="191">
                  <c:v>118.733</c:v>
                </c:pt>
                <c:pt idx="192">
                  <c:v>122.343</c:v>
                </c:pt>
                <c:pt idx="193">
                  <c:v>125.117</c:v>
                </c:pt>
                <c:pt idx="194">
                  <c:v>128.81</c:v>
                </c:pt>
                <c:pt idx="195">
                  <c:v>127.938</c:v>
                </c:pt>
                <c:pt idx="196">
                  <c:v>128.29</c:v>
                </c:pt>
                <c:pt idx="197">
                  <c:v>134.417</c:v>
                </c:pt>
                <c:pt idx="198">
                  <c:v>138.18299999999999</c:v>
                </c:pt>
                <c:pt idx="199">
                  <c:v>136.69</c:v>
                </c:pt>
                <c:pt idx="200">
                  <c:v>128.874</c:v>
                </c:pt>
                <c:pt idx="201">
                  <c:v>135.73400000000001</c:v>
                </c:pt>
                <c:pt idx="202">
                  <c:v>138.95500000000001</c:v>
                </c:pt>
                <c:pt idx="203">
                  <c:v>138.215</c:v>
                </c:pt>
                <c:pt idx="204">
                  <c:v>134.81100000000001</c:v>
                </c:pt>
                <c:pt idx="205">
                  <c:v>138.66</c:v>
                </c:pt>
                <c:pt idx="206">
                  <c:v>138.5</c:v>
                </c:pt>
                <c:pt idx="207">
                  <c:v>133.86099999999999</c:v>
                </c:pt>
                <c:pt idx="208">
                  <c:v>138.773</c:v>
                </c:pt>
                <c:pt idx="209">
                  <c:v>142.078</c:v>
                </c:pt>
                <c:pt idx="210">
                  <c:v>145.41</c:v>
                </c:pt>
                <c:pt idx="211">
                  <c:v>143.215</c:v>
                </c:pt>
                <c:pt idx="212">
                  <c:v>135.649</c:v>
                </c:pt>
                <c:pt idx="213">
                  <c:v>132.137</c:v>
                </c:pt>
                <c:pt idx="214">
                  <c:v>126.458</c:v>
                </c:pt>
                <c:pt idx="215">
                  <c:v>130.79300000000001</c:v>
                </c:pt>
                <c:pt idx="216">
                  <c:v>133.41999999999999</c:v>
                </c:pt>
                <c:pt idx="217">
                  <c:v>134.07</c:v>
                </c:pt>
                <c:pt idx="218">
                  <c:v>139.471</c:v>
                </c:pt>
                <c:pt idx="219">
                  <c:v>139.041</c:v>
                </c:pt>
                <c:pt idx="220">
                  <c:v>140.01499999999999</c:v>
                </c:pt>
                <c:pt idx="221">
                  <c:v>141.959</c:v>
                </c:pt>
                <c:pt idx="222">
                  <c:v>146.619</c:v>
                </c:pt>
                <c:pt idx="223">
                  <c:v>147.292</c:v>
                </c:pt>
                <c:pt idx="224">
                  <c:v>143.03700000000001</c:v>
                </c:pt>
                <c:pt idx="225">
                  <c:v>146.42099999999999</c:v>
                </c:pt>
                <c:pt idx="226">
                  <c:v>142.61600000000001</c:v>
                </c:pt>
                <c:pt idx="227">
                  <c:v>136.80500000000001</c:v>
                </c:pt>
                <c:pt idx="228">
                  <c:v>132.917</c:v>
                </c:pt>
                <c:pt idx="229">
                  <c:v>126.09399999999999</c:v>
                </c:pt>
                <c:pt idx="230">
                  <c:v>131.03100000000001</c:v>
                </c:pt>
                <c:pt idx="231">
                  <c:v>125.833</c:v>
                </c:pt>
                <c:pt idx="232">
                  <c:v>131.58099999999999</c:v>
                </c:pt>
                <c:pt idx="233">
                  <c:v>138.41200000000001</c:v>
                </c:pt>
                <c:pt idx="234">
                  <c:v>134.624</c:v>
                </c:pt>
                <c:pt idx="235">
                  <c:v>129.15100000000001</c:v>
                </c:pt>
                <c:pt idx="236">
                  <c:v>134.72</c:v>
                </c:pt>
                <c:pt idx="237">
                  <c:v>133.66900000000001</c:v>
                </c:pt>
                <c:pt idx="238">
                  <c:v>139.386</c:v>
                </c:pt>
                <c:pt idx="239">
                  <c:v>143.27000000000001</c:v>
                </c:pt>
                <c:pt idx="240">
                  <c:v>143.702</c:v>
                </c:pt>
                <c:pt idx="241">
                  <c:v>139.352</c:v>
                </c:pt>
                <c:pt idx="242">
                  <c:v>139.50200000000001</c:v>
                </c:pt>
                <c:pt idx="243">
                  <c:v>137.52099999999999</c:v>
                </c:pt>
                <c:pt idx="244">
                  <c:v>143.09899999999999</c:v>
                </c:pt>
                <c:pt idx="245">
                  <c:v>146.19800000000001</c:v>
                </c:pt>
                <c:pt idx="246">
                  <c:v>147.69</c:v>
                </c:pt>
                <c:pt idx="247">
                  <c:v>150.148</c:v>
                </c:pt>
                <c:pt idx="248">
                  <c:v>154.27699999999999</c:v>
                </c:pt>
                <c:pt idx="249">
                  <c:v>156.66800000000001</c:v>
                </c:pt>
                <c:pt idx="250">
                  <c:v>157.34100000000001</c:v>
                </c:pt>
                <c:pt idx="251">
                  <c:v>157.74799999999999</c:v>
                </c:pt>
                <c:pt idx="252">
                  <c:v>158.53299999999999</c:v>
                </c:pt>
                <c:pt idx="253">
                  <c:v>163.24700000000001</c:v>
                </c:pt>
                <c:pt idx="254">
                  <c:v>157.71299999999999</c:v>
                </c:pt>
                <c:pt idx="255">
                  <c:v>157.51499999999999</c:v>
                </c:pt>
                <c:pt idx="256">
                  <c:v>152.85300000000001</c:v>
                </c:pt>
                <c:pt idx="257">
                  <c:v>159.32300000000001</c:v>
                </c:pt>
                <c:pt idx="258">
                  <c:v>158.816</c:v>
                </c:pt>
                <c:pt idx="259">
                  <c:v>157.14099999999999</c:v>
                </c:pt>
                <c:pt idx="260">
                  <c:v>159.114</c:v>
                </c:pt>
                <c:pt idx="261">
                  <c:v>164.565</c:v>
                </c:pt>
                <c:pt idx="262">
                  <c:v>160.70500000000001</c:v>
                </c:pt>
                <c:pt idx="263">
                  <c:v>163.29900000000001</c:v>
                </c:pt>
                <c:pt idx="264">
                  <c:v>160.774</c:v>
                </c:pt>
                <c:pt idx="265">
                  <c:v>158.28299999999999</c:v>
                </c:pt>
                <c:pt idx="266">
                  <c:v>159.583</c:v>
                </c:pt>
                <c:pt idx="267">
                  <c:v>156.37299999999999</c:v>
                </c:pt>
                <c:pt idx="268">
                  <c:v>158.48099999999999</c:v>
                </c:pt>
                <c:pt idx="269">
                  <c:v>156.68299999999999</c:v>
                </c:pt>
                <c:pt idx="270">
                  <c:v>160.113</c:v>
                </c:pt>
                <c:pt idx="271">
                  <c:v>157.976</c:v>
                </c:pt>
                <c:pt idx="272">
                  <c:v>157.02000000000001</c:v>
                </c:pt>
                <c:pt idx="273">
                  <c:v>161.01</c:v>
                </c:pt>
                <c:pt idx="274">
                  <c:v>168.75700000000001</c:v>
                </c:pt>
                <c:pt idx="275">
                  <c:v>169.762</c:v>
                </c:pt>
                <c:pt idx="276">
                  <c:v>164.36500000000001</c:v>
                </c:pt>
                <c:pt idx="277">
                  <c:v>170.25800000000001</c:v>
                </c:pt>
                <c:pt idx="278">
                  <c:v>170.64500000000001</c:v>
                </c:pt>
                <c:pt idx="279">
                  <c:v>164.345</c:v>
                </c:pt>
                <c:pt idx="280">
                  <c:v>160.76900000000001</c:v>
                </c:pt>
                <c:pt idx="281">
                  <c:v>157.535</c:v>
                </c:pt>
                <c:pt idx="282">
                  <c:v>162.39400000000001</c:v>
                </c:pt>
                <c:pt idx="283">
                  <c:v>162.51499999999999</c:v>
                </c:pt>
                <c:pt idx="284">
                  <c:v>159.07400000000001</c:v>
                </c:pt>
                <c:pt idx="285">
                  <c:v>155.34700000000001</c:v>
                </c:pt>
                <c:pt idx="286">
                  <c:v>157.358</c:v>
                </c:pt>
                <c:pt idx="287">
                  <c:v>165.41399999999999</c:v>
                </c:pt>
                <c:pt idx="288">
                  <c:v>161.63999999999999</c:v>
                </c:pt>
                <c:pt idx="289">
                  <c:v>158.751</c:v>
                </c:pt>
                <c:pt idx="290">
                  <c:v>162.399</c:v>
                </c:pt>
                <c:pt idx="291">
                  <c:v>162.316</c:v>
                </c:pt>
                <c:pt idx="292">
                  <c:v>140.05199999999999</c:v>
                </c:pt>
                <c:pt idx="293">
                  <c:v>143.33699999999999</c:v>
                </c:pt>
                <c:pt idx="294">
                  <c:v>136.63999999999999</c:v>
                </c:pt>
                <c:pt idx="295">
                  <c:v>142.08600000000001</c:v>
                </c:pt>
                <c:pt idx="296">
                  <c:v>139.96799999999999</c:v>
                </c:pt>
                <c:pt idx="297">
                  <c:v>137.19300000000001</c:v>
                </c:pt>
                <c:pt idx="298">
                  <c:v>134.28200000000001</c:v>
                </c:pt>
                <c:pt idx="299">
                  <c:v>120.438</c:v>
                </c:pt>
                <c:pt idx="300">
                  <c:v>120.541</c:v>
                </c:pt>
                <c:pt idx="301">
                  <c:v>127.051</c:v>
                </c:pt>
                <c:pt idx="302">
                  <c:v>133.09899999999999</c:v>
                </c:pt>
                <c:pt idx="303">
                  <c:v>134.28200000000001</c:v>
                </c:pt>
                <c:pt idx="304">
                  <c:v>140.81200000000001</c:v>
                </c:pt>
                <c:pt idx="305">
                  <c:v>140.066</c:v>
                </c:pt>
                <c:pt idx="306">
                  <c:v>138.167</c:v>
                </c:pt>
                <c:pt idx="307">
                  <c:v>128.68799999999999</c:v>
                </c:pt>
                <c:pt idx="308">
                  <c:v>127.61799999999999</c:v>
                </c:pt>
                <c:pt idx="309">
                  <c:v>136.65799999999999</c:v>
                </c:pt>
                <c:pt idx="310">
                  <c:v>130.81899999999999</c:v>
                </c:pt>
                <c:pt idx="311">
                  <c:v>125.70699999999999</c:v>
                </c:pt>
                <c:pt idx="312">
                  <c:v>131.20400000000001</c:v>
                </c:pt>
                <c:pt idx="313">
                  <c:v>129.71199999999999</c:v>
                </c:pt>
                <c:pt idx="314">
                  <c:v>131.66200000000001</c:v>
                </c:pt>
                <c:pt idx="315">
                  <c:v>134.62700000000001</c:v>
                </c:pt>
                <c:pt idx="316">
                  <c:v>141.38999999999999</c:v>
                </c:pt>
                <c:pt idx="317">
                  <c:v>142.31200000000001</c:v>
                </c:pt>
                <c:pt idx="318">
                  <c:v>148.11799999999999</c:v>
                </c:pt>
                <c:pt idx="319">
                  <c:v>148.93600000000001</c:v>
                </c:pt>
                <c:pt idx="320">
                  <c:v>150.84800000000001</c:v>
                </c:pt>
                <c:pt idx="321">
                  <c:v>149.43299999999999</c:v>
                </c:pt>
                <c:pt idx="322">
                  <c:v>150.67599999999999</c:v>
                </c:pt>
                <c:pt idx="323">
                  <c:v>148.583</c:v>
                </c:pt>
                <c:pt idx="324">
                  <c:v>150.11199999999999</c:v>
                </c:pt>
                <c:pt idx="325">
                  <c:v>147.708</c:v>
                </c:pt>
                <c:pt idx="326">
                  <c:v>148.19</c:v>
                </c:pt>
                <c:pt idx="327">
                  <c:v>145.15899999999999</c:v>
                </c:pt>
                <c:pt idx="328">
                  <c:v>144.26900000000001</c:v>
                </c:pt>
                <c:pt idx="329">
                  <c:v>142.566</c:v>
                </c:pt>
                <c:pt idx="330">
                  <c:v>145.12</c:v>
                </c:pt>
                <c:pt idx="331">
                  <c:v>141.70099999999999</c:v>
                </c:pt>
                <c:pt idx="332">
                  <c:v>134.65100000000001</c:v>
                </c:pt>
                <c:pt idx="333">
                  <c:v>129.19</c:v>
                </c:pt>
                <c:pt idx="334">
                  <c:v>128.62799999999999</c:v>
                </c:pt>
                <c:pt idx="335">
                  <c:v>124.816</c:v>
                </c:pt>
                <c:pt idx="336">
                  <c:v>129.4</c:v>
                </c:pt>
                <c:pt idx="337">
                  <c:v>132.114</c:v>
                </c:pt>
                <c:pt idx="338">
                  <c:v>127.883</c:v>
                </c:pt>
                <c:pt idx="339">
                  <c:v>133.15100000000001</c:v>
                </c:pt>
                <c:pt idx="340">
                  <c:v>132.34</c:v>
                </c:pt>
                <c:pt idx="341">
                  <c:v>131.077</c:v>
                </c:pt>
                <c:pt idx="342">
                  <c:v>129.06</c:v>
                </c:pt>
                <c:pt idx="343">
                  <c:v>134.22300000000001</c:v>
                </c:pt>
                <c:pt idx="344">
                  <c:v>136.83500000000001</c:v>
                </c:pt>
                <c:pt idx="345">
                  <c:v>137.56299999999999</c:v>
                </c:pt>
                <c:pt idx="346">
                  <c:v>137.08500000000001</c:v>
                </c:pt>
                <c:pt idx="347">
                  <c:v>135.904</c:v>
                </c:pt>
                <c:pt idx="348">
                  <c:v>134.76900000000001</c:v>
                </c:pt>
                <c:pt idx="349">
                  <c:v>137.19300000000001</c:v>
                </c:pt>
                <c:pt idx="350">
                  <c:v>143.227</c:v>
                </c:pt>
                <c:pt idx="351">
                  <c:v>142.05799999999999</c:v>
                </c:pt>
                <c:pt idx="352">
                  <c:v>142.15899999999999</c:v>
                </c:pt>
                <c:pt idx="353">
                  <c:v>141.148</c:v>
                </c:pt>
                <c:pt idx="354">
                  <c:v>140.76400000000001</c:v>
                </c:pt>
                <c:pt idx="355">
                  <c:v>142.47399999999999</c:v>
                </c:pt>
                <c:pt idx="356">
                  <c:v>140.059</c:v>
                </c:pt>
                <c:pt idx="357">
                  <c:v>141.553</c:v>
                </c:pt>
                <c:pt idx="358">
                  <c:v>139.922</c:v>
                </c:pt>
                <c:pt idx="359">
                  <c:v>138.32599999999999</c:v>
                </c:pt>
                <c:pt idx="360">
                  <c:v>140.74700000000001</c:v>
                </c:pt>
                <c:pt idx="361">
                  <c:v>142.52600000000001</c:v>
                </c:pt>
                <c:pt idx="362">
                  <c:v>145.55000000000001</c:v>
                </c:pt>
                <c:pt idx="363">
                  <c:v>147.1</c:v>
                </c:pt>
                <c:pt idx="364">
                  <c:v>147.625</c:v>
                </c:pt>
                <c:pt idx="365">
                  <c:v>149.24700000000001</c:v>
                </c:pt>
                <c:pt idx="366">
                  <c:v>152.15600000000001</c:v>
                </c:pt>
                <c:pt idx="367">
                  <c:v>152.85599999999999</c:v>
                </c:pt>
                <c:pt idx="368">
                  <c:v>152.47900000000001</c:v>
                </c:pt>
                <c:pt idx="369">
                  <c:v>150.21799999999999</c:v>
                </c:pt>
                <c:pt idx="370">
                  <c:v>151.727</c:v>
                </c:pt>
                <c:pt idx="371">
                  <c:v>149.749</c:v>
                </c:pt>
                <c:pt idx="372">
                  <c:v>150.54</c:v>
                </c:pt>
                <c:pt idx="373">
                  <c:v>149.136</c:v>
                </c:pt>
                <c:pt idx="374">
                  <c:v>147.279</c:v>
                </c:pt>
                <c:pt idx="375">
                  <c:v>150.43</c:v>
                </c:pt>
                <c:pt idx="376">
                  <c:v>145.69900000000001</c:v>
                </c:pt>
                <c:pt idx="377">
                  <c:v>144.59</c:v>
                </c:pt>
                <c:pt idx="378">
                  <c:v>145.846</c:v>
                </c:pt>
                <c:pt idx="379">
                  <c:v>142.44999999999999</c:v>
                </c:pt>
                <c:pt idx="380">
                  <c:v>141.90600000000001</c:v>
                </c:pt>
                <c:pt idx="381">
                  <c:v>143.131</c:v>
                </c:pt>
                <c:pt idx="382">
                  <c:v>145.31800000000001</c:v>
                </c:pt>
                <c:pt idx="383">
                  <c:v>147.94999999999999</c:v>
                </c:pt>
                <c:pt idx="384">
                  <c:v>147.36699999999999</c:v>
                </c:pt>
                <c:pt idx="385">
                  <c:v>148.251</c:v>
                </c:pt>
                <c:pt idx="386">
                  <c:v>145.476</c:v>
                </c:pt>
                <c:pt idx="387">
                  <c:v>141.23500000000001</c:v>
                </c:pt>
                <c:pt idx="388">
                  <c:v>137.60599999999999</c:v>
                </c:pt>
                <c:pt idx="389">
                  <c:v>135.375</c:v>
                </c:pt>
                <c:pt idx="390">
                  <c:v>124.93899999999999</c:v>
                </c:pt>
                <c:pt idx="391">
                  <c:v>133.226</c:v>
                </c:pt>
                <c:pt idx="392">
                  <c:v>128.13900000000001</c:v>
                </c:pt>
                <c:pt idx="393">
                  <c:v>134.684</c:v>
                </c:pt>
                <c:pt idx="394">
                  <c:v>134.935</c:v>
                </c:pt>
                <c:pt idx="395">
                  <c:v>134.91399999999999</c:v>
                </c:pt>
                <c:pt idx="396">
                  <c:v>135.273</c:v>
                </c:pt>
                <c:pt idx="397">
                  <c:v>135.47399999999999</c:v>
                </c:pt>
                <c:pt idx="398">
                  <c:v>133.64500000000001</c:v>
                </c:pt>
                <c:pt idx="399">
                  <c:v>131.93299999999999</c:v>
                </c:pt>
                <c:pt idx="400">
                  <c:v>132.71199999999999</c:v>
                </c:pt>
                <c:pt idx="401">
                  <c:v>137.733</c:v>
                </c:pt>
                <c:pt idx="402">
                  <c:v>141.68899999999999</c:v>
                </c:pt>
                <c:pt idx="403">
                  <c:v>143.745</c:v>
                </c:pt>
                <c:pt idx="404">
                  <c:v>139.666</c:v>
                </c:pt>
                <c:pt idx="405">
                  <c:v>142.09899999999999</c:v>
                </c:pt>
                <c:pt idx="406">
                  <c:v>144.64400000000001</c:v>
                </c:pt>
                <c:pt idx="407">
                  <c:v>147.47399999999999</c:v>
                </c:pt>
                <c:pt idx="408">
                  <c:v>146.30199999999999</c:v>
                </c:pt>
                <c:pt idx="409">
                  <c:v>145.268</c:v>
                </c:pt>
                <c:pt idx="410">
                  <c:v>140.44800000000001</c:v>
                </c:pt>
                <c:pt idx="411">
                  <c:v>145.01900000000001</c:v>
                </c:pt>
                <c:pt idx="412">
                  <c:v>142.94399999999999</c:v>
                </c:pt>
                <c:pt idx="413">
                  <c:v>143.34100000000001</c:v>
                </c:pt>
                <c:pt idx="414">
                  <c:v>143.245</c:v>
                </c:pt>
                <c:pt idx="415">
                  <c:v>140.083</c:v>
                </c:pt>
                <c:pt idx="416">
                  <c:v>140.40600000000001</c:v>
                </c:pt>
                <c:pt idx="417">
                  <c:v>141.709</c:v>
                </c:pt>
                <c:pt idx="418">
                  <c:v>137.53899999999999</c:v>
                </c:pt>
                <c:pt idx="419">
                  <c:v>138.24700000000001</c:v>
                </c:pt>
                <c:pt idx="420">
                  <c:v>137.303</c:v>
                </c:pt>
                <c:pt idx="421">
                  <c:v>131.77099999999999</c:v>
                </c:pt>
                <c:pt idx="422">
                  <c:v>131.078</c:v>
                </c:pt>
                <c:pt idx="423">
                  <c:v>132.31800000000001</c:v>
                </c:pt>
                <c:pt idx="424">
                  <c:v>136.38900000000001</c:v>
                </c:pt>
                <c:pt idx="425">
                  <c:v>135.559</c:v>
                </c:pt>
                <c:pt idx="426">
                  <c:v>134.465</c:v>
                </c:pt>
                <c:pt idx="427">
                  <c:v>135.07900000000001</c:v>
                </c:pt>
                <c:pt idx="428">
                  <c:v>133.40899999999999</c:v>
                </c:pt>
                <c:pt idx="429">
                  <c:v>134.91999999999999</c:v>
                </c:pt>
                <c:pt idx="430">
                  <c:v>140.684</c:v>
                </c:pt>
                <c:pt idx="431">
                  <c:v>142.02799999999999</c:v>
                </c:pt>
                <c:pt idx="432">
                  <c:v>143.09899999999999</c:v>
                </c:pt>
                <c:pt idx="433">
                  <c:v>142.96299999999999</c:v>
                </c:pt>
                <c:pt idx="434">
                  <c:v>140.46799999999999</c:v>
                </c:pt>
                <c:pt idx="435">
                  <c:v>141.58199999999999</c:v>
                </c:pt>
                <c:pt idx="436">
                  <c:v>143.67599999999999</c:v>
                </c:pt>
                <c:pt idx="437">
                  <c:v>146.45099999999999</c:v>
                </c:pt>
                <c:pt idx="438">
                  <c:v>147.358</c:v>
                </c:pt>
                <c:pt idx="439">
                  <c:v>145.613</c:v>
                </c:pt>
                <c:pt idx="440">
                  <c:v>148.36600000000001</c:v>
                </c:pt>
                <c:pt idx="441">
                  <c:v>147.98599999999999</c:v>
                </c:pt>
                <c:pt idx="442">
                  <c:v>147.428</c:v>
                </c:pt>
                <c:pt idx="443">
                  <c:v>148.62200000000001</c:v>
                </c:pt>
                <c:pt idx="444">
                  <c:v>150.53899999999999</c:v>
                </c:pt>
                <c:pt idx="445">
                  <c:v>150.44399999999999</c:v>
                </c:pt>
                <c:pt idx="446">
                  <c:v>150.387</c:v>
                </c:pt>
                <c:pt idx="447">
                  <c:v>152.648</c:v>
                </c:pt>
                <c:pt idx="448">
                  <c:v>151.24199999999999</c:v>
                </c:pt>
                <c:pt idx="449">
                  <c:v>150.12700000000001</c:v>
                </c:pt>
                <c:pt idx="450">
                  <c:v>152.34</c:v>
                </c:pt>
                <c:pt idx="451">
                  <c:v>153.50399999999999</c:v>
                </c:pt>
                <c:pt idx="452">
                  <c:v>154.25</c:v>
                </c:pt>
                <c:pt idx="453">
                  <c:v>154.875</c:v>
                </c:pt>
                <c:pt idx="454">
                  <c:v>149.33000000000001</c:v>
                </c:pt>
                <c:pt idx="455">
                  <c:v>147.13800000000001</c:v>
                </c:pt>
                <c:pt idx="456">
                  <c:v>142.774</c:v>
                </c:pt>
                <c:pt idx="457">
                  <c:v>142.899</c:v>
                </c:pt>
                <c:pt idx="458">
                  <c:v>140.23699999999999</c:v>
                </c:pt>
                <c:pt idx="459">
                  <c:v>138.82300000000001</c:v>
                </c:pt>
                <c:pt idx="460">
                  <c:v>138.29900000000001</c:v>
                </c:pt>
                <c:pt idx="461">
                  <c:v>142.90600000000001</c:v>
                </c:pt>
                <c:pt idx="462">
                  <c:v>141.10900000000001</c:v>
                </c:pt>
                <c:pt idx="463">
                  <c:v>139.44300000000001</c:v>
                </c:pt>
                <c:pt idx="464">
                  <c:v>143.029</c:v>
                </c:pt>
                <c:pt idx="465">
                  <c:v>139.33000000000001</c:v>
                </c:pt>
                <c:pt idx="466">
                  <c:v>138.16399999999999</c:v>
                </c:pt>
                <c:pt idx="467">
                  <c:v>130.69800000000001</c:v>
                </c:pt>
                <c:pt idx="468">
                  <c:v>135.43899999999999</c:v>
                </c:pt>
                <c:pt idx="469">
                  <c:v>135.59800000000001</c:v>
                </c:pt>
                <c:pt idx="470">
                  <c:v>133.05199999999999</c:v>
                </c:pt>
                <c:pt idx="471">
                  <c:v>135.15</c:v>
                </c:pt>
                <c:pt idx="472">
                  <c:v>134.72399999999999</c:v>
                </c:pt>
                <c:pt idx="473">
                  <c:v>139.84399999999999</c:v>
                </c:pt>
                <c:pt idx="474">
                  <c:v>136.32</c:v>
                </c:pt>
                <c:pt idx="475">
                  <c:v>137.59700000000001</c:v>
                </c:pt>
                <c:pt idx="476">
                  <c:v>139.18899999999999</c:v>
                </c:pt>
                <c:pt idx="477">
                  <c:v>139.102</c:v>
                </c:pt>
                <c:pt idx="478">
                  <c:v>139.779</c:v>
                </c:pt>
                <c:pt idx="479">
                  <c:v>135.673</c:v>
                </c:pt>
                <c:pt idx="480">
                  <c:v>133.03399999999999</c:v>
                </c:pt>
                <c:pt idx="481">
                  <c:v>137.958</c:v>
                </c:pt>
                <c:pt idx="482">
                  <c:v>137.04300000000001</c:v>
                </c:pt>
                <c:pt idx="483">
                  <c:v>142.26900000000001</c:v>
                </c:pt>
                <c:pt idx="484">
                  <c:v>147.30500000000001</c:v>
                </c:pt>
                <c:pt idx="485">
                  <c:v>146.21600000000001</c:v>
                </c:pt>
                <c:pt idx="486">
                  <c:v>150.721</c:v>
                </c:pt>
                <c:pt idx="487">
                  <c:v>148.25800000000001</c:v>
                </c:pt>
                <c:pt idx="488">
                  <c:v>146.535</c:v>
                </c:pt>
                <c:pt idx="489">
                  <c:v>147.23099999999999</c:v>
                </c:pt>
                <c:pt idx="490">
                  <c:v>146.43799999999999</c:v>
                </c:pt>
                <c:pt idx="491">
                  <c:v>141.85400000000001</c:v>
                </c:pt>
                <c:pt idx="492">
                  <c:v>138.19900000000001</c:v>
                </c:pt>
                <c:pt idx="493">
                  <c:v>137.26900000000001</c:v>
                </c:pt>
                <c:pt idx="494">
                  <c:v>139.64400000000001</c:v>
                </c:pt>
                <c:pt idx="495">
                  <c:v>135.69999999999999</c:v>
                </c:pt>
                <c:pt idx="496">
                  <c:v>133.44</c:v>
                </c:pt>
                <c:pt idx="497">
                  <c:v>133.38</c:v>
                </c:pt>
                <c:pt idx="498">
                  <c:v>132.31</c:v>
                </c:pt>
                <c:pt idx="499">
                  <c:v>126.249</c:v>
                </c:pt>
                <c:pt idx="500">
                  <c:v>126.003</c:v>
                </c:pt>
                <c:pt idx="501">
                  <c:v>125.556</c:v>
                </c:pt>
                <c:pt idx="502">
                  <c:v>120.89100000000001</c:v>
                </c:pt>
                <c:pt idx="503">
                  <c:v>109.15900000000001</c:v>
                </c:pt>
                <c:pt idx="504">
                  <c:v>115.801</c:v>
                </c:pt>
                <c:pt idx="505">
                  <c:v>110.065</c:v>
                </c:pt>
                <c:pt idx="506">
                  <c:v>114.236</c:v>
                </c:pt>
                <c:pt idx="507">
                  <c:v>115.363</c:v>
                </c:pt>
                <c:pt idx="508">
                  <c:v>110.545</c:v>
                </c:pt>
                <c:pt idx="509">
                  <c:v>116.15900000000001</c:v>
                </c:pt>
                <c:pt idx="510">
                  <c:v>122.378</c:v>
                </c:pt>
                <c:pt idx="511">
                  <c:v>122.663</c:v>
                </c:pt>
                <c:pt idx="512">
                  <c:v>122.721</c:v>
                </c:pt>
                <c:pt idx="513">
                  <c:v>120.256</c:v>
                </c:pt>
                <c:pt idx="514">
                  <c:v>119.315</c:v>
                </c:pt>
                <c:pt idx="515">
                  <c:v>115.044</c:v>
                </c:pt>
                <c:pt idx="516">
                  <c:v>118.967</c:v>
                </c:pt>
                <c:pt idx="517">
                  <c:v>115.17400000000001</c:v>
                </c:pt>
                <c:pt idx="518">
                  <c:v>114.254</c:v>
                </c:pt>
                <c:pt idx="519">
                  <c:v>109.08199999999999</c:v>
                </c:pt>
                <c:pt idx="520">
                  <c:v>111.94</c:v>
                </c:pt>
                <c:pt idx="521">
                  <c:v>113.19799999999999</c:v>
                </c:pt>
                <c:pt idx="522">
                  <c:v>108.59399999999999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'asean 5 (2)'!$E$2</c:f>
              <c:strCache>
                <c:ptCount val="1"/>
                <c:pt idx="0">
                  <c:v>MSCI BRIC USD 122.06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'asean 5 (2)'!$A$3:$A$525</c:f>
              <c:numCache>
                <c:formatCode>m/d/yyyy</c:formatCode>
                <c:ptCount val="523"/>
                <c:pt idx="0">
                  <c:v>38719</c:v>
                </c:pt>
                <c:pt idx="1">
                  <c:v>38726</c:v>
                </c:pt>
                <c:pt idx="2">
                  <c:v>38733</c:v>
                </c:pt>
                <c:pt idx="3">
                  <c:v>38740</c:v>
                </c:pt>
                <c:pt idx="4">
                  <c:v>38747</c:v>
                </c:pt>
                <c:pt idx="5">
                  <c:v>38754</c:v>
                </c:pt>
                <c:pt idx="6">
                  <c:v>38761</c:v>
                </c:pt>
                <c:pt idx="7">
                  <c:v>38768</c:v>
                </c:pt>
                <c:pt idx="8">
                  <c:v>38775</c:v>
                </c:pt>
                <c:pt idx="9">
                  <c:v>38782</c:v>
                </c:pt>
                <c:pt idx="10">
                  <c:v>38789</c:v>
                </c:pt>
                <c:pt idx="11">
                  <c:v>38796</c:v>
                </c:pt>
                <c:pt idx="12">
                  <c:v>38803</c:v>
                </c:pt>
                <c:pt idx="13">
                  <c:v>38810</c:v>
                </c:pt>
                <c:pt idx="14">
                  <c:v>38817</c:v>
                </c:pt>
                <c:pt idx="15">
                  <c:v>38824</c:v>
                </c:pt>
                <c:pt idx="16">
                  <c:v>38831</c:v>
                </c:pt>
                <c:pt idx="17">
                  <c:v>38838</c:v>
                </c:pt>
                <c:pt idx="18">
                  <c:v>38845</c:v>
                </c:pt>
                <c:pt idx="19">
                  <c:v>38852</c:v>
                </c:pt>
                <c:pt idx="20">
                  <c:v>38859</c:v>
                </c:pt>
                <c:pt idx="21">
                  <c:v>38866</c:v>
                </c:pt>
                <c:pt idx="22">
                  <c:v>38873</c:v>
                </c:pt>
                <c:pt idx="23">
                  <c:v>38880</c:v>
                </c:pt>
                <c:pt idx="24">
                  <c:v>38887</c:v>
                </c:pt>
                <c:pt idx="25">
                  <c:v>38894</c:v>
                </c:pt>
                <c:pt idx="26">
                  <c:v>38901</c:v>
                </c:pt>
                <c:pt idx="27">
                  <c:v>38908</c:v>
                </c:pt>
                <c:pt idx="28">
                  <c:v>38915</c:v>
                </c:pt>
                <c:pt idx="29">
                  <c:v>38922</c:v>
                </c:pt>
                <c:pt idx="30">
                  <c:v>38929</c:v>
                </c:pt>
                <c:pt idx="31">
                  <c:v>38936</c:v>
                </c:pt>
                <c:pt idx="32">
                  <c:v>38943</c:v>
                </c:pt>
                <c:pt idx="33">
                  <c:v>38950</c:v>
                </c:pt>
                <c:pt idx="34">
                  <c:v>38957</c:v>
                </c:pt>
                <c:pt idx="35">
                  <c:v>38964</c:v>
                </c:pt>
                <c:pt idx="36">
                  <c:v>38971</c:v>
                </c:pt>
                <c:pt idx="37">
                  <c:v>38978</c:v>
                </c:pt>
                <c:pt idx="38">
                  <c:v>38985</c:v>
                </c:pt>
                <c:pt idx="39">
                  <c:v>38992</c:v>
                </c:pt>
                <c:pt idx="40">
                  <c:v>38999</c:v>
                </c:pt>
                <c:pt idx="41">
                  <c:v>39006</c:v>
                </c:pt>
                <c:pt idx="42">
                  <c:v>39013</c:v>
                </c:pt>
                <c:pt idx="43">
                  <c:v>39020</c:v>
                </c:pt>
                <c:pt idx="44">
                  <c:v>39027</c:v>
                </c:pt>
                <c:pt idx="45">
                  <c:v>39034</c:v>
                </c:pt>
                <c:pt idx="46">
                  <c:v>39041</c:v>
                </c:pt>
                <c:pt idx="47">
                  <c:v>39048</c:v>
                </c:pt>
                <c:pt idx="48">
                  <c:v>39055</c:v>
                </c:pt>
                <c:pt idx="49">
                  <c:v>39062</c:v>
                </c:pt>
                <c:pt idx="50">
                  <c:v>39069</c:v>
                </c:pt>
                <c:pt idx="51">
                  <c:v>39076</c:v>
                </c:pt>
                <c:pt idx="52">
                  <c:v>39083</c:v>
                </c:pt>
                <c:pt idx="53">
                  <c:v>39090</c:v>
                </c:pt>
                <c:pt idx="54">
                  <c:v>39097</c:v>
                </c:pt>
                <c:pt idx="55">
                  <c:v>39104</c:v>
                </c:pt>
                <c:pt idx="56">
                  <c:v>39111</c:v>
                </c:pt>
                <c:pt idx="57">
                  <c:v>39118</c:v>
                </c:pt>
                <c:pt idx="58">
                  <c:v>39125</c:v>
                </c:pt>
                <c:pt idx="59">
                  <c:v>39132</c:v>
                </c:pt>
                <c:pt idx="60">
                  <c:v>39139</c:v>
                </c:pt>
                <c:pt idx="61">
                  <c:v>39146</c:v>
                </c:pt>
                <c:pt idx="62">
                  <c:v>39153</c:v>
                </c:pt>
                <c:pt idx="63">
                  <c:v>39160</c:v>
                </c:pt>
                <c:pt idx="64">
                  <c:v>39167</c:v>
                </c:pt>
                <c:pt idx="65">
                  <c:v>39174</c:v>
                </c:pt>
                <c:pt idx="66">
                  <c:v>39181</c:v>
                </c:pt>
                <c:pt idx="67">
                  <c:v>39188</c:v>
                </c:pt>
                <c:pt idx="68">
                  <c:v>39195</c:v>
                </c:pt>
                <c:pt idx="69">
                  <c:v>39202</c:v>
                </c:pt>
                <c:pt idx="70">
                  <c:v>39209</c:v>
                </c:pt>
                <c:pt idx="71">
                  <c:v>39216</c:v>
                </c:pt>
                <c:pt idx="72">
                  <c:v>39223</c:v>
                </c:pt>
                <c:pt idx="73">
                  <c:v>39230</c:v>
                </c:pt>
                <c:pt idx="74">
                  <c:v>39237</c:v>
                </c:pt>
                <c:pt idx="75">
                  <c:v>39244</c:v>
                </c:pt>
                <c:pt idx="76">
                  <c:v>39251</c:v>
                </c:pt>
                <c:pt idx="77">
                  <c:v>39258</c:v>
                </c:pt>
                <c:pt idx="78">
                  <c:v>39265</c:v>
                </c:pt>
                <c:pt idx="79">
                  <c:v>39272</c:v>
                </c:pt>
                <c:pt idx="80">
                  <c:v>39279</c:v>
                </c:pt>
                <c:pt idx="81">
                  <c:v>39286</c:v>
                </c:pt>
                <c:pt idx="82">
                  <c:v>39293</c:v>
                </c:pt>
                <c:pt idx="83">
                  <c:v>39300</c:v>
                </c:pt>
                <c:pt idx="84">
                  <c:v>39307</c:v>
                </c:pt>
                <c:pt idx="85">
                  <c:v>39314</c:v>
                </c:pt>
                <c:pt idx="86">
                  <c:v>39321</c:v>
                </c:pt>
                <c:pt idx="87">
                  <c:v>39328</c:v>
                </c:pt>
                <c:pt idx="88">
                  <c:v>39335</c:v>
                </c:pt>
                <c:pt idx="89">
                  <c:v>39342</c:v>
                </c:pt>
                <c:pt idx="90">
                  <c:v>39349</c:v>
                </c:pt>
                <c:pt idx="91">
                  <c:v>39356</c:v>
                </c:pt>
                <c:pt idx="92">
                  <c:v>39363</c:v>
                </c:pt>
                <c:pt idx="93">
                  <c:v>39370</c:v>
                </c:pt>
                <c:pt idx="94">
                  <c:v>39377</c:v>
                </c:pt>
                <c:pt idx="95">
                  <c:v>39384</c:v>
                </c:pt>
                <c:pt idx="96">
                  <c:v>39391</c:v>
                </c:pt>
                <c:pt idx="97">
                  <c:v>39398</c:v>
                </c:pt>
                <c:pt idx="98">
                  <c:v>39405</c:v>
                </c:pt>
                <c:pt idx="99">
                  <c:v>39412</c:v>
                </c:pt>
                <c:pt idx="100">
                  <c:v>39419</c:v>
                </c:pt>
                <c:pt idx="101">
                  <c:v>39426</c:v>
                </c:pt>
                <c:pt idx="102">
                  <c:v>39433</c:v>
                </c:pt>
                <c:pt idx="103">
                  <c:v>39440</c:v>
                </c:pt>
                <c:pt idx="104">
                  <c:v>39447</c:v>
                </c:pt>
                <c:pt idx="105">
                  <c:v>39454</c:v>
                </c:pt>
                <c:pt idx="106">
                  <c:v>39461</c:v>
                </c:pt>
                <c:pt idx="107">
                  <c:v>39468</c:v>
                </c:pt>
                <c:pt idx="108">
                  <c:v>39475</c:v>
                </c:pt>
                <c:pt idx="109">
                  <c:v>39482</c:v>
                </c:pt>
                <c:pt idx="110">
                  <c:v>39489</c:v>
                </c:pt>
                <c:pt idx="111">
                  <c:v>39496</c:v>
                </c:pt>
                <c:pt idx="112">
                  <c:v>39503</c:v>
                </c:pt>
                <c:pt idx="113">
                  <c:v>39510</c:v>
                </c:pt>
                <c:pt idx="114">
                  <c:v>39517</c:v>
                </c:pt>
                <c:pt idx="115">
                  <c:v>39524</c:v>
                </c:pt>
                <c:pt idx="116">
                  <c:v>39531</c:v>
                </c:pt>
                <c:pt idx="117">
                  <c:v>39538</c:v>
                </c:pt>
                <c:pt idx="118">
                  <c:v>39545</c:v>
                </c:pt>
                <c:pt idx="119">
                  <c:v>39552</c:v>
                </c:pt>
                <c:pt idx="120">
                  <c:v>39559</c:v>
                </c:pt>
                <c:pt idx="121">
                  <c:v>39566</c:v>
                </c:pt>
                <c:pt idx="122">
                  <c:v>39573</c:v>
                </c:pt>
                <c:pt idx="123">
                  <c:v>39580</c:v>
                </c:pt>
                <c:pt idx="124">
                  <c:v>39587</c:v>
                </c:pt>
                <c:pt idx="125">
                  <c:v>39594</c:v>
                </c:pt>
                <c:pt idx="126">
                  <c:v>39601</c:v>
                </c:pt>
                <c:pt idx="127">
                  <c:v>39608</c:v>
                </c:pt>
                <c:pt idx="128">
                  <c:v>39615</c:v>
                </c:pt>
                <c:pt idx="129">
                  <c:v>39622</c:v>
                </c:pt>
                <c:pt idx="130">
                  <c:v>39629</c:v>
                </c:pt>
                <c:pt idx="131">
                  <c:v>39636</c:v>
                </c:pt>
                <c:pt idx="132">
                  <c:v>39643</c:v>
                </c:pt>
                <c:pt idx="133">
                  <c:v>39650</c:v>
                </c:pt>
                <c:pt idx="134">
                  <c:v>39657</c:v>
                </c:pt>
                <c:pt idx="135">
                  <c:v>39664</c:v>
                </c:pt>
                <c:pt idx="136">
                  <c:v>39671</c:v>
                </c:pt>
                <c:pt idx="137">
                  <c:v>39678</c:v>
                </c:pt>
                <c:pt idx="138">
                  <c:v>39685</c:v>
                </c:pt>
                <c:pt idx="139">
                  <c:v>39692</c:v>
                </c:pt>
                <c:pt idx="140">
                  <c:v>39699</c:v>
                </c:pt>
                <c:pt idx="141">
                  <c:v>39706</c:v>
                </c:pt>
                <c:pt idx="142">
                  <c:v>39713</c:v>
                </c:pt>
                <c:pt idx="143">
                  <c:v>39720</c:v>
                </c:pt>
                <c:pt idx="144">
                  <c:v>39727</c:v>
                </c:pt>
                <c:pt idx="145">
                  <c:v>39734</c:v>
                </c:pt>
                <c:pt idx="146">
                  <c:v>39741</c:v>
                </c:pt>
                <c:pt idx="147">
                  <c:v>39748</c:v>
                </c:pt>
                <c:pt idx="148">
                  <c:v>39755</c:v>
                </c:pt>
                <c:pt idx="149">
                  <c:v>39762</c:v>
                </c:pt>
                <c:pt idx="150">
                  <c:v>39769</c:v>
                </c:pt>
                <c:pt idx="151">
                  <c:v>39776</c:v>
                </c:pt>
                <c:pt idx="152">
                  <c:v>39783</c:v>
                </c:pt>
                <c:pt idx="153">
                  <c:v>39790</c:v>
                </c:pt>
                <c:pt idx="154">
                  <c:v>39797</c:v>
                </c:pt>
                <c:pt idx="155">
                  <c:v>39804</c:v>
                </c:pt>
                <c:pt idx="156">
                  <c:v>39811</c:v>
                </c:pt>
                <c:pt idx="157">
                  <c:v>39818</c:v>
                </c:pt>
                <c:pt idx="158">
                  <c:v>39825</c:v>
                </c:pt>
                <c:pt idx="159">
                  <c:v>39832</c:v>
                </c:pt>
                <c:pt idx="160">
                  <c:v>39839</c:v>
                </c:pt>
                <c:pt idx="161">
                  <c:v>39846</c:v>
                </c:pt>
                <c:pt idx="162">
                  <c:v>39853</c:v>
                </c:pt>
                <c:pt idx="163">
                  <c:v>39860</c:v>
                </c:pt>
                <c:pt idx="164">
                  <c:v>39867</c:v>
                </c:pt>
                <c:pt idx="165">
                  <c:v>39874</c:v>
                </c:pt>
                <c:pt idx="166">
                  <c:v>39881</c:v>
                </c:pt>
                <c:pt idx="167">
                  <c:v>39888</c:v>
                </c:pt>
                <c:pt idx="168">
                  <c:v>39895</c:v>
                </c:pt>
                <c:pt idx="169">
                  <c:v>39902</c:v>
                </c:pt>
                <c:pt idx="170">
                  <c:v>39909</c:v>
                </c:pt>
                <c:pt idx="171">
                  <c:v>39916</c:v>
                </c:pt>
                <c:pt idx="172">
                  <c:v>39923</c:v>
                </c:pt>
                <c:pt idx="173">
                  <c:v>39930</c:v>
                </c:pt>
                <c:pt idx="174">
                  <c:v>39937</c:v>
                </c:pt>
                <c:pt idx="175">
                  <c:v>39944</c:v>
                </c:pt>
                <c:pt idx="176">
                  <c:v>39951</c:v>
                </c:pt>
                <c:pt idx="177">
                  <c:v>39958</c:v>
                </c:pt>
                <c:pt idx="178">
                  <c:v>39965</c:v>
                </c:pt>
                <c:pt idx="179">
                  <c:v>39972</c:v>
                </c:pt>
                <c:pt idx="180">
                  <c:v>39979</c:v>
                </c:pt>
                <c:pt idx="181">
                  <c:v>39986</c:v>
                </c:pt>
                <c:pt idx="182">
                  <c:v>39993</c:v>
                </c:pt>
                <c:pt idx="183">
                  <c:v>40000</c:v>
                </c:pt>
                <c:pt idx="184">
                  <c:v>40007</c:v>
                </c:pt>
                <c:pt idx="185">
                  <c:v>40014</c:v>
                </c:pt>
                <c:pt idx="186">
                  <c:v>40021</c:v>
                </c:pt>
                <c:pt idx="187">
                  <c:v>40028</c:v>
                </c:pt>
                <c:pt idx="188">
                  <c:v>40035</c:v>
                </c:pt>
                <c:pt idx="189">
                  <c:v>40042</c:v>
                </c:pt>
                <c:pt idx="190">
                  <c:v>40049</c:v>
                </c:pt>
                <c:pt idx="191">
                  <c:v>40056</c:v>
                </c:pt>
                <c:pt idx="192">
                  <c:v>40063</c:v>
                </c:pt>
                <c:pt idx="193">
                  <c:v>40070</c:v>
                </c:pt>
                <c:pt idx="194">
                  <c:v>40077</c:v>
                </c:pt>
                <c:pt idx="195">
                  <c:v>40084</c:v>
                </c:pt>
                <c:pt idx="196">
                  <c:v>40091</c:v>
                </c:pt>
                <c:pt idx="197">
                  <c:v>40098</c:v>
                </c:pt>
                <c:pt idx="198">
                  <c:v>40105</c:v>
                </c:pt>
                <c:pt idx="199">
                  <c:v>40112</c:v>
                </c:pt>
                <c:pt idx="200">
                  <c:v>40119</c:v>
                </c:pt>
                <c:pt idx="201">
                  <c:v>40126</c:v>
                </c:pt>
                <c:pt idx="202">
                  <c:v>40133</c:v>
                </c:pt>
                <c:pt idx="203">
                  <c:v>40140</c:v>
                </c:pt>
                <c:pt idx="204">
                  <c:v>40147</c:v>
                </c:pt>
                <c:pt idx="205">
                  <c:v>40154</c:v>
                </c:pt>
                <c:pt idx="206">
                  <c:v>40161</c:v>
                </c:pt>
                <c:pt idx="207">
                  <c:v>40168</c:v>
                </c:pt>
                <c:pt idx="208">
                  <c:v>40175</c:v>
                </c:pt>
                <c:pt idx="209">
                  <c:v>40182</c:v>
                </c:pt>
                <c:pt idx="210">
                  <c:v>40189</c:v>
                </c:pt>
                <c:pt idx="211">
                  <c:v>40196</c:v>
                </c:pt>
                <c:pt idx="212">
                  <c:v>40203</c:v>
                </c:pt>
                <c:pt idx="213">
                  <c:v>40210</c:v>
                </c:pt>
                <c:pt idx="214">
                  <c:v>40217</c:v>
                </c:pt>
                <c:pt idx="215">
                  <c:v>40224</c:v>
                </c:pt>
                <c:pt idx="216">
                  <c:v>40231</c:v>
                </c:pt>
                <c:pt idx="217">
                  <c:v>40238</c:v>
                </c:pt>
                <c:pt idx="218">
                  <c:v>40245</c:v>
                </c:pt>
                <c:pt idx="219">
                  <c:v>40252</c:v>
                </c:pt>
                <c:pt idx="220">
                  <c:v>40259</c:v>
                </c:pt>
                <c:pt idx="221">
                  <c:v>40266</c:v>
                </c:pt>
                <c:pt idx="222">
                  <c:v>40273</c:v>
                </c:pt>
                <c:pt idx="223">
                  <c:v>40280</c:v>
                </c:pt>
                <c:pt idx="224">
                  <c:v>40287</c:v>
                </c:pt>
                <c:pt idx="225">
                  <c:v>40294</c:v>
                </c:pt>
                <c:pt idx="226">
                  <c:v>40301</c:v>
                </c:pt>
                <c:pt idx="227">
                  <c:v>40308</c:v>
                </c:pt>
                <c:pt idx="228">
                  <c:v>40315</c:v>
                </c:pt>
                <c:pt idx="229">
                  <c:v>40322</c:v>
                </c:pt>
                <c:pt idx="230">
                  <c:v>40329</c:v>
                </c:pt>
                <c:pt idx="231">
                  <c:v>40336</c:v>
                </c:pt>
                <c:pt idx="232">
                  <c:v>40343</c:v>
                </c:pt>
                <c:pt idx="233">
                  <c:v>40350</c:v>
                </c:pt>
                <c:pt idx="234">
                  <c:v>40357</c:v>
                </c:pt>
                <c:pt idx="235">
                  <c:v>40364</c:v>
                </c:pt>
                <c:pt idx="236">
                  <c:v>40371</c:v>
                </c:pt>
                <c:pt idx="237">
                  <c:v>40378</c:v>
                </c:pt>
                <c:pt idx="238">
                  <c:v>40385</c:v>
                </c:pt>
                <c:pt idx="239">
                  <c:v>40392</c:v>
                </c:pt>
                <c:pt idx="240">
                  <c:v>40399</c:v>
                </c:pt>
                <c:pt idx="241">
                  <c:v>40406</c:v>
                </c:pt>
                <c:pt idx="242">
                  <c:v>40413</c:v>
                </c:pt>
                <c:pt idx="243">
                  <c:v>40420</c:v>
                </c:pt>
                <c:pt idx="244">
                  <c:v>40427</c:v>
                </c:pt>
                <c:pt idx="245">
                  <c:v>40434</c:v>
                </c:pt>
                <c:pt idx="246">
                  <c:v>40441</c:v>
                </c:pt>
                <c:pt idx="247">
                  <c:v>40448</c:v>
                </c:pt>
                <c:pt idx="248">
                  <c:v>40455</c:v>
                </c:pt>
                <c:pt idx="249">
                  <c:v>40462</c:v>
                </c:pt>
                <c:pt idx="250">
                  <c:v>40469</c:v>
                </c:pt>
                <c:pt idx="251">
                  <c:v>40476</c:v>
                </c:pt>
                <c:pt idx="252">
                  <c:v>40483</c:v>
                </c:pt>
                <c:pt idx="253">
                  <c:v>40490</c:v>
                </c:pt>
                <c:pt idx="254">
                  <c:v>40497</c:v>
                </c:pt>
                <c:pt idx="255">
                  <c:v>40504</c:v>
                </c:pt>
                <c:pt idx="256">
                  <c:v>40511</c:v>
                </c:pt>
                <c:pt idx="257">
                  <c:v>40518</c:v>
                </c:pt>
                <c:pt idx="258">
                  <c:v>40525</c:v>
                </c:pt>
                <c:pt idx="259">
                  <c:v>40532</c:v>
                </c:pt>
                <c:pt idx="260">
                  <c:v>40539</c:v>
                </c:pt>
                <c:pt idx="261">
                  <c:v>40546</c:v>
                </c:pt>
                <c:pt idx="262">
                  <c:v>40553</c:v>
                </c:pt>
                <c:pt idx="263">
                  <c:v>40560</c:v>
                </c:pt>
                <c:pt idx="264">
                  <c:v>40567</c:v>
                </c:pt>
                <c:pt idx="265">
                  <c:v>40574</c:v>
                </c:pt>
                <c:pt idx="266">
                  <c:v>40581</c:v>
                </c:pt>
                <c:pt idx="267">
                  <c:v>40588</c:v>
                </c:pt>
                <c:pt idx="268">
                  <c:v>40595</c:v>
                </c:pt>
                <c:pt idx="269">
                  <c:v>40602</c:v>
                </c:pt>
                <c:pt idx="270">
                  <c:v>40609</c:v>
                </c:pt>
                <c:pt idx="271">
                  <c:v>40616</c:v>
                </c:pt>
                <c:pt idx="272">
                  <c:v>40623</c:v>
                </c:pt>
                <c:pt idx="273">
                  <c:v>40630</c:v>
                </c:pt>
                <c:pt idx="274">
                  <c:v>40637</c:v>
                </c:pt>
                <c:pt idx="275">
                  <c:v>40644</c:v>
                </c:pt>
                <c:pt idx="276">
                  <c:v>40651</c:v>
                </c:pt>
                <c:pt idx="277">
                  <c:v>40658</c:v>
                </c:pt>
                <c:pt idx="278">
                  <c:v>40665</c:v>
                </c:pt>
                <c:pt idx="279">
                  <c:v>40672</c:v>
                </c:pt>
                <c:pt idx="280">
                  <c:v>40679</c:v>
                </c:pt>
                <c:pt idx="281">
                  <c:v>40686</c:v>
                </c:pt>
                <c:pt idx="282">
                  <c:v>40693</c:v>
                </c:pt>
                <c:pt idx="283">
                  <c:v>40700</c:v>
                </c:pt>
                <c:pt idx="284">
                  <c:v>40707</c:v>
                </c:pt>
                <c:pt idx="285">
                  <c:v>40714</c:v>
                </c:pt>
                <c:pt idx="286">
                  <c:v>40721</c:v>
                </c:pt>
                <c:pt idx="287">
                  <c:v>40728</c:v>
                </c:pt>
                <c:pt idx="288">
                  <c:v>40735</c:v>
                </c:pt>
                <c:pt idx="289">
                  <c:v>40742</c:v>
                </c:pt>
                <c:pt idx="290">
                  <c:v>40749</c:v>
                </c:pt>
                <c:pt idx="291">
                  <c:v>40756</c:v>
                </c:pt>
                <c:pt idx="292">
                  <c:v>40763</c:v>
                </c:pt>
                <c:pt idx="293">
                  <c:v>40770</c:v>
                </c:pt>
                <c:pt idx="294">
                  <c:v>40777</c:v>
                </c:pt>
                <c:pt idx="295">
                  <c:v>40784</c:v>
                </c:pt>
                <c:pt idx="296">
                  <c:v>40791</c:v>
                </c:pt>
                <c:pt idx="297">
                  <c:v>40798</c:v>
                </c:pt>
                <c:pt idx="298">
                  <c:v>40805</c:v>
                </c:pt>
                <c:pt idx="299">
                  <c:v>40812</c:v>
                </c:pt>
                <c:pt idx="300">
                  <c:v>40819</c:v>
                </c:pt>
                <c:pt idx="301">
                  <c:v>40826</c:v>
                </c:pt>
                <c:pt idx="302">
                  <c:v>40833</c:v>
                </c:pt>
                <c:pt idx="303">
                  <c:v>40840</c:v>
                </c:pt>
                <c:pt idx="304">
                  <c:v>40847</c:v>
                </c:pt>
                <c:pt idx="305">
                  <c:v>40854</c:v>
                </c:pt>
                <c:pt idx="306">
                  <c:v>40861</c:v>
                </c:pt>
                <c:pt idx="307">
                  <c:v>40868</c:v>
                </c:pt>
                <c:pt idx="308">
                  <c:v>40875</c:v>
                </c:pt>
                <c:pt idx="309">
                  <c:v>40882</c:v>
                </c:pt>
                <c:pt idx="310">
                  <c:v>40889</c:v>
                </c:pt>
                <c:pt idx="311">
                  <c:v>40896</c:v>
                </c:pt>
                <c:pt idx="312">
                  <c:v>40903</c:v>
                </c:pt>
                <c:pt idx="313">
                  <c:v>40910</c:v>
                </c:pt>
                <c:pt idx="314">
                  <c:v>40917</c:v>
                </c:pt>
                <c:pt idx="315">
                  <c:v>40924</c:v>
                </c:pt>
                <c:pt idx="316">
                  <c:v>40931</c:v>
                </c:pt>
                <c:pt idx="317">
                  <c:v>40938</c:v>
                </c:pt>
                <c:pt idx="318">
                  <c:v>40945</c:v>
                </c:pt>
                <c:pt idx="319">
                  <c:v>40952</c:v>
                </c:pt>
                <c:pt idx="320">
                  <c:v>40959</c:v>
                </c:pt>
                <c:pt idx="321">
                  <c:v>40966</c:v>
                </c:pt>
                <c:pt idx="322">
                  <c:v>40973</c:v>
                </c:pt>
                <c:pt idx="323">
                  <c:v>40980</c:v>
                </c:pt>
                <c:pt idx="324">
                  <c:v>40987</c:v>
                </c:pt>
                <c:pt idx="325">
                  <c:v>40994</c:v>
                </c:pt>
                <c:pt idx="326">
                  <c:v>41001</c:v>
                </c:pt>
                <c:pt idx="327">
                  <c:v>41008</c:v>
                </c:pt>
                <c:pt idx="328">
                  <c:v>41015</c:v>
                </c:pt>
                <c:pt idx="329">
                  <c:v>41022</c:v>
                </c:pt>
                <c:pt idx="330">
                  <c:v>41029</c:v>
                </c:pt>
                <c:pt idx="331">
                  <c:v>41036</c:v>
                </c:pt>
                <c:pt idx="332">
                  <c:v>41043</c:v>
                </c:pt>
                <c:pt idx="333">
                  <c:v>41050</c:v>
                </c:pt>
                <c:pt idx="334">
                  <c:v>41057</c:v>
                </c:pt>
                <c:pt idx="335">
                  <c:v>41064</c:v>
                </c:pt>
                <c:pt idx="336">
                  <c:v>41071</c:v>
                </c:pt>
                <c:pt idx="337">
                  <c:v>41078</c:v>
                </c:pt>
                <c:pt idx="338">
                  <c:v>41085</c:v>
                </c:pt>
                <c:pt idx="339">
                  <c:v>41092</c:v>
                </c:pt>
                <c:pt idx="340">
                  <c:v>41099</c:v>
                </c:pt>
                <c:pt idx="341">
                  <c:v>41106</c:v>
                </c:pt>
                <c:pt idx="342">
                  <c:v>41113</c:v>
                </c:pt>
                <c:pt idx="343">
                  <c:v>41120</c:v>
                </c:pt>
                <c:pt idx="344">
                  <c:v>41127</c:v>
                </c:pt>
                <c:pt idx="345">
                  <c:v>41134</c:v>
                </c:pt>
                <c:pt idx="346">
                  <c:v>41141</c:v>
                </c:pt>
                <c:pt idx="347">
                  <c:v>41148</c:v>
                </c:pt>
                <c:pt idx="348">
                  <c:v>41155</c:v>
                </c:pt>
                <c:pt idx="349">
                  <c:v>41162</c:v>
                </c:pt>
                <c:pt idx="350">
                  <c:v>41169</c:v>
                </c:pt>
                <c:pt idx="351">
                  <c:v>41176</c:v>
                </c:pt>
                <c:pt idx="352">
                  <c:v>41183</c:v>
                </c:pt>
                <c:pt idx="353">
                  <c:v>41190</c:v>
                </c:pt>
                <c:pt idx="354">
                  <c:v>41197</c:v>
                </c:pt>
                <c:pt idx="355">
                  <c:v>41204</c:v>
                </c:pt>
                <c:pt idx="356">
                  <c:v>41211</c:v>
                </c:pt>
                <c:pt idx="357">
                  <c:v>41218</c:v>
                </c:pt>
                <c:pt idx="358">
                  <c:v>41225</c:v>
                </c:pt>
                <c:pt idx="359">
                  <c:v>41232</c:v>
                </c:pt>
                <c:pt idx="360">
                  <c:v>41239</c:v>
                </c:pt>
                <c:pt idx="361">
                  <c:v>41246</c:v>
                </c:pt>
                <c:pt idx="362">
                  <c:v>41253</c:v>
                </c:pt>
                <c:pt idx="363">
                  <c:v>41260</c:v>
                </c:pt>
                <c:pt idx="364">
                  <c:v>41267</c:v>
                </c:pt>
                <c:pt idx="365">
                  <c:v>41274</c:v>
                </c:pt>
                <c:pt idx="366">
                  <c:v>41281</c:v>
                </c:pt>
                <c:pt idx="367">
                  <c:v>41288</c:v>
                </c:pt>
                <c:pt idx="368">
                  <c:v>41295</c:v>
                </c:pt>
                <c:pt idx="369">
                  <c:v>41302</c:v>
                </c:pt>
                <c:pt idx="370">
                  <c:v>41309</c:v>
                </c:pt>
                <c:pt idx="371">
                  <c:v>41316</c:v>
                </c:pt>
                <c:pt idx="372">
                  <c:v>41323</c:v>
                </c:pt>
                <c:pt idx="373">
                  <c:v>41330</c:v>
                </c:pt>
                <c:pt idx="374">
                  <c:v>41337</c:v>
                </c:pt>
                <c:pt idx="375">
                  <c:v>41344</c:v>
                </c:pt>
                <c:pt idx="376">
                  <c:v>41351</c:v>
                </c:pt>
                <c:pt idx="377">
                  <c:v>41358</c:v>
                </c:pt>
                <c:pt idx="378">
                  <c:v>41365</c:v>
                </c:pt>
                <c:pt idx="379">
                  <c:v>41372</c:v>
                </c:pt>
                <c:pt idx="380">
                  <c:v>41379</c:v>
                </c:pt>
                <c:pt idx="381">
                  <c:v>41386</c:v>
                </c:pt>
                <c:pt idx="382">
                  <c:v>41393</c:v>
                </c:pt>
                <c:pt idx="383">
                  <c:v>41400</c:v>
                </c:pt>
                <c:pt idx="384">
                  <c:v>41407</c:v>
                </c:pt>
                <c:pt idx="385">
                  <c:v>41414</c:v>
                </c:pt>
                <c:pt idx="386">
                  <c:v>41421</c:v>
                </c:pt>
                <c:pt idx="387">
                  <c:v>41428</c:v>
                </c:pt>
                <c:pt idx="388">
                  <c:v>41435</c:v>
                </c:pt>
                <c:pt idx="389">
                  <c:v>41442</c:v>
                </c:pt>
                <c:pt idx="390">
                  <c:v>41449</c:v>
                </c:pt>
                <c:pt idx="391">
                  <c:v>41456</c:v>
                </c:pt>
                <c:pt idx="392">
                  <c:v>41463</c:v>
                </c:pt>
                <c:pt idx="393">
                  <c:v>41470</c:v>
                </c:pt>
                <c:pt idx="394">
                  <c:v>41477</c:v>
                </c:pt>
                <c:pt idx="395">
                  <c:v>41484</c:v>
                </c:pt>
                <c:pt idx="396">
                  <c:v>41491</c:v>
                </c:pt>
                <c:pt idx="397">
                  <c:v>41498</c:v>
                </c:pt>
                <c:pt idx="398">
                  <c:v>41505</c:v>
                </c:pt>
                <c:pt idx="399">
                  <c:v>41512</c:v>
                </c:pt>
                <c:pt idx="400">
                  <c:v>41519</c:v>
                </c:pt>
                <c:pt idx="401">
                  <c:v>41526</c:v>
                </c:pt>
                <c:pt idx="402">
                  <c:v>41533</c:v>
                </c:pt>
                <c:pt idx="403">
                  <c:v>41540</c:v>
                </c:pt>
                <c:pt idx="404">
                  <c:v>41547</c:v>
                </c:pt>
                <c:pt idx="405">
                  <c:v>41554</c:v>
                </c:pt>
                <c:pt idx="406">
                  <c:v>41561</c:v>
                </c:pt>
                <c:pt idx="407">
                  <c:v>41568</c:v>
                </c:pt>
                <c:pt idx="408">
                  <c:v>41575</c:v>
                </c:pt>
                <c:pt idx="409">
                  <c:v>41582</c:v>
                </c:pt>
                <c:pt idx="410">
                  <c:v>41589</c:v>
                </c:pt>
                <c:pt idx="411">
                  <c:v>41596</c:v>
                </c:pt>
                <c:pt idx="412">
                  <c:v>41603</c:v>
                </c:pt>
                <c:pt idx="413">
                  <c:v>41610</c:v>
                </c:pt>
                <c:pt idx="414">
                  <c:v>41617</c:v>
                </c:pt>
                <c:pt idx="415">
                  <c:v>41624</c:v>
                </c:pt>
                <c:pt idx="416">
                  <c:v>41631</c:v>
                </c:pt>
                <c:pt idx="417">
                  <c:v>41638</c:v>
                </c:pt>
                <c:pt idx="418">
                  <c:v>41645</c:v>
                </c:pt>
                <c:pt idx="419">
                  <c:v>41652</c:v>
                </c:pt>
                <c:pt idx="420">
                  <c:v>41659</c:v>
                </c:pt>
                <c:pt idx="421">
                  <c:v>41666</c:v>
                </c:pt>
                <c:pt idx="422">
                  <c:v>41673</c:v>
                </c:pt>
                <c:pt idx="423">
                  <c:v>41680</c:v>
                </c:pt>
                <c:pt idx="424">
                  <c:v>41687</c:v>
                </c:pt>
                <c:pt idx="425">
                  <c:v>41694</c:v>
                </c:pt>
                <c:pt idx="426">
                  <c:v>41701</c:v>
                </c:pt>
                <c:pt idx="427">
                  <c:v>41708</c:v>
                </c:pt>
                <c:pt idx="428">
                  <c:v>41715</c:v>
                </c:pt>
                <c:pt idx="429">
                  <c:v>41722</c:v>
                </c:pt>
                <c:pt idx="430">
                  <c:v>41729</c:v>
                </c:pt>
                <c:pt idx="431">
                  <c:v>41736</c:v>
                </c:pt>
                <c:pt idx="432">
                  <c:v>41743</c:v>
                </c:pt>
                <c:pt idx="433">
                  <c:v>41750</c:v>
                </c:pt>
                <c:pt idx="434">
                  <c:v>41757</c:v>
                </c:pt>
                <c:pt idx="435">
                  <c:v>41764</c:v>
                </c:pt>
                <c:pt idx="436">
                  <c:v>41771</c:v>
                </c:pt>
                <c:pt idx="437">
                  <c:v>41778</c:v>
                </c:pt>
                <c:pt idx="438">
                  <c:v>41785</c:v>
                </c:pt>
                <c:pt idx="439">
                  <c:v>41792</c:v>
                </c:pt>
                <c:pt idx="440">
                  <c:v>41799</c:v>
                </c:pt>
                <c:pt idx="441">
                  <c:v>41806</c:v>
                </c:pt>
                <c:pt idx="442">
                  <c:v>41813</c:v>
                </c:pt>
                <c:pt idx="443">
                  <c:v>41820</c:v>
                </c:pt>
                <c:pt idx="444">
                  <c:v>41827</c:v>
                </c:pt>
                <c:pt idx="445">
                  <c:v>41834</c:v>
                </c:pt>
                <c:pt idx="446">
                  <c:v>41841</c:v>
                </c:pt>
                <c:pt idx="447">
                  <c:v>41848</c:v>
                </c:pt>
                <c:pt idx="448">
                  <c:v>41855</c:v>
                </c:pt>
                <c:pt idx="449">
                  <c:v>41862</c:v>
                </c:pt>
                <c:pt idx="450">
                  <c:v>41869</c:v>
                </c:pt>
                <c:pt idx="451">
                  <c:v>41876</c:v>
                </c:pt>
                <c:pt idx="452">
                  <c:v>41883</c:v>
                </c:pt>
                <c:pt idx="453">
                  <c:v>41890</c:v>
                </c:pt>
                <c:pt idx="454">
                  <c:v>41897</c:v>
                </c:pt>
                <c:pt idx="455">
                  <c:v>41904</c:v>
                </c:pt>
                <c:pt idx="456">
                  <c:v>41911</c:v>
                </c:pt>
                <c:pt idx="457">
                  <c:v>41918</c:v>
                </c:pt>
                <c:pt idx="458">
                  <c:v>41925</c:v>
                </c:pt>
                <c:pt idx="459">
                  <c:v>41932</c:v>
                </c:pt>
                <c:pt idx="460">
                  <c:v>41939</c:v>
                </c:pt>
                <c:pt idx="461">
                  <c:v>41946</c:v>
                </c:pt>
                <c:pt idx="462">
                  <c:v>41953</c:v>
                </c:pt>
                <c:pt idx="463">
                  <c:v>41960</c:v>
                </c:pt>
                <c:pt idx="464">
                  <c:v>41967</c:v>
                </c:pt>
                <c:pt idx="465">
                  <c:v>41974</c:v>
                </c:pt>
                <c:pt idx="466">
                  <c:v>41981</c:v>
                </c:pt>
                <c:pt idx="467">
                  <c:v>41988</c:v>
                </c:pt>
                <c:pt idx="468">
                  <c:v>41995</c:v>
                </c:pt>
                <c:pt idx="469">
                  <c:v>42002</c:v>
                </c:pt>
                <c:pt idx="470">
                  <c:v>42009</c:v>
                </c:pt>
                <c:pt idx="471">
                  <c:v>42016</c:v>
                </c:pt>
                <c:pt idx="472">
                  <c:v>42023</c:v>
                </c:pt>
                <c:pt idx="473">
                  <c:v>42030</c:v>
                </c:pt>
                <c:pt idx="474">
                  <c:v>42037</c:v>
                </c:pt>
                <c:pt idx="475">
                  <c:v>42044</c:v>
                </c:pt>
                <c:pt idx="476">
                  <c:v>42051</c:v>
                </c:pt>
                <c:pt idx="477">
                  <c:v>42058</c:v>
                </c:pt>
                <c:pt idx="478">
                  <c:v>42065</c:v>
                </c:pt>
                <c:pt idx="479">
                  <c:v>42072</c:v>
                </c:pt>
                <c:pt idx="480">
                  <c:v>42079</c:v>
                </c:pt>
                <c:pt idx="481">
                  <c:v>42086</c:v>
                </c:pt>
                <c:pt idx="482">
                  <c:v>42093</c:v>
                </c:pt>
                <c:pt idx="483">
                  <c:v>42100</c:v>
                </c:pt>
                <c:pt idx="484">
                  <c:v>42107</c:v>
                </c:pt>
                <c:pt idx="485">
                  <c:v>42114</c:v>
                </c:pt>
                <c:pt idx="486">
                  <c:v>42121</c:v>
                </c:pt>
                <c:pt idx="487">
                  <c:v>42128</c:v>
                </c:pt>
                <c:pt idx="488">
                  <c:v>42135</c:v>
                </c:pt>
                <c:pt idx="489">
                  <c:v>42142</c:v>
                </c:pt>
                <c:pt idx="490">
                  <c:v>42149</c:v>
                </c:pt>
                <c:pt idx="491">
                  <c:v>42156</c:v>
                </c:pt>
                <c:pt idx="492">
                  <c:v>42163</c:v>
                </c:pt>
                <c:pt idx="493">
                  <c:v>42170</c:v>
                </c:pt>
                <c:pt idx="494">
                  <c:v>42177</c:v>
                </c:pt>
                <c:pt idx="495">
                  <c:v>42184</c:v>
                </c:pt>
                <c:pt idx="496">
                  <c:v>42191</c:v>
                </c:pt>
                <c:pt idx="497">
                  <c:v>42198</c:v>
                </c:pt>
                <c:pt idx="498">
                  <c:v>42205</c:v>
                </c:pt>
                <c:pt idx="499">
                  <c:v>42212</c:v>
                </c:pt>
                <c:pt idx="500">
                  <c:v>42219</c:v>
                </c:pt>
                <c:pt idx="501">
                  <c:v>42226</c:v>
                </c:pt>
                <c:pt idx="502">
                  <c:v>42233</c:v>
                </c:pt>
                <c:pt idx="503">
                  <c:v>42240</c:v>
                </c:pt>
                <c:pt idx="504">
                  <c:v>42247</c:v>
                </c:pt>
                <c:pt idx="505">
                  <c:v>42254</c:v>
                </c:pt>
                <c:pt idx="506">
                  <c:v>42261</c:v>
                </c:pt>
                <c:pt idx="507">
                  <c:v>42268</c:v>
                </c:pt>
                <c:pt idx="508">
                  <c:v>42275</c:v>
                </c:pt>
                <c:pt idx="509">
                  <c:v>42282</c:v>
                </c:pt>
                <c:pt idx="510">
                  <c:v>42289</c:v>
                </c:pt>
                <c:pt idx="511">
                  <c:v>42296</c:v>
                </c:pt>
                <c:pt idx="512">
                  <c:v>42303</c:v>
                </c:pt>
                <c:pt idx="513">
                  <c:v>42310</c:v>
                </c:pt>
                <c:pt idx="514">
                  <c:v>42317</c:v>
                </c:pt>
                <c:pt idx="515">
                  <c:v>42324</c:v>
                </c:pt>
                <c:pt idx="516">
                  <c:v>42331</c:v>
                </c:pt>
                <c:pt idx="517">
                  <c:v>42338</c:v>
                </c:pt>
                <c:pt idx="518">
                  <c:v>42345</c:v>
                </c:pt>
                <c:pt idx="519">
                  <c:v>42352</c:v>
                </c:pt>
                <c:pt idx="520">
                  <c:v>42359</c:v>
                </c:pt>
                <c:pt idx="521">
                  <c:v>42366</c:v>
                </c:pt>
                <c:pt idx="522">
                  <c:v>42373</c:v>
                </c:pt>
              </c:numCache>
            </c:numRef>
          </c:cat>
          <c:val>
            <c:numRef>
              <c:f>'asean 5 (2)'!$E$3:$E$525</c:f>
              <c:numCache>
                <c:formatCode>General</c:formatCode>
                <c:ptCount val="523"/>
                <c:pt idx="0">
                  <c:v>100</c:v>
                </c:pt>
                <c:pt idx="1">
                  <c:v>106.54300000000001</c:v>
                </c:pt>
                <c:pt idx="2">
                  <c:v>110.498</c:v>
                </c:pt>
                <c:pt idx="3">
                  <c:v>111.861</c:v>
                </c:pt>
                <c:pt idx="4">
                  <c:v>116.759</c:v>
                </c:pt>
                <c:pt idx="5">
                  <c:v>116.651</c:v>
                </c:pt>
                <c:pt idx="6">
                  <c:v>115.622</c:v>
                </c:pt>
                <c:pt idx="7">
                  <c:v>120.785</c:v>
                </c:pt>
                <c:pt idx="8">
                  <c:v>122.19</c:v>
                </c:pt>
                <c:pt idx="9">
                  <c:v>122.434</c:v>
                </c:pt>
                <c:pt idx="10">
                  <c:v>117.786</c:v>
                </c:pt>
                <c:pt idx="11">
                  <c:v>121.48</c:v>
                </c:pt>
                <c:pt idx="12">
                  <c:v>120.923</c:v>
                </c:pt>
                <c:pt idx="13">
                  <c:v>125.158</c:v>
                </c:pt>
                <c:pt idx="14">
                  <c:v>126.935</c:v>
                </c:pt>
                <c:pt idx="15">
                  <c:v>126.979</c:v>
                </c:pt>
                <c:pt idx="16">
                  <c:v>131.06899999999999</c:v>
                </c:pt>
                <c:pt idx="17">
                  <c:v>131.583</c:v>
                </c:pt>
                <c:pt idx="18">
                  <c:v>138.44</c:v>
                </c:pt>
                <c:pt idx="19">
                  <c:v>128.12700000000001</c:v>
                </c:pt>
                <c:pt idx="20">
                  <c:v>112.922</c:v>
                </c:pt>
                <c:pt idx="21">
                  <c:v>119.35299999999999</c:v>
                </c:pt>
                <c:pt idx="22">
                  <c:v>117.47499999999999</c:v>
                </c:pt>
                <c:pt idx="23">
                  <c:v>105.64100000000001</c:v>
                </c:pt>
                <c:pt idx="24">
                  <c:v>107.44499999999999</c:v>
                </c:pt>
                <c:pt idx="25">
                  <c:v>109.05</c:v>
                </c:pt>
                <c:pt idx="26">
                  <c:v>119.831</c:v>
                </c:pt>
                <c:pt idx="27">
                  <c:v>118.816</c:v>
                </c:pt>
                <c:pt idx="28">
                  <c:v>112.851</c:v>
                </c:pt>
                <c:pt idx="29">
                  <c:v>115.754</c:v>
                </c:pt>
                <c:pt idx="30">
                  <c:v>120.03100000000001</c:v>
                </c:pt>
                <c:pt idx="31">
                  <c:v>122.07599999999999</c:v>
                </c:pt>
                <c:pt idx="32">
                  <c:v>123.64700000000001</c:v>
                </c:pt>
                <c:pt idx="33">
                  <c:v>123.44499999999999</c:v>
                </c:pt>
                <c:pt idx="34">
                  <c:v>123.337</c:v>
                </c:pt>
                <c:pt idx="35">
                  <c:v>126.422</c:v>
                </c:pt>
                <c:pt idx="36">
                  <c:v>119.655</c:v>
                </c:pt>
                <c:pt idx="37">
                  <c:v>123.494</c:v>
                </c:pt>
                <c:pt idx="38">
                  <c:v>118.518</c:v>
                </c:pt>
                <c:pt idx="39">
                  <c:v>124.151</c:v>
                </c:pt>
                <c:pt idx="40">
                  <c:v>126.02200000000001</c:v>
                </c:pt>
                <c:pt idx="41">
                  <c:v>129.62700000000001</c:v>
                </c:pt>
                <c:pt idx="42">
                  <c:v>129.67400000000001</c:v>
                </c:pt>
                <c:pt idx="43">
                  <c:v>129.83000000000001</c:v>
                </c:pt>
                <c:pt idx="44">
                  <c:v>134.97499999999999</c:v>
                </c:pt>
                <c:pt idx="45">
                  <c:v>136.262</c:v>
                </c:pt>
                <c:pt idx="46">
                  <c:v>136.90199999999999</c:v>
                </c:pt>
                <c:pt idx="47">
                  <c:v>139.649</c:v>
                </c:pt>
                <c:pt idx="48">
                  <c:v>143.179</c:v>
                </c:pt>
                <c:pt idx="49">
                  <c:v>144.19300000000001</c:v>
                </c:pt>
                <c:pt idx="50">
                  <c:v>146.58799999999999</c:v>
                </c:pt>
                <c:pt idx="51">
                  <c:v>146.67699999999999</c:v>
                </c:pt>
                <c:pt idx="52">
                  <c:v>152.49600000000001</c:v>
                </c:pt>
                <c:pt idx="53">
                  <c:v>149.68600000000001</c:v>
                </c:pt>
                <c:pt idx="54">
                  <c:v>149.31100000000001</c:v>
                </c:pt>
                <c:pt idx="55">
                  <c:v>151.16999999999999</c:v>
                </c:pt>
                <c:pt idx="56">
                  <c:v>149.33500000000001</c:v>
                </c:pt>
                <c:pt idx="57">
                  <c:v>153.36699999999999</c:v>
                </c:pt>
                <c:pt idx="58">
                  <c:v>150.6</c:v>
                </c:pt>
                <c:pt idx="59">
                  <c:v>154.828</c:v>
                </c:pt>
                <c:pt idx="60">
                  <c:v>154.87799999999999</c:v>
                </c:pt>
                <c:pt idx="61">
                  <c:v>135.61500000000001</c:v>
                </c:pt>
                <c:pt idx="62">
                  <c:v>145.27799999999999</c:v>
                </c:pt>
                <c:pt idx="63">
                  <c:v>145.256</c:v>
                </c:pt>
                <c:pt idx="64">
                  <c:v>152</c:v>
                </c:pt>
                <c:pt idx="65">
                  <c:v>151.065</c:v>
                </c:pt>
                <c:pt idx="66">
                  <c:v>156.34100000000001</c:v>
                </c:pt>
                <c:pt idx="67">
                  <c:v>162.01300000000001</c:v>
                </c:pt>
                <c:pt idx="68">
                  <c:v>161.37200000000001</c:v>
                </c:pt>
                <c:pt idx="69">
                  <c:v>159.703</c:v>
                </c:pt>
                <c:pt idx="70">
                  <c:v>163.27099999999999</c:v>
                </c:pt>
                <c:pt idx="71">
                  <c:v>164.624</c:v>
                </c:pt>
                <c:pt idx="72">
                  <c:v>169.691</c:v>
                </c:pt>
                <c:pt idx="73">
                  <c:v>166.81</c:v>
                </c:pt>
                <c:pt idx="74">
                  <c:v>171.01900000000001</c:v>
                </c:pt>
                <c:pt idx="75">
                  <c:v>168.09800000000001</c:v>
                </c:pt>
                <c:pt idx="76">
                  <c:v>177.761</c:v>
                </c:pt>
                <c:pt idx="77">
                  <c:v>177.32</c:v>
                </c:pt>
                <c:pt idx="78">
                  <c:v>180.559</c:v>
                </c:pt>
                <c:pt idx="79">
                  <c:v>188.56899999999999</c:v>
                </c:pt>
                <c:pt idx="80">
                  <c:v>193.75200000000001</c:v>
                </c:pt>
                <c:pt idx="81">
                  <c:v>198.36199999999999</c:v>
                </c:pt>
                <c:pt idx="82">
                  <c:v>187.68799999999999</c:v>
                </c:pt>
                <c:pt idx="83">
                  <c:v>181.245</c:v>
                </c:pt>
                <c:pt idx="84">
                  <c:v>179.61500000000001</c:v>
                </c:pt>
                <c:pt idx="85">
                  <c:v>169.429</c:v>
                </c:pt>
                <c:pt idx="86">
                  <c:v>185.48699999999999</c:v>
                </c:pt>
                <c:pt idx="87">
                  <c:v>190.714</c:v>
                </c:pt>
                <c:pt idx="88">
                  <c:v>189.285</c:v>
                </c:pt>
                <c:pt idx="89">
                  <c:v>194.678</c:v>
                </c:pt>
                <c:pt idx="90">
                  <c:v>213.874</c:v>
                </c:pt>
                <c:pt idx="91">
                  <c:v>223.364</c:v>
                </c:pt>
                <c:pt idx="92">
                  <c:v>227.64699999999999</c:v>
                </c:pt>
                <c:pt idx="93">
                  <c:v>241.61699999999999</c:v>
                </c:pt>
                <c:pt idx="94">
                  <c:v>229.76300000000001</c:v>
                </c:pt>
                <c:pt idx="95">
                  <c:v>252.36199999999999</c:v>
                </c:pt>
                <c:pt idx="96">
                  <c:v>241.74100000000001</c:v>
                </c:pt>
                <c:pt idx="97">
                  <c:v>231.249</c:v>
                </c:pt>
                <c:pt idx="98">
                  <c:v>233.06</c:v>
                </c:pt>
                <c:pt idx="99">
                  <c:v>226.71600000000001</c:v>
                </c:pt>
                <c:pt idx="100">
                  <c:v>238.33699999999999</c:v>
                </c:pt>
                <c:pt idx="101">
                  <c:v>245.91300000000001</c:v>
                </c:pt>
                <c:pt idx="102">
                  <c:v>226.93600000000001</c:v>
                </c:pt>
                <c:pt idx="103">
                  <c:v>239.97499999999999</c:v>
                </c:pt>
                <c:pt idx="104">
                  <c:v>241.45099999999999</c:v>
                </c:pt>
                <c:pt idx="105">
                  <c:v>236.75899999999999</c:v>
                </c:pt>
                <c:pt idx="106">
                  <c:v>239.02199999999999</c:v>
                </c:pt>
                <c:pt idx="107">
                  <c:v>200.26</c:v>
                </c:pt>
                <c:pt idx="108">
                  <c:v>207.971</c:v>
                </c:pt>
                <c:pt idx="109">
                  <c:v>216.75899999999999</c:v>
                </c:pt>
                <c:pt idx="110">
                  <c:v>202.44</c:v>
                </c:pt>
                <c:pt idx="111">
                  <c:v>215.99199999999999</c:v>
                </c:pt>
                <c:pt idx="112">
                  <c:v>217.62100000000001</c:v>
                </c:pt>
                <c:pt idx="113">
                  <c:v>214.851</c:v>
                </c:pt>
                <c:pt idx="114">
                  <c:v>202.251</c:v>
                </c:pt>
                <c:pt idx="115">
                  <c:v>190.52799999999999</c:v>
                </c:pt>
                <c:pt idx="116">
                  <c:v>189.22900000000001</c:v>
                </c:pt>
                <c:pt idx="117">
                  <c:v>199.34700000000001</c:v>
                </c:pt>
                <c:pt idx="118">
                  <c:v>211.554</c:v>
                </c:pt>
                <c:pt idx="119">
                  <c:v>207.36600000000001</c:v>
                </c:pt>
                <c:pt idx="120">
                  <c:v>216.91300000000001</c:v>
                </c:pt>
                <c:pt idx="121">
                  <c:v>221.36699999999999</c:v>
                </c:pt>
                <c:pt idx="122">
                  <c:v>228.11500000000001</c:v>
                </c:pt>
                <c:pt idx="123">
                  <c:v>225.822</c:v>
                </c:pt>
                <c:pt idx="124">
                  <c:v>237.511</c:v>
                </c:pt>
                <c:pt idx="125">
                  <c:v>226.37700000000001</c:v>
                </c:pt>
                <c:pt idx="126">
                  <c:v>229.20599999999999</c:v>
                </c:pt>
                <c:pt idx="127">
                  <c:v>219.88</c:v>
                </c:pt>
                <c:pt idx="128">
                  <c:v>213.52799999999999</c:v>
                </c:pt>
                <c:pt idx="129">
                  <c:v>206.53899999999999</c:v>
                </c:pt>
                <c:pt idx="130">
                  <c:v>204.452</c:v>
                </c:pt>
                <c:pt idx="131">
                  <c:v>194.042</c:v>
                </c:pt>
                <c:pt idx="132">
                  <c:v>196.30799999999999</c:v>
                </c:pt>
                <c:pt idx="133">
                  <c:v>195.672</c:v>
                </c:pt>
                <c:pt idx="134">
                  <c:v>188.05600000000001</c:v>
                </c:pt>
                <c:pt idx="135">
                  <c:v>186.12299999999999</c:v>
                </c:pt>
                <c:pt idx="136">
                  <c:v>179.78</c:v>
                </c:pt>
                <c:pt idx="137">
                  <c:v>172.114</c:v>
                </c:pt>
                <c:pt idx="138">
                  <c:v>172.517</c:v>
                </c:pt>
                <c:pt idx="139">
                  <c:v>172.84899999999999</c:v>
                </c:pt>
                <c:pt idx="140">
                  <c:v>161.142</c:v>
                </c:pt>
                <c:pt idx="141">
                  <c:v>144.16399999999999</c:v>
                </c:pt>
                <c:pt idx="142">
                  <c:v>151.51400000000001</c:v>
                </c:pt>
                <c:pt idx="143">
                  <c:v>131.285</c:v>
                </c:pt>
                <c:pt idx="144">
                  <c:v>112.148</c:v>
                </c:pt>
                <c:pt idx="145">
                  <c:v>106.373</c:v>
                </c:pt>
                <c:pt idx="146">
                  <c:v>100.504</c:v>
                </c:pt>
                <c:pt idx="147">
                  <c:v>73.131200000000007</c:v>
                </c:pt>
                <c:pt idx="148">
                  <c:v>97.911199999999994</c:v>
                </c:pt>
                <c:pt idx="149">
                  <c:v>101.184</c:v>
                </c:pt>
                <c:pt idx="150">
                  <c:v>88.194000000000003</c:v>
                </c:pt>
                <c:pt idx="151">
                  <c:v>83.209900000000005</c:v>
                </c:pt>
                <c:pt idx="152">
                  <c:v>87.536500000000004</c:v>
                </c:pt>
                <c:pt idx="153">
                  <c:v>93.610500000000002</c:v>
                </c:pt>
                <c:pt idx="154">
                  <c:v>97.250500000000002</c:v>
                </c:pt>
                <c:pt idx="155">
                  <c:v>96.231700000000004</c:v>
                </c:pt>
                <c:pt idx="156">
                  <c:v>93.411199999999994</c:v>
                </c:pt>
                <c:pt idx="157">
                  <c:v>103.342</c:v>
                </c:pt>
                <c:pt idx="158">
                  <c:v>93.401600000000002</c:v>
                </c:pt>
                <c:pt idx="159">
                  <c:v>90.498000000000005</c:v>
                </c:pt>
                <c:pt idx="160">
                  <c:v>87.672499999999999</c:v>
                </c:pt>
                <c:pt idx="161">
                  <c:v>88.349400000000003</c:v>
                </c:pt>
                <c:pt idx="162">
                  <c:v>98.279600000000002</c:v>
                </c:pt>
                <c:pt idx="163">
                  <c:v>97.092200000000005</c:v>
                </c:pt>
                <c:pt idx="164">
                  <c:v>89.4</c:v>
                </c:pt>
                <c:pt idx="165">
                  <c:v>82.956100000000006</c:v>
                </c:pt>
                <c:pt idx="166">
                  <c:v>84.667299999999997</c:v>
                </c:pt>
                <c:pt idx="167">
                  <c:v>94.209400000000002</c:v>
                </c:pt>
                <c:pt idx="168">
                  <c:v>101.307</c:v>
                </c:pt>
                <c:pt idx="169">
                  <c:v>97.369399999999999</c:v>
                </c:pt>
                <c:pt idx="170">
                  <c:v>108.422</c:v>
                </c:pt>
                <c:pt idx="171">
                  <c:v>112.29900000000001</c:v>
                </c:pt>
                <c:pt idx="172">
                  <c:v>111.666</c:v>
                </c:pt>
                <c:pt idx="173">
                  <c:v>111.42400000000001</c:v>
                </c:pt>
                <c:pt idx="174">
                  <c:v>123.251</c:v>
                </c:pt>
                <c:pt idx="175">
                  <c:v>127.151</c:v>
                </c:pt>
                <c:pt idx="176">
                  <c:v>132.268</c:v>
                </c:pt>
                <c:pt idx="177">
                  <c:v>135.13900000000001</c:v>
                </c:pt>
                <c:pt idx="178">
                  <c:v>149.75299999999999</c:v>
                </c:pt>
                <c:pt idx="179">
                  <c:v>144.465</c:v>
                </c:pt>
                <c:pt idx="180">
                  <c:v>144.33199999999999</c:v>
                </c:pt>
                <c:pt idx="181">
                  <c:v>135.70400000000001</c:v>
                </c:pt>
                <c:pt idx="182">
                  <c:v>142.726</c:v>
                </c:pt>
                <c:pt idx="183">
                  <c:v>136.60300000000001</c:v>
                </c:pt>
                <c:pt idx="184">
                  <c:v>130.00899999999999</c:v>
                </c:pt>
                <c:pt idx="185">
                  <c:v>147.59899999999999</c:v>
                </c:pt>
                <c:pt idx="186">
                  <c:v>153.434</c:v>
                </c:pt>
                <c:pt idx="187">
                  <c:v>159.613</c:v>
                </c:pt>
                <c:pt idx="188">
                  <c:v>156.977</c:v>
                </c:pt>
                <c:pt idx="189">
                  <c:v>148.56399999999999</c:v>
                </c:pt>
                <c:pt idx="190">
                  <c:v>156.559</c:v>
                </c:pt>
                <c:pt idx="191">
                  <c:v>151.119</c:v>
                </c:pt>
                <c:pt idx="192">
                  <c:v>156.696</c:v>
                </c:pt>
                <c:pt idx="193">
                  <c:v>161.45500000000001</c:v>
                </c:pt>
                <c:pt idx="194">
                  <c:v>165.297</c:v>
                </c:pt>
                <c:pt idx="195">
                  <c:v>164.386</c:v>
                </c:pt>
                <c:pt idx="196">
                  <c:v>166.02799999999999</c:v>
                </c:pt>
                <c:pt idx="197">
                  <c:v>175.899</c:v>
                </c:pt>
                <c:pt idx="198">
                  <c:v>184.04300000000001</c:v>
                </c:pt>
                <c:pt idx="199">
                  <c:v>181.93</c:v>
                </c:pt>
                <c:pt idx="200">
                  <c:v>171.298</c:v>
                </c:pt>
                <c:pt idx="201">
                  <c:v>182.30099999999999</c:v>
                </c:pt>
                <c:pt idx="202">
                  <c:v>186.59899999999999</c:v>
                </c:pt>
                <c:pt idx="203">
                  <c:v>185.60300000000001</c:v>
                </c:pt>
                <c:pt idx="204">
                  <c:v>180.98599999999999</c:v>
                </c:pt>
                <c:pt idx="205">
                  <c:v>185.18799999999999</c:v>
                </c:pt>
                <c:pt idx="206">
                  <c:v>184.072</c:v>
                </c:pt>
                <c:pt idx="207">
                  <c:v>175.97800000000001</c:v>
                </c:pt>
                <c:pt idx="208">
                  <c:v>182.84899999999999</c:v>
                </c:pt>
                <c:pt idx="209">
                  <c:v>187.00399999999999</c:v>
                </c:pt>
                <c:pt idx="210">
                  <c:v>192.29400000000001</c:v>
                </c:pt>
                <c:pt idx="211">
                  <c:v>187.70699999999999</c:v>
                </c:pt>
                <c:pt idx="212">
                  <c:v>176.69800000000001</c:v>
                </c:pt>
                <c:pt idx="213">
                  <c:v>172.65899999999999</c:v>
                </c:pt>
                <c:pt idx="214">
                  <c:v>164.62700000000001</c:v>
                </c:pt>
                <c:pt idx="215">
                  <c:v>170.77099999999999</c:v>
                </c:pt>
                <c:pt idx="216">
                  <c:v>174.09700000000001</c:v>
                </c:pt>
                <c:pt idx="217">
                  <c:v>176.946</c:v>
                </c:pt>
                <c:pt idx="218">
                  <c:v>182.87899999999999</c:v>
                </c:pt>
                <c:pt idx="219">
                  <c:v>183.172</c:v>
                </c:pt>
                <c:pt idx="220">
                  <c:v>182.53100000000001</c:v>
                </c:pt>
                <c:pt idx="221">
                  <c:v>185.00899999999999</c:v>
                </c:pt>
                <c:pt idx="222">
                  <c:v>191.71700000000001</c:v>
                </c:pt>
                <c:pt idx="223">
                  <c:v>192.863</c:v>
                </c:pt>
                <c:pt idx="224">
                  <c:v>186.53899999999999</c:v>
                </c:pt>
                <c:pt idx="225">
                  <c:v>189.291</c:v>
                </c:pt>
                <c:pt idx="226">
                  <c:v>183.88900000000001</c:v>
                </c:pt>
                <c:pt idx="227">
                  <c:v>175.49600000000001</c:v>
                </c:pt>
                <c:pt idx="228">
                  <c:v>169.666</c:v>
                </c:pt>
                <c:pt idx="229">
                  <c:v>161.66200000000001</c:v>
                </c:pt>
                <c:pt idx="230">
                  <c:v>169.04</c:v>
                </c:pt>
                <c:pt idx="231">
                  <c:v>162.38</c:v>
                </c:pt>
                <c:pt idx="232">
                  <c:v>169.584</c:v>
                </c:pt>
                <c:pt idx="233">
                  <c:v>178.15899999999999</c:v>
                </c:pt>
                <c:pt idx="234">
                  <c:v>174.06299999999999</c:v>
                </c:pt>
                <c:pt idx="235">
                  <c:v>166.18799999999999</c:v>
                </c:pt>
                <c:pt idx="236">
                  <c:v>173.44399999999999</c:v>
                </c:pt>
                <c:pt idx="237">
                  <c:v>171.172</c:v>
                </c:pt>
                <c:pt idx="238">
                  <c:v>177.94499999999999</c:v>
                </c:pt>
                <c:pt idx="239">
                  <c:v>183.94</c:v>
                </c:pt>
                <c:pt idx="240">
                  <c:v>184.03899999999999</c:v>
                </c:pt>
                <c:pt idx="241">
                  <c:v>178.779</c:v>
                </c:pt>
                <c:pt idx="242">
                  <c:v>178.24700000000001</c:v>
                </c:pt>
                <c:pt idx="243">
                  <c:v>175.22</c:v>
                </c:pt>
                <c:pt idx="244">
                  <c:v>183.221</c:v>
                </c:pt>
                <c:pt idx="245">
                  <c:v>186.69200000000001</c:v>
                </c:pt>
                <c:pt idx="246">
                  <c:v>188.535</c:v>
                </c:pt>
                <c:pt idx="247">
                  <c:v>191.23</c:v>
                </c:pt>
                <c:pt idx="248">
                  <c:v>197.33699999999999</c:v>
                </c:pt>
                <c:pt idx="249">
                  <c:v>200.94200000000001</c:v>
                </c:pt>
                <c:pt idx="250">
                  <c:v>202.898</c:v>
                </c:pt>
                <c:pt idx="251">
                  <c:v>200.947</c:v>
                </c:pt>
                <c:pt idx="252">
                  <c:v>202.18299999999999</c:v>
                </c:pt>
                <c:pt idx="253">
                  <c:v>208.96</c:v>
                </c:pt>
                <c:pt idx="254">
                  <c:v>200.02600000000001</c:v>
                </c:pt>
                <c:pt idx="255">
                  <c:v>197.22399999999999</c:v>
                </c:pt>
                <c:pt idx="256">
                  <c:v>192.32400000000001</c:v>
                </c:pt>
                <c:pt idx="257">
                  <c:v>199.11799999999999</c:v>
                </c:pt>
                <c:pt idx="258">
                  <c:v>197.10599999999999</c:v>
                </c:pt>
                <c:pt idx="259">
                  <c:v>193.52199999999999</c:v>
                </c:pt>
                <c:pt idx="260">
                  <c:v>195.68100000000001</c:v>
                </c:pt>
                <c:pt idx="261">
                  <c:v>202.643</c:v>
                </c:pt>
                <c:pt idx="262">
                  <c:v>197.953</c:v>
                </c:pt>
                <c:pt idx="263">
                  <c:v>200.58199999999999</c:v>
                </c:pt>
                <c:pt idx="264">
                  <c:v>197.75200000000001</c:v>
                </c:pt>
                <c:pt idx="265">
                  <c:v>193.29900000000001</c:v>
                </c:pt>
                <c:pt idx="266">
                  <c:v>193.274</c:v>
                </c:pt>
                <c:pt idx="267">
                  <c:v>192.69</c:v>
                </c:pt>
                <c:pt idx="268">
                  <c:v>195.17500000000001</c:v>
                </c:pt>
                <c:pt idx="269">
                  <c:v>194.303</c:v>
                </c:pt>
                <c:pt idx="270">
                  <c:v>198.733</c:v>
                </c:pt>
                <c:pt idx="271">
                  <c:v>196.37799999999999</c:v>
                </c:pt>
                <c:pt idx="272">
                  <c:v>194.536</c:v>
                </c:pt>
                <c:pt idx="273">
                  <c:v>199.244</c:v>
                </c:pt>
                <c:pt idx="274">
                  <c:v>209.49199999999999</c:v>
                </c:pt>
                <c:pt idx="275">
                  <c:v>210.114</c:v>
                </c:pt>
                <c:pt idx="276">
                  <c:v>202.73599999999999</c:v>
                </c:pt>
                <c:pt idx="277">
                  <c:v>209.00700000000001</c:v>
                </c:pt>
                <c:pt idx="278">
                  <c:v>204.44399999999999</c:v>
                </c:pt>
                <c:pt idx="279">
                  <c:v>197.626</c:v>
                </c:pt>
                <c:pt idx="280">
                  <c:v>192.70400000000001</c:v>
                </c:pt>
                <c:pt idx="281">
                  <c:v>188.971</c:v>
                </c:pt>
                <c:pt idx="282">
                  <c:v>195.49199999999999</c:v>
                </c:pt>
                <c:pt idx="283">
                  <c:v>194.501</c:v>
                </c:pt>
                <c:pt idx="284">
                  <c:v>191.39599999999999</c:v>
                </c:pt>
                <c:pt idx="285">
                  <c:v>185.542</c:v>
                </c:pt>
                <c:pt idx="286">
                  <c:v>189.55500000000001</c:v>
                </c:pt>
                <c:pt idx="287">
                  <c:v>198.97800000000001</c:v>
                </c:pt>
                <c:pt idx="288">
                  <c:v>192.65799999999999</c:v>
                </c:pt>
                <c:pt idx="289">
                  <c:v>189.18199999999999</c:v>
                </c:pt>
                <c:pt idx="290">
                  <c:v>194.05600000000001</c:v>
                </c:pt>
                <c:pt idx="291">
                  <c:v>192.71</c:v>
                </c:pt>
                <c:pt idx="292">
                  <c:v>165.59299999999999</c:v>
                </c:pt>
                <c:pt idx="293">
                  <c:v>171.06200000000001</c:v>
                </c:pt>
                <c:pt idx="294">
                  <c:v>161.68199999999999</c:v>
                </c:pt>
                <c:pt idx="295">
                  <c:v>166.946</c:v>
                </c:pt>
                <c:pt idx="296">
                  <c:v>164.732</c:v>
                </c:pt>
                <c:pt idx="297">
                  <c:v>159.79300000000001</c:v>
                </c:pt>
                <c:pt idx="298">
                  <c:v>157.458</c:v>
                </c:pt>
                <c:pt idx="299">
                  <c:v>141.48599999999999</c:v>
                </c:pt>
                <c:pt idx="300">
                  <c:v>137.321</c:v>
                </c:pt>
                <c:pt idx="301">
                  <c:v>147.18199999999999</c:v>
                </c:pt>
                <c:pt idx="302">
                  <c:v>154.303</c:v>
                </c:pt>
                <c:pt idx="303">
                  <c:v>155.423</c:v>
                </c:pt>
                <c:pt idx="304">
                  <c:v>165.536</c:v>
                </c:pt>
                <c:pt idx="305">
                  <c:v>164.708</c:v>
                </c:pt>
                <c:pt idx="306">
                  <c:v>161.66300000000001</c:v>
                </c:pt>
                <c:pt idx="307">
                  <c:v>149.643</c:v>
                </c:pt>
                <c:pt idx="308">
                  <c:v>148.982</c:v>
                </c:pt>
                <c:pt idx="309">
                  <c:v>159.411</c:v>
                </c:pt>
                <c:pt idx="310">
                  <c:v>149.893</c:v>
                </c:pt>
                <c:pt idx="311">
                  <c:v>145.39099999999999</c:v>
                </c:pt>
                <c:pt idx="312">
                  <c:v>150.54900000000001</c:v>
                </c:pt>
                <c:pt idx="313">
                  <c:v>148.25800000000001</c:v>
                </c:pt>
                <c:pt idx="314">
                  <c:v>152.60400000000001</c:v>
                </c:pt>
                <c:pt idx="315">
                  <c:v>157.262</c:v>
                </c:pt>
                <c:pt idx="316">
                  <c:v>165.608</c:v>
                </c:pt>
                <c:pt idx="317">
                  <c:v>166.102</c:v>
                </c:pt>
                <c:pt idx="318">
                  <c:v>174.33799999999999</c:v>
                </c:pt>
                <c:pt idx="319">
                  <c:v>175.28299999999999</c:v>
                </c:pt>
                <c:pt idx="320">
                  <c:v>178.215</c:v>
                </c:pt>
                <c:pt idx="321">
                  <c:v>177.309</c:v>
                </c:pt>
                <c:pt idx="322">
                  <c:v>177.62700000000001</c:v>
                </c:pt>
                <c:pt idx="323">
                  <c:v>174.15299999999999</c:v>
                </c:pt>
                <c:pt idx="324">
                  <c:v>173.85599999999999</c:v>
                </c:pt>
                <c:pt idx="325">
                  <c:v>170.10300000000001</c:v>
                </c:pt>
                <c:pt idx="326">
                  <c:v>169.02199999999999</c:v>
                </c:pt>
                <c:pt idx="327">
                  <c:v>166.679</c:v>
                </c:pt>
                <c:pt idx="328">
                  <c:v>165.44399999999999</c:v>
                </c:pt>
                <c:pt idx="329">
                  <c:v>163.03399999999999</c:v>
                </c:pt>
                <c:pt idx="330">
                  <c:v>164.82599999999999</c:v>
                </c:pt>
                <c:pt idx="331">
                  <c:v>158.87799999999999</c:v>
                </c:pt>
                <c:pt idx="332">
                  <c:v>149.27199999999999</c:v>
                </c:pt>
                <c:pt idx="333">
                  <c:v>143.84200000000001</c:v>
                </c:pt>
                <c:pt idx="334">
                  <c:v>143.78899999999999</c:v>
                </c:pt>
                <c:pt idx="335">
                  <c:v>138.82499999999999</c:v>
                </c:pt>
                <c:pt idx="336">
                  <c:v>143.01400000000001</c:v>
                </c:pt>
                <c:pt idx="337">
                  <c:v>145.90899999999999</c:v>
                </c:pt>
                <c:pt idx="338">
                  <c:v>140.065</c:v>
                </c:pt>
                <c:pt idx="339">
                  <c:v>146.779</c:v>
                </c:pt>
                <c:pt idx="340">
                  <c:v>146.261</c:v>
                </c:pt>
                <c:pt idx="341">
                  <c:v>143.999</c:v>
                </c:pt>
                <c:pt idx="342">
                  <c:v>142.03700000000001</c:v>
                </c:pt>
                <c:pt idx="343">
                  <c:v>147.589</c:v>
                </c:pt>
                <c:pt idx="344">
                  <c:v>150.447</c:v>
                </c:pt>
                <c:pt idx="345">
                  <c:v>151.30000000000001</c:v>
                </c:pt>
                <c:pt idx="346">
                  <c:v>150.672</c:v>
                </c:pt>
                <c:pt idx="347">
                  <c:v>148.94499999999999</c:v>
                </c:pt>
                <c:pt idx="348">
                  <c:v>146.48699999999999</c:v>
                </c:pt>
                <c:pt idx="349">
                  <c:v>149.75899999999999</c:v>
                </c:pt>
                <c:pt idx="350">
                  <c:v>156.88999999999999</c:v>
                </c:pt>
                <c:pt idx="351">
                  <c:v>156.17400000000001</c:v>
                </c:pt>
                <c:pt idx="352">
                  <c:v>156.154</c:v>
                </c:pt>
                <c:pt idx="353">
                  <c:v>155.922</c:v>
                </c:pt>
                <c:pt idx="354">
                  <c:v>156.96199999999999</c:v>
                </c:pt>
                <c:pt idx="355">
                  <c:v>159.059</c:v>
                </c:pt>
                <c:pt idx="356">
                  <c:v>156.23099999999999</c:v>
                </c:pt>
                <c:pt idx="357">
                  <c:v>158.60599999999999</c:v>
                </c:pt>
                <c:pt idx="358">
                  <c:v>155.15</c:v>
                </c:pt>
                <c:pt idx="359">
                  <c:v>153.136</c:v>
                </c:pt>
                <c:pt idx="360">
                  <c:v>155.44</c:v>
                </c:pt>
                <c:pt idx="361">
                  <c:v>156.94300000000001</c:v>
                </c:pt>
                <c:pt idx="362">
                  <c:v>161.43299999999999</c:v>
                </c:pt>
                <c:pt idx="363">
                  <c:v>162.37100000000001</c:v>
                </c:pt>
                <c:pt idx="364">
                  <c:v>164.02699999999999</c:v>
                </c:pt>
                <c:pt idx="365">
                  <c:v>165.50899999999999</c:v>
                </c:pt>
                <c:pt idx="366">
                  <c:v>170.422</c:v>
                </c:pt>
                <c:pt idx="367">
                  <c:v>171.69</c:v>
                </c:pt>
                <c:pt idx="368">
                  <c:v>172.58</c:v>
                </c:pt>
                <c:pt idx="369">
                  <c:v>171.774</c:v>
                </c:pt>
                <c:pt idx="370">
                  <c:v>172.34700000000001</c:v>
                </c:pt>
                <c:pt idx="371">
                  <c:v>169.17500000000001</c:v>
                </c:pt>
                <c:pt idx="372">
                  <c:v>169.583</c:v>
                </c:pt>
                <c:pt idx="373">
                  <c:v>165.791</c:v>
                </c:pt>
                <c:pt idx="374">
                  <c:v>162.58099999999999</c:v>
                </c:pt>
                <c:pt idx="375">
                  <c:v>168.20699999999999</c:v>
                </c:pt>
                <c:pt idx="376">
                  <c:v>161.93899999999999</c:v>
                </c:pt>
                <c:pt idx="377">
                  <c:v>159.715</c:v>
                </c:pt>
                <c:pt idx="378">
                  <c:v>160.25700000000001</c:v>
                </c:pt>
                <c:pt idx="379">
                  <c:v>156.61500000000001</c:v>
                </c:pt>
                <c:pt idx="380">
                  <c:v>155.36199999999999</c:v>
                </c:pt>
                <c:pt idx="381">
                  <c:v>157.47</c:v>
                </c:pt>
                <c:pt idx="382">
                  <c:v>160.09</c:v>
                </c:pt>
                <c:pt idx="383">
                  <c:v>163.13399999999999</c:v>
                </c:pt>
                <c:pt idx="384">
                  <c:v>162.82300000000001</c:v>
                </c:pt>
                <c:pt idx="385">
                  <c:v>165.07400000000001</c:v>
                </c:pt>
                <c:pt idx="386">
                  <c:v>161.19</c:v>
                </c:pt>
                <c:pt idx="387">
                  <c:v>155.572</c:v>
                </c:pt>
                <c:pt idx="388">
                  <c:v>150.34</c:v>
                </c:pt>
                <c:pt idx="389">
                  <c:v>147.13900000000001</c:v>
                </c:pt>
                <c:pt idx="390">
                  <c:v>135.08600000000001</c:v>
                </c:pt>
                <c:pt idx="391">
                  <c:v>142.34</c:v>
                </c:pt>
                <c:pt idx="392">
                  <c:v>137.61500000000001</c:v>
                </c:pt>
                <c:pt idx="393">
                  <c:v>144.15600000000001</c:v>
                </c:pt>
                <c:pt idx="394">
                  <c:v>145.48599999999999</c:v>
                </c:pt>
                <c:pt idx="395">
                  <c:v>145.47999999999999</c:v>
                </c:pt>
                <c:pt idx="396">
                  <c:v>144.70599999999999</c:v>
                </c:pt>
                <c:pt idx="397">
                  <c:v>146.697</c:v>
                </c:pt>
                <c:pt idx="398">
                  <c:v>144.81399999999999</c:v>
                </c:pt>
                <c:pt idx="399">
                  <c:v>143.642</c:v>
                </c:pt>
                <c:pt idx="400">
                  <c:v>143.714</c:v>
                </c:pt>
                <c:pt idx="401">
                  <c:v>150.59100000000001</c:v>
                </c:pt>
                <c:pt idx="402">
                  <c:v>154.38999999999999</c:v>
                </c:pt>
                <c:pt idx="403">
                  <c:v>156.92500000000001</c:v>
                </c:pt>
                <c:pt idx="404">
                  <c:v>152.85499999999999</c:v>
                </c:pt>
                <c:pt idx="405">
                  <c:v>155.62700000000001</c:v>
                </c:pt>
                <c:pt idx="406">
                  <c:v>159.27699999999999</c:v>
                </c:pt>
                <c:pt idx="407">
                  <c:v>161.67699999999999</c:v>
                </c:pt>
                <c:pt idx="408">
                  <c:v>158.16200000000001</c:v>
                </c:pt>
                <c:pt idx="409">
                  <c:v>159.577</c:v>
                </c:pt>
                <c:pt idx="410">
                  <c:v>154.08699999999999</c:v>
                </c:pt>
                <c:pt idx="411">
                  <c:v>160.523</c:v>
                </c:pt>
                <c:pt idx="412">
                  <c:v>158.197</c:v>
                </c:pt>
                <c:pt idx="413">
                  <c:v>157.71199999999999</c:v>
                </c:pt>
                <c:pt idx="414">
                  <c:v>158.154</c:v>
                </c:pt>
                <c:pt idx="415">
                  <c:v>153.96199999999999</c:v>
                </c:pt>
                <c:pt idx="416">
                  <c:v>153.65199999999999</c:v>
                </c:pt>
                <c:pt idx="417">
                  <c:v>155.148</c:v>
                </c:pt>
                <c:pt idx="418">
                  <c:v>151.166</c:v>
                </c:pt>
                <c:pt idx="419">
                  <c:v>151.21100000000001</c:v>
                </c:pt>
                <c:pt idx="420">
                  <c:v>150.27600000000001</c:v>
                </c:pt>
                <c:pt idx="421">
                  <c:v>143.69800000000001</c:v>
                </c:pt>
                <c:pt idx="422">
                  <c:v>142.53399999999999</c:v>
                </c:pt>
                <c:pt idx="423">
                  <c:v>143.886</c:v>
                </c:pt>
                <c:pt idx="424">
                  <c:v>147.48699999999999</c:v>
                </c:pt>
                <c:pt idx="425">
                  <c:v>146.50800000000001</c:v>
                </c:pt>
                <c:pt idx="426">
                  <c:v>143.97300000000001</c:v>
                </c:pt>
                <c:pt idx="427">
                  <c:v>143.881</c:v>
                </c:pt>
                <c:pt idx="428">
                  <c:v>140.12899999999999</c:v>
                </c:pt>
                <c:pt idx="429">
                  <c:v>144.96700000000001</c:v>
                </c:pt>
                <c:pt idx="430">
                  <c:v>151.202</c:v>
                </c:pt>
                <c:pt idx="431">
                  <c:v>152.37200000000001</c:v>
                </c:pt>
                <c:pt idx="432">
                  <c:v>153.69399999999999</c:v>
                </c:pt>
                <c:pt idx="433">
                  <c:v>152.55600000000001</c:v>
                </c:pt>
                <c:pt idx="434">
                  <c:v>148.86099999999999</c:v>
                </c:pt>
                <c:pt idx="435">
                  <c:v>150.04300000000001</c:v>
                </c:pt>
                <c:pt idx="436">
                  <c:v>153.15299999999999</c:v>
                </c:pt>
                <c:pt idx="437">
                  <c:v>156.36600000000001</c:v>
                </c:pt>
                <c:pt idx="438">
                  <c:v>158.392</c:v>
                </c:pt>
                <c:pt idx="439">
                  <c:v>155.96299999999999</c:v>
                </c:pt>
                <c:pt idx="440">
                  <c:v>160.99199999999999</c:v>
                </c:pt>
                <c:pt idx="441">
                  <c:v>161.22499999999999</c:v>
                </c:pt>
                <c:pt idx="442">
                  <c:v>159.245</c:v>
                </c:pt>
                <c:pt idx="443">
                  <c:v>160.68299999999999</c:v>
                </c:pt>
                <c:pt idx="444">
                  <c:v>163.25399999999999</c:v>
                </c:pt>
                <c:pt idx="445">
                  <c:v>162.80000000000001</c:v>
                </c:pt>
                <c:pt idx="446">
                  <c:v>162.73099999999999</c:v>
                </c:pt>
                <c:pt idx="447">
                  <c:v>166.333</c:v>
                </c:pt>
                <c:pt idx="448">
                  <c:v>164.333</c:v>
                </c:pt>
                <c:pt idx="449">
                  <c:v>164.023</c:v>
                </c:pt>
                <c:pt idx="450">
                  <c:v>167.411</c:v>
                </c:pt>
                <c:pt idx="451">
                  <c:v>169.23500000000001</c:v>
                </c:pt>
                <c:pt idx="452">
                  <c:v>169.376</c:v>
                </c:pt>
                <c:pt idx="453">
                  <c:v>171.786</c:v>
                </c:pt>
                <c:pt idx="454">
                  <c:v>164.536</c:v>
                </c:pt>
                <c:pt idx="455">
                  <c:v>161.06100000000001</c:v>
                </c:pt>
                <c:pt idx="456">
                  <c:v>155.53299999999999</c:v>
                </c:pt>
                <c:pt idx="457">
                  <c:v>158.154</c:v>
                </c:pt>
                <c:pt idx="458">
                  <c:v>157.06700000000001</c:v>
                </c:pt>
                <c:pt idx="459">
                  <c:v>152.69999999999999</c:v>
                </c:pt>
                <c:pt idx="460">
                  <c:v>148.982</c:v>
                </c:pt>
                <c:pt idx="461">
                  <c:v>156.33799999999999</c:v>
                </c:pt>
                <c:pt idx="462">
                  <c:v>154.12899999999999</c:v>
                </c:pt>
                <c:pt idx="463">
                  <c:v>151.839</c:v>
                </c:pt>
                <c:pt idx="464">
                  <c:v>157.35499999999999</c:v>
                </c:pt>
                <c:pt idx="465">
                  <c:v>151.87799999999999</c:v>
                </c:pt>
                <c:pt idx="466">
                  <c:v>151.71899999999999</c:v>
                </c:pt>
                <c:pt idx="467">
                  <c:v>141.86500000000001</c:v>
                </c:pt>
                <c:pt idx="468">
                  <c:v>147.048</c:v>
                </c:pt>
                <c:pt idx="469">
                  <c:v>147.46899999999999</c:v>
                </c:pt>
                <c:pt idx="470">
                  <c:v>146.874</c:v>
                </c:pt>
                <c:pt idx="471">
                  <c:v>148.78399999999999</c:v>
                </c:pt>
                <c:pt idx="472">
                  <c:v>147.49100000000001</c:v>
                </c:pt>
                <c:pt idx="473">
                  <c:v>153.81299999999999</c:v>
                </c:pt>
                <c:pt idx="474">
                  <c:v>148.75</c:v>
                </c:pt>
                <c:pt idx="475">
                  <c:v>149.48400000000001</c:v>
                </c:pt>
                <c:pt idx="476">
                  <c:v>152.74299999999999</c:v>
                </c:pt>
                <c:pt idx="477">
                  <c:v>152.99199999999999</c:v>
                </c:pt>
                <c:pt idx="478">
                  <c:v>154.48699999999999</c:v>
                </c:pt>
                <c:pt idx="479">
                  <c:v>148.74</c:v>
                </c:pt>
                <c:pt idx="480">
                  <c:v>145.97499999999999</c:v>
                </c:pt>
                <c:pt idx="481">
                  <c:v>150.66499999999999</c:v>
                </c:pt>
                <c:pt idx="482">
                  <c:v>151.018</c:v>
                </c:pt>
                <c:pt idx="483">
                  <c:v>158.86199999999999</c:v>
                </c:pt>
                <c:pt idx="484">
                  <c:v>173.00800000000001</c:v>
                </c:pt>
                <c:pt idx="485">
                  <c:v>167.66900000000001</c:v>
                </c:pt>
                <c:pt idx="486">
                  <c:v>174.02799999999999</c:v>
                </c:pt>
                <c:pt idx="487">
                  <c:v>172.41200000000001</c:v>
                </c:pt>
                <c:pt idx="488">
                  <c:v>171.07400000000001</c:v>
                </c:pt>
                <c:pt idx="489">
                  <c:v>171.035</c:v>
                </c:pt>
                <c:pt idx="490">
                  <c:v>170.453</c:v>
                </c:pt>
                <c:pt idx="491">
                  <c:v>166.99</c:v>
                </c:pt>
                <c:pt idx="492">
                  <c:v>163.124</c:v>
                </c:pt>
                <c:pt idx="493">
                  <c:v>161.08000000000001</c:v>
                </c:pt>
                <c:pt idx="494">
                  <c:v>162.63</c:v>
                </c:pt>
                <c:pt idx="495">
                  <c:v>156.101</c:v>
                </c:pt>
                <c:pt idx="496">
                  <c:v>150.69999999999999</c:v>
                </c:pt>
                <c:pt idx="497">
                  <c:v>151.57</c:v>
                </c:pt>
                <c:pt idx="498">
                  <c:v>150.88300000000001</c:v>
                </c:pt>
                <c:pt idx="499">
                  <c:v>142.346</c:v>
                </c:pt>
                <c:pt idx="500">
                  <c:v>142.34299999999999</c:v>
                </c:pt>
                <c:pt idx="501">
                  <c:v>143.77699999999999</c:v>
                </c:pt>
                <c:pt idx="502">
                  <c:v>139.608</c:v>
                </c:pt>
                <c:pt idx="503">
                  <c:v>123.488</c:v>
                </c:pt>
                <c:pt idx="504">
                  <c:v>127.869</c:v>
                </c:pt>
                <c:pt idx="505">
                  <c:v>121.169</c:v>
                </c:pt>
                <c:pt idx="506">
                  <c:v>126.18</c:v>
                </c:pt>
                <c:pt idx="507">
                  <c:v>127.43300000000001</c:v>
                </c:pt>
                <c:pt idx="508">
                  <c:v>123.327</c:v>
                </c:pt>
                <c:pt idx="509">
                  <c:v>129.55699999999999</c:v>
                </c:pt>
                <c:pt idx="510">
                  <c:v>135.63300000000001</c:v>
                </c:pt>
                <c:pt idx="511">
                  <c:v>135.61799999999999</c:v>
                </c:pt>
                <c:pt idx="512">
                  <c:v>135.46799999999999</c:v>
                </c:pt>
                <c:pt idx="513">
                  <c:v>131.44</c:v>
                </c:pt>
                <c:pt idx="514">
                  <c:v>132.55500000000001</c:v>
                </c:pt>
                <c:pt idx="515">
                  <c:v>128.94399999999999</c:v>
                </c:pt>
                <c:pt idx="516">
                  <c:v>133.334</c:v>
                </c:pt>
                <c:pt idx="517">
                  <c:v>128.21299999999999</c:v>
                </c:pt>
                <c:pt idx="518">
                  <c:v>128.31399999999999</c:v>
                </c:pt>
                <c:pt idx="519">
                  <c:v>123.18899999999999</c:v>
                </c:pt>
                <c:pt idx="520">
                  <c:v>125.09399999999999</c:v>
                </c:pt>
                <c:pt idx="521">
                  <c:v>126.586</c:v>
                </c:pt>
                <c:pt idx="522">
                  <c:v>122.056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865152"/>
        <c:axId val="78866688"/>
      </c:lineChart>
      <c:dateAx>
        <c:axId val="78865152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78866688"/>
        <c:crosses val="autoZero"/>
        <c:auto val="1"/>
        <c:lblOffset val="100"/>
        <c:baseTimeUnit val="days"/>
      </c:dateAx>
      <c:valAx>
        <c:axId val="78866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7886515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9068639147379318E-2"/>
          <c:y val="7.7373318765776286E-2"/>
          <c:w val="0.28557351383708618"/>
          <c:h val="0.3297411746976604"/>
        </c:manualLayout>
      </c:layout>
      <c:overlay val="0"/>
      <c:spPr>
        <a:noFill/>
        <a:ln w="25400">
          <a:noFill/>
        </a:ln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0.68333</cdr:x>
      <cdr:y>0.34694</cdr:y>
    </cdr:from>
    <cdr:to>
      <cdr:x>0.9345</cdr:x>
      <cdr:y>0.56079</cdr:y>
    </cdr:to>
    <cdr:sp macro="" textlink="">
      <cdr:nvSpPr>
        <cdr:cNvPr id="2" name="Oval Callout 1"/>
        <cdr:cNvSpPr/>
      </cdr:nvSpPr>
      <cdr:spPr>
        <a:xfrm xmlns:a="http://schemas.openxmlformats.org/drawingml/2006/main">
          <a:off x="6248399" y="1828713"/>
          <a:ext cx="2296669" cy="1127213"/>
        </a:xfrm>
        <a:prstGeom xmlns:a="http://schemas.openxmlformats.org/drawingml/2006/main" prst="wedgeEllipseCallout">
          <a:avLst/>
        </a:prstGeom>
        <a:solidFill xmlns:a="http://schemas.openxmlformats.org/drawingml/2006/main">
          <a:srgbClr val="5FB557">
            <a:alpha val="69804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AU"/>
        </a:p>
      </cdr:txBody>
    </cdr:sp>
  </cdr:relSizeAnchor>
  <cdr:relSizeAnchor xmlns:cdr="http://schemas.openxmlformats.org/drawingml/2006/chartDrawing">
    <cdr:from>
      <cdr:x>0.71647</cdr:x>
      <cdr:y>0.38353</cdr:y>
    </cdr:from>
    <cdr:to>
      <cdr:x>0.90837</cdr:x>
      <cdr:y>0.51782</cdr:y>
    </cdr:to>
    <cdr:sp macro="" textlink="">
      <cdr:nvSpPr>
        <cdr:cNvPr id="3" name="TextBox 34"/>
        <cdr:cNvSpPr txBox="1"/>
      </cdr:nvSpPr>
      <cdr:spPr>
        <a:xfrm xmlns:a="http://schemas.openxmlformats.org/drawingml/2006/main">
          <a:off x="6551373" y="2021583"/>
          <a:ext cx="1754734" cy="7078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r>
            <a:rPr lang="en-AU" sz="2000" b="1" dirty="0" err="1" smtClean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rPr>
            <a:t>Ter-untung</a:t>
          </a:r>
          <a:r>
            <a:rPr lang="en-AU" sz="2000" b="1" dirty="0" smtClean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rPr>
            <a:t> di </a:t>
          </a:r>
          <a:r>
            <a:rPr lang="en-AU" sz="2000" b="1" dirty="0" err="1" smtClean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rPr>
            <a:t>dunia</a:t>
          </a:r>
          <a:r>
            <a:rPr lang="en-AU" sz="2000" b="1" dirty="0" smtClean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rPr>
            <a:t>!!!</a:t>
          </a:r>
          <a:endParaRPr lang="en-AU" sz="2000" b="1" dirty="0">
            <a:solidFill>
              <a:schemeClr val="bg1"/>
            </a:solidFill>
            <a:latin typeface="Meiryo UI" panose="020B0604030504040204" pitchFamily="34" charset="-128"/>
            <a:ea typeface="Meiryo UI" panose="020B0604030504040204" pitchFamily="34" charset="-128"/>
            <a:cs typeface="Meiryo UI" panose="020B0604030504040204" pitchFamily="34" charset="-128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44" tIns="43722" rIns="87444" bIns="43722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4150" y="0"/>
            <a:ext cx="40306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44" tIns="43722" rIns="87444" bIns="43722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37325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44" tIns="43722" rIns="87444" bIns="43722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4150" y="6537325"/>
            <a:ext cx="40306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44" tIns="43722" rIns="87444" bIns="43722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C8B073E-93D0-48C6-A80C-45E1D2BDD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16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44" tIns="43722" rIns="87444" bIns="43722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4150" y="0"/>
            <a:ext cx="40306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44" tIns="43722" rIns="87444" bIns="43722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35288" y="515938"/>
            <a:ext cx="3443287" cy="2582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3268663"/>
            <a:ext cx="742950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44" tIns="43722" rIns="87444" bIns="437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37325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44" tIns="43722" rIns="87444" bIns="43722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4150" y="6537325"/>
            <a:ext cx="40306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44" tIns="43722" rIns="87444" bIns="43722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9BA7A79-A8E9-4918-9297-A57119BFF1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060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dirty="0" err="1" smtClean="0"/>
              <a:t>Diupdate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lagi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harganya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908CB9-7248-45E2-B06C-95763EA9BFF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1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ACFA2A-4DCC-4A6A-84E9-0C33F662077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76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724D2F-1F2D-4617-93CE-98DF28EBA539}" type="slidenum">
              <a:rPr lang="en-US" smtClean="0">
                <a:latin typeface="Arial" pitchFamily="34" charset="0"/>
              </a:rPr>
              <a:pPr>
                <a:defRPr/>
              </a:pPr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9838" y="3268663"/>
            <a:ext cx="6816725" cy="3097212"/>
          </a:xfrm>
          <a:noFill/>
          <a:ln/>
        </p:spPr>
        <p:txBody>
          <a:bodyPr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165671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0F89C4-5B97-4E41-82FD-8DF4D2E54EB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2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ACFA2A-4DCC-4A6A-84E9-0C33F662077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42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ACFA2A-4DCC-4A6A-84E9-0C33F662077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87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724D2F-1F2D-4617-93CE-98DF28EBA539}" type="slidenum">
              <a:rPr lang="en-US" smtClean="0">
                <a:latin typeface="Arial" pitchFamily="34" charset="0"/>
              </a:rPr>
              <a:pPr>
                <a:defRPr/>
              </a:pPr>
              <a:t>29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9838" y="3268663"/>
            <a:ext cx="6816725" cy="3097212"/>
          </a:xfrm>
          <a:noFill/>
          <a:ln/>
        </p:spPr>
        <p:txBody>
          <a:bodyPr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143042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ACFA2A-4DCC-4A6A-84E9-0C33F662077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68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ACFA2A-4DCC-4A6A-84E9-0C33F662077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00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ACFA2A-4DCC-4A6A-84E9-0C33F662077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4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0"/>
            <a:ext cx="6778625" cy="914401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D19CD-EB2B-4CF4-BF1A-CC56AB7C6681}" type="datetime1">
              <a:rPr lang="en-SG"/>
              <a:pPr>
                <a:defRPr/>
              </a:pPr>
              <a:t>2/3/2016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404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41CB3-AD0E-41D0-9C0A-E9157FD24F36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0AE0D-E5BD-4F13-BB39-77275053A731}" type="datetime1">
              <a:rPr lang="en-SG"/>
              <a:pPr>
                <a:defRPr/>
              </a:pPr>
              <a:t>2/3/2016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9C6EB-F20B-4927-B2ED-B7E4543A1984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896F5-072F-40C6-A737-D92869E823D1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221089"/>
            <a:ext cx="7772400" cy="1008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5301208"/>
            <a:ext cx="6400800" cy="8885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96779469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FE6F2-1DB2-4AD9-846E-A7D8E583557F}" type="datetime1">
              <a:rPr lang="en-SG"/>
              <a:pPr>
                <a:defRPr/>
              </a:pPr>
              <a:t>2/3/2016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404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D3A1-3178-4329-978D-BF97E1E6BC8D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0716A-FEB0-4AE3-8CD9-355CCBA62E41}" type="datetime1">
              <a:rPr lang="en-SG"/>
              <a:pPr>
                <a:defRPr/>
              </a:pPr>
              <a:t>2/3/2016</a:t>
            </a:fld>
            <a:endParaRPr lang="en-S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79DC2-E7F1-4594-899C-275D5DBD39FB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6819F-3B22-49C6-83E8-0B68622EA193}" type="datetime1">
              <a:rPr lang="en-SG"/>
              <a:pPr>
                <a:defRPr/>
              </a:pPr>
              <a:t>2/3/2016</a:t>
            </a:fld>
            <a:endParaRPr lang="en-S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7EEBB-554D-4AB6-B502-0E424A973C8A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11A19-C04F-4FF2-9DB1-13CE2C186D0F}" type="datetime1">
              <a:rPr lang="en-SG"/>
              <a:pPr>
                <a:defRPr/>
              </a:pPr>
              <a:t>2/3/2016</a:t>
            </a:fld>
            <a:endParaRPr lang="en-S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45692-98E2-4424-B659-ACB7B739A855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935E6-34F6-463B-9E06-9D305C06A60D}" type="datetime1">
              <a:rPr lang="en-SG"/>
              <a:pPr>
                <a:defRPr/>
              </a:pPr>
              <a:t>2/3/2016</a:t>
            </a:fld>
            <a:endParaRPr lang="en-S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BDBDD-A866-4F1A-B86C-38C8F8B0376D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5E6CE-F0E7-493F-A827-2102F7BE782F}" type="datetime1">
              <a:rPr lang="en-SG"/>
              <a:pPr>
                <a:defRPr/>
              </a:pPr>
              <a:t>2/3/2016</a:t>
            </a:fld>
            <a:endParaRPr lang="en-S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C1EA8-C930-4D02-9893-FAA8FE20FE51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3361E-079A-4030-80F2-A8BA0772FEE3}" type="datetime1">
              <a:rPr lang="en-SG"/>
              <a:pPr>
                <a:defRPr/>
              </a:pPr>
              <a:t>2/3/2016</a:t>
            </a:fld>
            <a:endParaRPr lang="en-S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FB4E4-A8EB-445C-B331-1BC15CD4EFC2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B0C86-CAAC-4C79-A7B8-7725E1830674}" type="datetime1">
              <a:rPr lang="en-SG"/>
              <a:pPr>
                <a:defRPr/>
              </a:pPr>
              <a:t>2/3/2016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13816-9568-49AC-90E4-13CC3422F4B6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908175" y="-7937"/>
            <a:ext cx="67786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SG" altLang="en-US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SG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2E9359E-5E36-4F0D-A936-AB9689414B9C}" type="datetime1">
              <a:rPr lang="en-SG"/>
              <a:pPr>
                <a:defRPr/>
              </a:pPr>
              <a:t>2/3/2016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484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C17F10-F6A3-4D8C-BEC4-05C412ECAD3E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81" r:id="rId1"/>
    <p:sldLayoutId id="2147486882" r:id="rId2"/>
    <p:sldLayoutId id="2147486872" r:id="rId3"/>
    <p:sldLayoutId id="2147486873" r:id="rId4"/>
    <p:sldLayoutId id="2147486874" r:id="rId5"/>
    <p:sldLayoutId id="2147486875" r:id="rId6"/>
    <p:sldLayoutId id="2147486876" r:id="rId7"/>
    <p:sldLayoutId id="2147486877" r:id="rId8"/>
    <p:sldLayoutId id="2147486878" r:id="rId9"/>
    <p:sldLayoutId id="2147486879" r:id="rId10"/>
    <p:sldLayoutId id="2147486883" r:id="rId11"/>
    <p:sldLayoutId id="214748690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18" Type="http://schemas.openxmlformats.org/officeDocument/2006/relationships/image" Target="../media/image36.jpeg"/><Relationship Id="rId26" Type="http://schemas.openxmlformats.org/officeDocument/2006/relationships/image" Target="../media/image44.jpeg"/><Relationship Id="rId3" Type="http://schemas.openxmlformats.org/officeDocument/2006/relationships/image" Target="../media/image21.jpe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5" Type="http://schemas.openxmlformats.org/officeDocument/2006/relationships/image" Target="../media/image43.png"/><Relationship Id="rId33" Type="http://schemas.openxmlformats.org/officeDocument/2006/relationships/image" Target="../media/image51.jpeg"/><Relationship Id="rId2" Type="http://schemas.openxmlformats.org/officeDocument/2006/relationships/image" Target="../media/image20.jp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24" Type="http://schemas.openxmlformats.org/officeDocument/2006/relationships/image" Target="../media/image42.png"/><Relationship Id="rId32" Type="http://schemas.openxmlformats.org/officeDocument/2006/relationships/image" Target="../media/image50.pn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31" Type="http://schemas.openxmlformats.org/officeDocument/2006/relationships/image" Target="../media/image49.jpg"/><Relationship Id="rId4" Type="http://schemas.openxmlformats.org/officeDocument/2006/relationships/image" Target="../media/image22.jpeg"/><Relationship Id="rId9" Type="http://schemas.openxmlformats.org/officeDocument/2006/relationships/image" Target="../media/image27.png"/><Relationship Id="rId14" Type="http://schemas.openxmlformats.org/officeDocument/2006/relationships/image" Target="../media/image32.jpe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 rot="20727893">
            <a:off x="246449" y="430428"/>
            <a:ext cx="8725991" cy="6308954"/>
          </a:xfrm>
          <a:prstGeom prst="flowChartAlternateProcess">
            <a:avLst/>
          </a:prstGeom>
          <a:solidFill>
            <a:srgbClr val="C00000">
              <a:alpha val="70000"/>
            </a:srgb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1" y="609600"/>
            <a:ext cx="7966023" cy="2657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>
                <a:solidFill>
                  <a:schemeClr val="bg1"/>
                </a:solidFill>
                <a:latin typeface="Leelawadee" panose="020B0502040204020203" pitchFamily="34" charset="-34"/>
                <a:ea typeface="KaiTi" panose="02010609060101010101" pitchFamily="49" charset="-122"/>
                <a:cs typeface="Leelawadee" panose="020B0502040204020203" pitchFamily="34" charset="-34"/>
              </a:rPr>
              <a:t>Investasi</a:t>
            </a:r>
            <a:r>
              <a:rPr lang="en-US" sz="4800" dirty="0">
                <a:solidFill>
                  <a:schemeClr val="bg1"/>
                </a:solidFill>
                <a:latin typeface="Leelawadee" panose="020B0502040204020203" pitchFamily="34" charset="-34"/>
                <a:ea typeface="KaiTi" panose="02010609060101010101" pitchFamily="49" charset="-122"/>
                <a:cs typeface="Leelawadee" panose="020B0502040204020203" pitchFamily="34" charset="-34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Leelawadee" panose="020B0502040204020203" pitchFamily="34" charset="-34"/>
                <a:ea typeface="KaiTi" panose="02010609060101010101" pitchFamily="49" charset="-122"/>
                <a:cs typeface="Leelawadee" panose="020B0502040204020203" pitchFamily="34" charset="-34"/>
              </a:rPr>
              <a:t/>
            </a:r>
            <a:br>
              <a:rPr lang="en-US" sz="4800" dirty="0" smtClean="0">
                <a:solidFill>
                  <a:schemeClr val="bg1"/>
                </a:solidFill>
                <a:latin typeface="Leelawadee" panose="020B0502040204020203" pitchFamily="34" charset="-34"/>
                <a:ea typeface="KaiTi" panose="02010609060101010101" pitchFamily="49" charset="-122"/>
                <a:cs typeface="Leelawadee" panose="020B0502040204020203" pitchFamily="34" charset="-34"/>
              </a:rPr>
            </a:br>
            <a:r>
              <a:rPr lang="en-US" sz="4800" dirty="0" smtClean="0">
                <a:solidFill>
                  <a:schemeClr val="bg1"/>
                </a:solidFill>
                <a:latin typeface="Leelawadee" panose="020B0502040204020203" pitchFamily="34" charset="-34"/>
                <a:ea typeface="KaiTi" panose="02010609060101010101" pitchFamily="49" charset="-122"/>
                <a:cs typeface="Leelawadee" panose="020B0502040204020203" pitchFamily="34" charset="-34"/>
              </a:rPr>
              <a:t>di </a:t>
            </a:r>
            <a:r>
              <a:rPr lang="en-US" sz="6600" b="1" dirty="0" err="1">
                <a:solidFill>
                  <a:schemeClr val="bg1"/>
                </a:solidFill>
                <a:latin typeface="Leelawadee" panose="020B0502040204020203" pitchFamily="34" charset="-34"/>
                <a:ea typeface="KaiTi" panose="02010609060101010101" pitchFamily="49" charset="-122"/>
                <a:cs typeface="Leelawadee" panose="020B0502040204020203" pitchFamily="34" charset="-34"/>
              </a:rPr>
              <a:t>Pasar</a:t>
            </a:r>
            <a:r>
              <a:rPr lang="en-US" sz="6600" b="1" dirty="0">
                <a:solidFill>
                  <a:schemeClr val="bg1"/>
                </a:solidFill>
                <a:latin typeface="Leelawadee" panose="020B0502040204020203" pitchFamily="34" charset="-34"/>
                <a:ea typeface="KaiTi" panose="02010609060101010101" pitchFamily="49" charset="-122"/>
                <a:cs typeface="Leelawadee" panose="020B0502040204020203" pitchFamily="34" charset="-34"/>
              </a:rPr>
              <a:t> Modal </a:t>
            </a:r>
            <a:r>
              <a:rPr lang="en-US" sz="4800" dirty="0" smtClean="0">
                <a:solidFill>
                  <a:schemeClr val="bg1"/>
                </a:solidFill>
                <a:latin typeface="Leelawadee" panose="020B0502040204020203" pitchFamily="34" charset="-34"/>
                <a:ea typeface="KaiTi" panose="02010609060101010101" pitchFamily="49" charset="-122"/>
                <a:cs typeface="Leelawadee" panose="020B0502040204020203" pitchFamily="34" charset="-34"/>
              </a:rPr>
              <a:t>Indonesia</a:t>
            </a:r>
            <a:endParaRPr lang="en-US" sz="4800" dirty="0">
              <a:solidFill>
                <a:schemeClr val="bg1"/>
              </a:solidFill>
              <a:latin typeface="Leelawadee" panose="020B0502040204020203" pitchFamily="34" charset="-34"/>
              <a:ea typeface="KaiTi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851477" y="3779291"/>
            <a:ext cx="7966023" cy="2657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Nicky </a:t>
            </a:r>
            <a:r>
              <a:rPr lang="en-US" sz="3200" b="1" dirty="0">
                <a:solidFill>
                  <a:schemeClr val="bg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Hogan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bg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Direktur</a:t>
            </a:r>
            <a:r>
              <a:rPr lang="en-US" sz="3200" dirty="0">
                <a:solidFill>
                  <a:schemeClr val="bg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76967B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097422"/>
            <a:ext cx="2423761" cy="23393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2399259"/>
              </p:ext>
            </p:extLst>
          </p:nvPr>
        </p:nvGraphicFramePr>
        <p:xfrm>
          <a:off x="2040198" y="669512"/>
          <a:ext cx="4588854" cy="60198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038986"/>
                <a:gridCol w="3549868"/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AU" sz="2400" b="1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700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AU" sz="2400" b="1" dirty="0" smtClean="0">
                          <a:solidFill>
                            <a:srgbClr val="A41A0C"/>
                          </a:solidFill>
                        </a:rPr>
                        <a:t>63%</a:t>
                      </a:r>
                      <a:endParaRPr lang="en-AU" sz="2400" b="1" dirty="0">
                        <a:solidFill>
                          <a:srgbClr val="A41A0C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U" sz="1700" dirty="0" err="1" smtClean="0"/>
                        <a:t>Memberikan</a:t>
                      </a:r>
                      <a:r>
                        <a:rPr lang="en-AU" sz="1700" dirty="0" smtClean="0"/>
                        <a:t> </a:t>
                      </a:r>
                      <a:r>
                        <a:rPr lang="en-AU" sz="1700" dirty="0" err="1" smtClean="0"/>
                        <a:t>keuntungan</a:t>
                      </a:r>
                      <a:r>
                        <a:rPr lang="en-AU" sz="1700" dirty="0" smtClean="0"/>
                        <a:t> yang</a:t>
                      </a:r>
                      <a:r>
                        <a:rPr lang="en-AU" sz="1700" baseline="0" dirty="0" smtClean="0"/>
                        <a:t> </a:t>
                      </a:r>
                      <a:r>
                        <a:rPr lang="en-AU" sz="1700" baseline="0" dirty="0" err="1" smtClean="0"/>
                        <a:t>tinggi</a:t>
                      </a:r>
                      <a:r>
                        <a:rPr lang="en-AU" sz="1700" baseline="0" dirty="0" smtClean="0"/>
                        <a:t>.</a:t>
                      </a:r>
                    </a:p>
                    <a:p>
                      <a:endParaRPr lang="en-AU" sz="1700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AU" sz="2400" b="1" dirty="0" smtClean="0">
                          <a:solidFill>
                            <a:srgbClr val="A41A0C"/>
                          </a:solidFill>
                        </a:rPr>
                        <a:t>42%</a:t>
                      </a:r>
                      <a:endParaRPr lang="en-AU" sz="2400" b="1" dirty="0">
                        <a:solidFill>
                          <a:srgbClr val="A41A0C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U" sz="1700" dirty="0" err="1" smtClean="0"/>
                        <a:t>Bisa</a:t>
                      </a:r>
                      <a:r>
                        <a:rPr lang="en-AU" sz="1700" dirty="0" smtClean="0"/>
                        <a:t> </a:t>
                      </a:r>
                      <a:r>
                        <a:rPr lang="en-AU" sz="1700" dirty="0" err="1" smtClean="0"/>
                        <a:t>meningkatkan</a:t>
                      </a:r>
                      <a:r>
                        <a:rPr lang="en-AU" sz="1700" baseline="0" dirty="0" smtClean="0"/>
                        <a:t> </a:t>
                      </a:r>
                      <a:r>
                        <a:rPr lang="en-AU" sz="1700" baseline="0" dirty="0" err="1" smtClean="0"/>
                        <a:t>keuntungan</a:t>
                      </a:r>
                      <a:r>
                        <a:rPr lang="en-AU" sz="1700" baseline="0" dirty="0" smtClean="0"/>
                        <a:t> </a:t>
                      </a:r>
                      <a:r>
                        <a:rPr lang="en-AU" sz="1700" baseline="0" dirty="0" err="1" smtClean="0"/>
                        <a:t>secara</a:t>
                      </a:r>
                      <a:r>
                        <a:rPr lang="en-AU" sz="1700" baseline="0" dirty="0" smtClean="0"/>
                        <a:t> </a:t>
                      </a:r>
                      <a:r>
                        <a:rPr lang="en-AU" sz="1700" baseline="0" dirty="0" err="1" smtClean="0"/>
                        <a:t>pesat</a:t>
                      </a:r>
                      <a:r>
                        <a:rPr lang="en-AU" sz="1700" baseline="0" dirty="0" smtClean="0"/>
                        <a:t>.</a:t>
                      </a:r>
                    </a:p>
                    <a:p>
                      <a:endParaRPr lang="en-AU" sz="1700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AU" sz="2400" b="1" dirty="0" smtClean="0">
                          <a:solidFill>
                            <a:srgbClr val="A41A0C"/>
                          </a:solidFill>
                        </a:rPr>
                        <a:t>22%</a:t>
                      </a:r>
                      <a:endParaRPr lang="en-AU" sz="2400" b="1" dirty="0">
                        <a:solidFill>
                          <a:srgbClr val="A41A0C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U" sz="1700" dirty="0" err="1" smtClean="0"/>
                        <a:t>Investasi</a:t>
                      </a:r>
                      <a:r>
                        <a:rPr lang="en-AU" sz="1700" baseline="0" dirty="0" smtClean="0"/>
                        <a:t> </a:t>
                      </a:r>
                      <a:r>
                        <a:rPr lang="en-AU" sz="1700" baseline="0" dirty="0" err="1" smtClean="0"/>
                        <a:t>saham</a:t>
                      </a:r>
                      <a:r>
                        <a:rPr lang="en-AU" sz="1700" baseline="0" dirty="0" smtClean="0"/>
                        <a:t> </a:t>
                      </a:r>
                      <a:r>
                        <a:rPr lang="en-AU" sz="1700" baseline="0" dirty="0" err="1" smtClean="0"/>
                        <a:t>menunjukkan</a:t>
                      </a:r>
                      <a:r>
                        <a:rPr lang="en-AU" sz="1700" baseline="0" dirty="0" smtClean="0"/>
                        <a:t> </a:t>
                      </a:r>
                      <a:r>
                        <a:rPr lang="en-AU" sz="1700" baseline="0" dirty="0" err="1" smtClean="0"/>
                        <a:t>seseorang</a:t>
                      </a:r>
                      <a:r>
                        <a:rPr lang="en-AU" sz="1700" baseline="0" dirty="0" smtClean="0"/>
                        <a:t> </a:t>
                      </a:r>
                      <a:r>
                        <a:rPr lang="en-AU" sz="1700" baseline="0" dirty="0" err="1" smtClean="0"/>
                        <a:t>telah</a:t>
                      </a:r>
                      <a:r>
                        <a:rPr lang="en-AU" sz="1700" baseline="0" dirty="0" smtClean="0"/>
                        <a:t> </a:t>
                      </a:r>
                      <a:r>
                        <a:rPr lang="en-AU" sz="1700" baseline="0" dirty="0" err="1" smtClean="0"/>
                        <a:t>mapan</a:t>
                      </a:r>
                      <a:r>
                        <a:rPr lang="en-AU" sz="1700" baseline="0" dirty="0" smtClean="0"/>
                        <a:t>.</a:t>
                      </a:r>
                    </a:p>
                    <a:p>
                      <a:endParaRPr lang="en-AU" sz="1700" baseline="0" dirty="0" smtClean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AU" sz="2400" b="1" dirty="0" smtClean="0">
                          <a:solidFill>
                            <a:srgbClr val="A41A0C"/>
                          </a:solidFill>
                        </a:rPr>
                        <a:t>16%</a:t>
                      </a:r>
                      <a:endParaRPr lang="en-AU" sz="2400" b="1" dirty="0">
                        <a:solidFill>
                          <a:srgbClr val="A41A0C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U" sz="1700" dirty="0" err="1" smtClean="0"/>
                        <a:t>Ìnvestasi</a:t>
                      </a:r>
                      <a:r>
                        <a:rPr lang="en-AU" sz="1700" dirty="0" smtClean="0"/>
                        <a:t> </a:t>
                      </a:r>
                      <a:r>
                        <a:rPr lang="en-AU" sz="1700" dirty="0" err="1" smtClean="0"/>
                        <a:t>terbuka</a:t>
                      </a:r>
                      <a:r>
                        <a:rPr lang="en-AU" sz="1700" dirty="0" smtClean="0"/>
                        <a:t> </a:t>
                      </a:r>
                      <a:r>
                        <a:rPr lang="en-AU" sz="1700" dirty="0" err="1" smtClean="0"/>
                        <a:t>bagi</a:t>
                      </a:r>
                      <a:r>
                        <a:rPr lang="en-AU" sz="1700" dirty="0" smtClean="0"/>
                        <a:t> </a:t>
                      </a:r>
                      <a:r>
                        <a:rPr lang="en-AU" sz="1700" dirty="0" err="1" smtClean="0"/>
                        <a:t>siapapun</a:t>
                      </a:r>
                      <a:r>
                        <a:rPr lang="en-AU" sz="1700" dirty="0" smtClean="0"/>
                        <a:t> (</a:t>
                      </a:r>
                      <a:r>
                        <a:rPr lang="en-AU" sz="1700" dirty="0" err="1" smtClean="0"/>
                        <a:t>semua</a:t>
                      </a:r>
                      <a:r>
                        <a:rPr lang="en-AU" sz="1700" dirty="0" smtClean="0"/>
                        <a:t> </a:t>
                      </a:r>
                      <a:r>
                        <a:rPr lang="en-AU" sz="1700" dirty="0" err="1" smtClean="0"/>
                        <a:t>kalangan</a:t>
                      </a:r>
                      <a:r>
                        <a:rPr lang="en-AU" sz="1700" dirty="0" smtClean="0"/>
                        <a:t>).</a:t>
                      </a:r>
                    </a:p>
                    <a:p>
                      <a:endParaRPr lang="en-AU" sz="1700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AU" sz="2400" b="1" dirty="0" smtClean="0">
                          <a:solidFill>
                            <a:srgbClr val="A41A0C"/>
                          </a:solidFill>
                        </a:rPr>
                        <a:t>13%</a:t>
                      </a:r>
                      <a:endParaRPr lang="en-AU" sz="2400" b="1" dirty="0">
                        <a:solidFill>
                          <a:srgbClr val="A41A0C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U" sz="1700" dirty="0" err="1" smtClean="0"/>
                        <a:t>Investasi</a:t>
                      </a:r>
                      <a:r>
                        <a:rPr lang="en-AU" sz="1700" dirty="0" smtClean="0"/>
                        <a:t> </a:t>
                      </a:r>
                      <a:r>
                        <a:rPr lang="en-AU" sz="1700" dirty="0" err="1" smtClean="0"/>
                        <a:t>saham</a:t>
                      </a:r>
                      <a:r>
                        <a:rPr lang="en-AU" sz="1700" dirty="0" smtClean="0"/>
                        <a:t> </a:t>
                      </a:r>
                      <a:r>
                        <a:rPr lang="en-AU" sz="1700" dirty="0" err="1" smtClean="0"/>
                        <a:t>bergengsi</a:t>
                      </a:r>
                      <a:endParaRPr lang="en-AU" sz="1700" dirty="0" smtClean="0"/>
                    </a:p>
                    <a:p>
                      <a:endParaRPr lang="en-AU" sz="1700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AU" sz="2400" b="1" dirty="0" smtClean="0">
                          <a:solidFill>
                            <a:srgbClr val="A41A0C"/>
                          </a:solidFill>
                        </a:rPr>
                        <a:t>11%</a:t>
                      </a:r>
                      <a:endParaRPr lang="en-AU" sz="2400" b="1" dirty="0">
                        <a:solidFill>
                          <a:srgbClr val="A41A0C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U" sz="1700" dirty="0" err="1" smtClean="0"/>
                        <a:t>Investasi</a:t>
                      </a:r>
                      <a:r>
                        <a:rPr lang="en-AU" sz="1700" dirty="0" smtClean="0"/>
                        <a:t> </a:t>
                      </a:r>
                      <a:r>
                        <a:rPr lang="en-AU" sz="1700" dirty="0" err="1" smtClean="0"/>
                        <a:t>saham</a:t>
                      </a:r>
                      <a:r>
                        <a:rPr lang="en-AU" sz="1700" dirty="0" smtClean="0"/>
                        <a:t> </a:t>
                      </a:r>
                      <a:r>
                        <a:rPr lang="en-AU" sz="1700" dirty="0" err="1" smtClean="0"/>
                        <a:t>menunjukkan</a:t>
                      </a:r>
                      <a:r>
                        <a:rPr lang="en-AU" sz="1700" dirty="0" smtClean="0"/>
                        <a:t> </a:t>
                      </a:r>
                      <a:r>
                        <a:rPr lang="en-AU" sz="1700" dirty="0" err="1" smtClean="0"/>
                        <a:t>seseorang</a:t>
                      </a:r>
                      <a:r>
                        <a:rPr lang="en-AU" sz="1700" dirty="0" smtClean="0"/>
                        <a:t> yang modern.</a:t>
                      </a:r>
                    </a:p>
                    <a:p>
                      <a:endParaRPr lang="en-AU" sz="1700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AU" sz="2400" b="1" dirty="0" smtClean="0">
                          <a:solidFill>
                            <a:srgbClr val="A41A0C"/>
                          </a:solidFill>
                        </a:rPr>
                        <a:t>9%</a:t>
                      </a:r>
                      <a:endParaRPr lang="en-AU" sz="2400" b="1" dirty="0">
                        <a:solidFill>
                          <a:srgbClr val="A41A0C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U" sz="1700" dirty="0" err="1" smtClean="0"/>
                        <a:t>Saham</a:t>
                      </a:r>
                      <a:r>
                        <a:rPr lang="en-AU" sz="1700" dirty="0" smtClean="0"/>
                        <a:t> </a:t>
                      </a:r>
                      <a:r>
                        <a:rPr lang="en-AU" sz="1700" dirty="0" err="1" smtClean="0"/>
                        <a:t>menunjukkan</a:t>
                      </a:r>
                      <a:r>
                        <a:rPr lang="en-AU" sz="1700" dirty="0" smtClean="0"/>
                        <a:t> </a:t>
                      </a:r>
                      <a:r>
                        <a:rPr lang="en-AU" sz="1700" dirty="0" err="1" smtClean="0"/>
                        <a:t>seseorang</a:t>
                      </a:r>
                      <a:r>
                        <a:rPr lang="en-AU" sz="1700" dirty="0" smtClean="0"/>
                        <a:t> </a:t>
                      </a:r>
                      <a:r>
                        <a:rPr lang="en-AU" sz="1700" dirty="0" err="1" smtClean="0"/>
                        <a:t>berkontribusi</a:t>
                      </a:r>
                      <a:r>
                        <a:rPr lang="en-AU" sz="1700" dirty="0" smtClean="0"/>
                        <a:t> </a:t>
                      </a:r>
                      <a:r>
                        <a:rPr lang="en-AU" sz="1700" dirty="0" err="1" smtClean="0"/>
                        <a:t>pada</a:t>
                      </a:r>
                      <a:r>
                        <a:rPr lang="en-AU" sz="1700" dirty="0" smtClean="0"/>
                        <a:t> </a:t>
                      </a:r>
                      <a:r>
                        <a:rPr lang="en-AU" sz="1700" dirty="0" err="1" smtClean="0"/>
                        <a:t>perekonomian</a:t>
                      </a:r>
                      <a:r>
                        <a:rPr lang="en-AU" sz="1700" dirty="0" smtClean="0"/>
                        <a:t> </a:t>
                      </a:r>
                      <a:r>
                        <a:rPr lang="en-AU" sz="1700" dirty="0" err="1" smtClean="0"/>
                        <a:t>negara</a:t>
                      </a:r>
                      <a:endParaRPr lang="en-AU" sz="1700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5" name="Oval Callout 14"/>
          <p:cNvSpPr/>
          <p:nvPr/>
        </p:nvSpPr>
        <p:spPr>
          <a:xfrm>
            <a:off x="5486400" y="4056908"/>
            <a:ext cx="3581400" cy="2042881"/>
          </a:xfrm>
          <a:prstGeom prst="wedgeEllipseCallout">
            <a:avLst/>
          </a:prstGeom>
          <a:solidFill>
            <a:srgbClr val="FF006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Oval Callout 1"/>
          <p:cNvSpPr/>
          <p:nvPr/>
        </p:nvSpPr>
        <p:spPr>
          <a:xfrm>
            <a:off x="5010150" y="741151"/>
            <a:ext cx="3890341" cy="1839059"/>
          </a:xfrm>
          <a:prstGeom prst="wedgeEllipseCallout">
            <a:avLst/>
          </a:prstGeom>
          <a:solidFill>
            <a:srgbClr val="FF66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ounded Rectangular Callout 12"/>
          <p:cNvSpPr/>
          <p:nvPr/>
        </p:nvSpPr>
        <p:spPr>
          <a:xfrm rot="900000">
            <a:off x="5124451" y="2570719"/>
            <a:ext cx="3752849" cy="1617280"/>
          </a:xfrm>
          <a:prstGeom prst="wedgeRoundRectCallout">
            <a:avLst>
              <a:gd name="adj1" fmla="val -33165"/>
              <a:gd name="adj2" fmla="val 69837"/>
              <a:gd name="adj3" fmla="val 16667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1" y="0"/>
            <a:ext cx="8534400" cy="914401"/>
          </a:xfrm>
        </p:spPr>
        <p:txBody>
          <a:bodyPr/>
          <a:lstStyle/>
          <a:p>
            <a:r>
              <a:rPr lang="en-AU" sz="2800" b="1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Apa</a:t>
            </a:r>
            <a:r>
              <a:rPr lang="en-AU" sz="2800" b="1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yang </a:t>
            </a:r>
            <a:r>
              <a:rPr lang="en-AU" sz="2800" b="1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positif</a:t>
            </a:r>
            <a:r>
              <a:rPr lang="en-AU" sz="2800" b="1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en-AU" sz="2800" b="1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dari</a:t>
            </a:r>
            <a:r>
              <a:rPr lang="en-AU" sz="2800" b="1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en-AU" sz="2800" b="1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investasi</a:t>
            </a:r>
            <a:r>
              <a:rPr lang="en-AU" sz="2800" b="1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en-AU" sz="2800" b="1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saham</a:t>
            </a:r>
            <a:r>
              <a:rPr lang="en-AU" sz="2800" b="1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?</a:t>
            </a:r>
            <a:endParaRPr lang="en-AU" sz="2800" b="1" dirty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29D3A1-3178-4329-978D-BF97E1E6BC8D}" type="slidenum">
              <a:rPr lang="en-SG" smtClean="0"/>
              <a:pPr>
                <a:defRPr/>
              </a:pPr>
              <a:t>10</a:t>
            </a:fld>
            <a:endParaRPr lang="en-SG"/>
          </a:p>
        </p:txBody>
      </p:sp>
      <p:sp>
        <p:nvSpPr>
          <p:cNvPr id="8" name="TextBox 7"/>
          <p:cNvSpPr txBox="1"/>
          <p:nvPr/>
        </p:nvSpPr>
        <p:spPr>
          <a:xfrm>
            <a:off x="266002" y="5643830"/>
            <a:ext cx="1593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Sumber</a:t>
            </a:r>
            <a:r>
              <a:rPr lang="en-AU" sz="12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: </a:t>
            </a:r>
            <a:r>
              <a:rPr lang="en-AU" sz="12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Studi</a:t>
            </a:r>
            <a:r>
              <a:rPr lang="en-AU" sz="12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en-AU" sz="12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Pengukuran</a:t>
            </a:r>
            <a:r>
              <a:rPr lang="en-AU" sz="12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en-AU" sz="12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Potensi</a:t>
            </a:r>
            <a:r>
              <a:rPr lang="en-AU" sz="1200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en-AU" sz="12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Calon</a:t>
            </a:r>
            <a:r>
              <a:rPr lang="en-AU" sz="12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br>
              <a:rPr lang="en-AU" sz="12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</a:br>
            <a:r>
              <a:rPr lang="en-AU" sz="12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Investor Indonesia September 2015</a:t>
            </a:r>
            <a:endParaRPr lang="en-AU" sz="1200" dirty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774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960257"/>
              </p:ext>
            </p:extLst>
          </p:nvPr>
        </p:nvGraphicFramePr>
        <p:xfrm>
          <a:off x="3276600" y="687355"/>
          <a:ext cx="4588854" cy="46939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038986"/>
                <a:gridCol w="3549868"/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AU" sz="2400" b="1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700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AU" sz="2400" b="1" dirty="0" smtClean="0">
                          <a:solidFill>
                            <a:srgbClr val="A41A0C"/>
                          </a:solidFill>
                        </a:rPr>
                        <a:t>60%</a:t>
                      </a:r>
                      <a:endParaRPr lang="en-AU" sz="2400" b="1" dirty="0">
                        <a:solidFill>
                          <a:srgbClr val="A41A0C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 err="1" smtClean="0"/>
                        <a:t>Memiliki</a:t>
                      </a:r>
                      <a:r>
                        <a:rPr lang="en-AU" sz="1800" dirty="0" smtClean="0"/>
                        <a:t> </a:t>
                      </a:r>
                      <a:r>
                        <a:rPr lang="en-AU" sz="1800" dirty="0" err="1" smtClean="0"/>
                        <a:t>risiko</a:t>
                      </a:r>
                      <a:r>
                        <a:rPr lang="en-AU" sz="1800" dirty="0" smtClean="0"/>
                        <a:t> yang </a:t>
                      </a:r>
                      <a:r>
                        <a:rPr lang="en-AU" sz="1800" dirty="0" err="1" smtClean="0"/>
                        <a:t>tinggi</a:t>
                      </a:r>
                      <a:endParaRPr lang="en-AU" sz="1700" baseline="0" dirty="0" smtClean="0"/>
                    </a:p>
                    <a:p>
                      <a:endParaRPr lang="en-AU" sz="1700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AU" sz="2400" b="1" dirty="0" smtClean="0">
                          <a:solidFill>
                            <a:srgbClr val="A41A0C"/>
                          </a:solidFill>
                        </a:rPr>
                        <a:t>44%</a:t>
                      </a:r>
                      <a:endParaRPr lang="en-AU" sz="2400" b="1" dirty="0">
                        <a:solidFill>
                          <a:srgbClr val="A41A0C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 err="1" smtClean="0"/>
                        <a:t>Membutuhkan</a:t>
                      </a:r>
                      <a:r>
                        <a:rPr lang="en-AU" sz="1800" dirty="0" smtClean="0"/>
                        <a:t> modal yang </a:t>
                      </a:r>
                      <a:r>
                        <a:rPr lang="en-AU" sz="1800" dirty="0" err="1" smtClean="0"/>
                        <a:t>besar</a:t>
                      </a:r>
                      <a:endParaRPr lang="en-AU" sz="1700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AU" sz="2400" b="1" dirty="0" smtClean="0">
                          <a:solidFill>
                            <a:srgbClr val="A41A0C"/>
                          </a:solidFill>
                        </a:rPr>
                        <a:t>17%</a:t>
                      </a:r>
                      <a:endParaRPr lang="en-AU" sz="2400" b="1" dirty="0">
                        <a:solidFill>
                          <a:srgbClr val="A41A0C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baseline="0" dirty="0" err="1" smtClean="0"/>
                        <a:t>Memerlukan</a:t>
                      </a:r>
                      <a:r>
                        <a:rPr lang="en-AU" sz="1800" baseline="0" dirty="0" smtClean="0"/>
                        <a:t> </a:t>
                      </a:r>
                      <a:r>
                        <a:rPr lang="en-AU" sz="1800" baseline="0" dirty="0" err="1" smtClean="0"/>
                        <a:t>pengetahuan</a:t>
                      </a:r>
                      <a:r>
                        <a:rPr lang="en-AU" sz="1800" baseline="0" dirty="0" smtClean="0"/>
                        <a:t> yang </a:t>
                      </a:r>
                      <a:r>
                        <a:rPr lang="en-AU" sz="1800" baseline="0" dirty="0" err="1" smtClean="0"/>
                        <a:t>mendalam</a:t>
                      </a:r>
                      <a:endParaRPr lang="en-AU" sz="1800" baseline="0" dirty="0" smtClean="0"/>
                    </a:p>
                    <a:p>
                      <a:endParaRPr lang="en-AU" sz="1700" baseline="0" dirty="0" smtClean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AU" sz="2400" b="1" dirty="0" smtClean="0">
                          <a:solidFill>
                            <a:srgbClr val="A41A0C"/>
                          </a:solidFill>
                        </a:rPr>
                        <a:t>17%</a:t>
                      </a:r>
                      <a:endParaRPr lang="en-AU" sz="2400" b="1" dirty="0">
                        <a:solidFill>
                          <a:srgbClr val="A41A0C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 err="1" smtClean="0"/>
                        <a:t>Investasi</a:t>
                      </a:r>
                      <a:r>
                        <a:rPr lang="en-AU" sz="1800" dirty="0" smtClean="0"/>
                        <a:t> </a:t>
                      </a:r>
                      <a:r>
                        <a:rPr lang="en-AU" sz="1800" dirty="0" err="1" smtClean="0"/>
                        <a:t>saham</a:t>
                      </a:r>
                      <a:r>
                        <a:rPr lang="en-AU" sz="1800" dirty="0" smtClean="0"/>
                        <a:t> </a:t>
                      </a:r>
                      <a:r>
                        <a:rPr lang="en-AU" sz="1800" dirty="0" err="1" smtClean="0"/>
                        <a:t>seperti</a:t>
                      </a:r>
                      <a:r>
                        <a:rPr lang="en-AU" sz="1800" dirty="0" smtClean="0"/>
                        <a:t> </a:t>
                      </a:r>
                      <a:r>
                        <a:rPr lang="en-AU" sz="1800" dirty="0" err="1" smtClean="0"/>
                        <a:t>judi</a:t>
                      </a:r>
                      <a:endParaRPr lang="en-AU" sz="1700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AU" sz="2400" b="1" dirty="0" smtClean="0">
                          <a:solidFill>
                            <a:srgbClr val="A41A0C"/>
                          </a:solidFill>
                        </a:rPr>
                        <a:t>11%</a:t>
                      </a:r>
                      <a:endParaRPr lang="en-AU" sz="2400" b="1" dirty="0">
                        <a:solidFill>
                          <a:srgbClr val="A41A0C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 err="1" smtClean="0"/>
                        <a:t>Investasi</a:t>
                      </a:r>
                      <a:r>
                        <a:rPr lang="en-AU" sz="1800" dirty="0" smtClean="0"/>
                        <a:t> </a:t>
                      </a:r>
                      <a:r>
                        <a:rPr lang="en-AU" sz="1800" dirty="0" err="1" smtClean="0"/>
                        <a:t>saham</a:t>
                      </a:r>
                      <a:r>
                        <a:rPr lang="en-AU" sz="1800" dirty="0" smtClean="0"/>
                        <a:t> </a:t>
                      </a:r>
                      <a:r>
                        <a:rPr lang="en-AU" sz="1800" dirty="0" err="1" smtClean="0"/>
                        <a:t>memerlukan</a:t>
                      </a:r>
                      <a:r>
                        <a:rPr lang="en-AU" sz="1800" dirty="0" smtClean="0"/>
                        <a:t> </a:t>
                      </a:r>
                      <a:r>
                        <a:rPr lang="en-AU" sz="1800" dirty="0" err="1" smtClean="0"/>
                        <a:t>pemahaman</a:t>
                      </a:r>
                      <a:r>
                        <a:rPr lang="en-AU" sz="1800" dirty="0" smtClean="0"/>
                        <a:t> yang </a:t>
                      </a:r>
                      <a:r>
                        <a:rPr lang="en-AU" sz="1800" dirty="0" err="1" smtClean="0"/>
                        <a:t>kuat</a:t>
                      </a:r>
                      <a:r>
                        <a:rPr lang="en-AU" sz="1800" dirty="0" smtClean="0"/>
                        <a:t> </a:t>
                      </a:r>
                      <a:r>
                        <a:rPr lang="en-AU" sz="1800" dirty="0" err="1" smtClean="0"/>
                        <a:t>atas</a:t>
                      </a:r>
                      <a:r>
                        <a:rPr lang="en-AU" sz="1800" baseline="0" dirty="0" smtClean="0"/>
                        <a:t> </a:t>
                      </a:r>
                      <a:r>
                        <a:rPr lang="en-AU" sz="1800" baseline="0" dirty="0" err="1" smtClean="0"/>
                        <a:t>teknologi</a:t>
                      </a:r>
                      <a:endParaRPr lang="en-AU" sz="1800" dirty="0" smtClean="0"/>
                    </a:p>
                    <a:p>
                      <a:endParaRPr lang="en-AU" sz="1700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AU" sz="2400" b="1" dirty="0" smtClean="0">
                          <a:solidFill>
                            <a:srgbClr val="A41A0C"/>
                          </a:solidFill>
                        </a:rPr>
                        <a:t>11%</a:t>
                      </a:r>
                      <a:endParaRPr lang="en-AU" sz="2400" b="1" dirty="0">
                        <a:solidFill>
                          <a:srgbClr val="A41A0C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 err="1" smtClean="0"/>
                        <a:t>Sulit</a:t>
                      </a:r>
                      <a:r>
                        <a:rPr lang="en-AU" sz="1800" dirty="0" smtClean="0"/>
                        <a:t> </a:t>
                      </a:r>
                      <a:r>
                        <a:rPr lang="en-AU" sz="1800" dirty="0" err="1" smtClean="0"/>
                        <a:t>untuk</a:t>
                      </a:r>
                      <a:r>
                        <a:rPr lang="en-AU" sz="1800" dirty="0" smtClean="0"/>
                        <a:t> </a:t>
                      </a:r>
                      <a:r>
                        <a:rPr lang="en-AU" sz="1800" dirty="0" err="1" smtClean="0"/>
                        <a:t>melakukan</a:t>
                      </a:r>
                      <a:r>
                        <a:rPr lang="en-AU" sz="1800" dirty="0" smtClean="0"/>
                        <a:t> </a:t>
                      </a:r>
                      <a:r>
                        <a:rPr lang="en-AU" sz="1800" dirty="0" err="1" smtClean="0"/>
                        <a:t>pemantauan</a:t>
                      </a:r>
                      <a:endParaRPr lang="en-AU" sz="1800" dirty="0" smtClean="0"/>
                    </a:p>
                    <a:p>
                      <a:endParaRPr lang="en-AU" sz="1700" dirty="0"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5" name="Oval Callout 14"/>
          <p:cNvSpPr/>
          <p:nvPr/>
        </p:nvSpPr>
        <p:spPr>
          <a:xfrm>
            <a:off x="1683223" y="4048955"/>
            <a:ext cx="2591011" cy="1477949"/>
          </a:xfrm>
          <a:prstGeom prst="wedgeEllipseCallout">
            <a:avLst/>
          </a:prstGeom>
          <a:solidFill>
            <a:srgbClr val="FF006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Oval Callout 1"/>
          <p:cNvSpPr/>
          <p:nvPr/>
        </p:nvSpPr>
        <p:spPr>
          <a:xfrm>
            <a:off x="389900" y="1067538"/>
            <a:ext cx="2399889" cy="1326465"/>
          </a:xfrm>
          <a:prstGeom prst="wedgeEllipseCallout">
            <a:avLst/>
          </a:prstGeom>
          <a:solidFill>
            <a:srgbClr val="FF66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ounded Rectangular Callout 12"/>
          <p:cNvSpPr/>
          <p:nvPr/>
        </p:nvSpPr>
        <p:spPr>
          <a:xfrm rot="900000">
            <a:off x="392596" y="2451086"/>
            <a:ext cx="3752849" cy="1617280"/>
          </a:xfrm>
          <a:prstGeom prst="wedgeRoundRectCallout">
            <a:avLst>
              <a:gd name="adj1" fmla="val -33165"/>
              <a:gd name="adj2" fmla="val 69837"/>
              <a:gd name="adj3" fmla="val 16667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1" y="0"/>
            <a:ext cx="8534400" cy="914401"/>
          </a:xfrm>
        </p:spPr>
        <p:txBody>
          <a:bodyPr/>
          <a:lstStyle/>
          <a:p>
            <a:r>
              <a:rPr lang="en-AU" sz="2800" b="1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Apa</a:t>
            </a:r>
            <a:r>
              <a:rPr lang="en-AU" sz="2800" b="1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en-AU" sz="2800" b="1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pendapat</a:t>
            </a:r>
            <a:r>
              <a:rPr lang="en-AU" sz="2800" b="1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en-AU" sz="2800" b="1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negatif</a:t>
            </a:r>
            <a:r>
              <a:rPr lang="en-AU" sz="2800" b="1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en-AU" sz="2800" b="1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dari</a:t>
            </a:r>
            <a:r>
              <a:rPr lang="en-AU" sz="2800" b="1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en-AU" sz="2800" b="1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investasi</a:t>
            </a:r>
            <a:r>
              <a:rPr lang="en-AU" sz="2800" b="1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en-AU" sz="2800" b="1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saham</a:t>
            </a:r>
            <a:r>
              <a:rPr lang="en-AU" sz="2800" b="1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?</a:t>
            </a:r>
            <a:endParaRPr lang="en-AU" sz="2800" b="1" dirty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2021719" y="8213937"/>
            <a:ext cx="2133600" cy="365125"/>
          </a:xfrm>
        </p:spPr>
        <p:txBody>
          <a:bodyPr/>
          <a:lstStyle/>
          <a:p>
            <a:pPr>
              <a:defRPr/>
            </a:pPr>
            <a:fld id="{4D29D3A1-3178-4329-978D-BF97E1E6BC8D}" type="slidenum">
              <a:rPr lang="en-SG" smtClean="0"/>
              <a:pPr>
                <a:defRPr/>
              </a:pPr>
              <a:t>11</a:t>
            </a:fld>
            <a:endParaRPr lang="en-SG"/>
          </a:p>
        </p:txBody>
      </p:sp>
      <p:sp>
        <p:nvSpPr>
          <p:cNvPr id="8" name="TextBox 7"/>
          <p:cNvSpPr txBox="1"/>
          <p:nvPr/>
        </p:nvSpPr>
        <p:spPr>
          <a:xfrm>
            <a:off x="4290799" y="6175465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Sumber</a:t>
            </a:r>
            <a:r>
              <a:rPr lang="en-AU" sz="12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: </a:t>
            </a:r>
            <a:r>
              <a:rPr lang="en-AU" sz="12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Studi</a:t>
            </a:r>
            <a:r>
              <a:rPr lang="en-AU" sz="12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en-AU" sz="12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Pengukuran</a:t>
            </a:r>
            <a:r>
              <a:rPr lang="en-AU" sz="12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en-AU" sz="12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Potensi</a:t>
            </a:r>
            <a:r>
              <a:rPr lang="en-AU" sz="1200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en-AU" sz="12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Calon</a:t>
            </a:r>
            <a:r>
              <a:rPr lang="en-AU" sz="12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br>
              <a:rPr lang="en-AU" sz="12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</a:br>
            <a:r>
              <a:rPr lang="en-AU" sz="12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Investor Indonesia September 2015</a:t>
            </a:r>
            <a:endParaRPr lang="en-AU" sz="1200" dirty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41602" t="71151" r="51094" b="12250"/>
          <a:stretch/>
        </p:blipFill>
        <p:spPr>
          <a:xfrm>
            <a:off x="419717" y="5346252"/>
            <a:ext cx="1033587" cy="132069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48464" y="5698411"/>
            <a:ext cx="1269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Is it true??</a:t>
            </a:r>
            <a:endParaRPr lang="en-AU" sz="28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8687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ardrop 11"/>
          <p:cNvSpPr/>
          <p:nvPr/>
        </p:nvSpPr>
        <p:spPr>
          <a:xfrm rot="20700000">
            <a:off x="1138860" y="1937682"/>
            <a:ext cx="3366054" cy="2147585"/>
          </a:xfrm>
          <a:prstGeom prst="teardrop">
            <a:avLst/>
          </a:prstGeom>
          <a:solidFill>
            <a:srgbClr val="D094D6">
              <a:alpha val="69804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4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1" y="0"/>
            <a:ext cx="8534400" cy="914401"/>
          </a:xfrm>
        </p:spPr>
        <p:txBody>
          <a:bodyPr/>
          <a:lstStyle/>
          <a:p>
            <a:r>
              <a:rPr lang="en-AU" sz="2800" b="1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Pasar</a:t>
            </a:r>
            <a:r>
              <a:rPr lang="en-AU" sz="2800" b="1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Modal </a:t>
            </a:r>
            <a:r>
              <a:rPr lang="en-AU" sz="2800" b="1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itu</a:t>
            </a:r>
            <a:r>
              <a:rPr lang="en-AU" sz="2800" b="1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…</a:t>
            </a:r>
            <a:endParaRPr lang="en-AU" sz="2800" b="1" dirty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2021719" y="8213937"/>
            <a:ext cx="2133600" cy="365125"/>
          </a:xfrm>
        </p:spPr>
        <p:txBody>
          <a:bodyPr/>
          <a:lstStyle/>
          <a:p>
            <a:pPr>
              <a:defRPr/>
            </a:pPr>
            <a:fld id="{4D29D3A1-3178-4329-978D-BF97E1E6BC8D}" type="slidenum">
              <a:rPr lang="en-SG" smtClean="0"/>
              <a:pPr>
                <a:defRPr/>
              </a:pPr>
              <a:t>12</a:t>
            </a:fld>
            <a:endParaRPr lang="en-SG"/>
          </a:p>
        </p:txBody>
      </p:sp>
      <p:sp>
        <p:nvSpPr>
          <p:cNvPr id="10" name="TextBox 9"/>
          <p:cNvSpPr txBox="1"/>
          <p:nvPr/>
        </p:nvSpPr>
        <p:spPr>
          <a:xfrm>
            <a:off x="1418502" y="2689292"/>
            <a:ext cx="2305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err="1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mudah</a:t>
            </a:r>
            <a:r>
              <a:rPr lang="en-AU" sz="3600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.</a:t>
            </a:r>
            <a:endParaRPr lang="en-AU" sz="3600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41602" t="71151" r="51094" b="12250"/>
          <a:stretch/>
        </p:blipFill>
        <p:spPr>
          <a:xfrm>
            <a:off x="307539" y="5478572"/>
            <a:ext cx="1033587" cy="132069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58480" y="5661463"/>
            <a:ext cx="1269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How?</a:t>
            </a:r>
            <a:endParaRPr lang="en-AU" sz="28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7" name="Teardrop 16"/>
          <p:cNvSpPr/>
          <p:nvPr/>
        </p:nvSpPr>
        <p:spPr>
          <a:xfrm rot="719605">
            <a:off x="4927004" y="1697278"/>
            <a:ext cx="3366054" cy="2147585"/>
          </a:xfrm>
          <a:prstGeom prst="teardrop">
            <a:avLst/>
          </a:prstGeom>
          <a:solidFill>
            <a:srgbClr val="5FB557">
              <a:alpha val="69804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4800" dirty="0"/>
          </a:p>
        </p:txBody>
      </p:sp>
      <p:sp>
        <p:nvSpPr>
          <p:cNvPr id="22" name="Teardrop 21"/>
          <p:cNvSpPr/>
          <p:nvPr/>
        </p:nvSpPr>
        <p:spPr>
          <a:xfrm>
            <a:off x="2802835" y="3335623"/>
            <a:ext cx="3366054" cy="2147585"/>
          </a:xfrm>
          <a:prstGeom prst="teardrop">
            <a:avLst/>
          </a:prstGeom>
          <a:solidFill>
            <a:srgbClr val="FF0066">
              <a:alpha val="60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4800" dirty="0"/>
          </a:p>
        </p:txBody>
      </p:sp>
      <p:sp>
        <p:nvSpPr>
          <p:cNvPr id="25" name="TextBox 24"/>
          <p:cNvSpPr txBox="1"/>
          <p:nvPr/>
        </p:nvSpPr>
        <p:spPr>
          <a:xfrm>
            <a:off x="5214609" y="2434653"/>
            <a:ext cx="3098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err="1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terjangkau</a:t>
            </a:r>
            <a:r>
              <a:rPr lang="en-AU" sz="3600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.</a:t>
            </a:r>
            <a:endParaRPr lang="en-AU" sz="3600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37158" y="3981682"/>
            <a:ext cx="2829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err="1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terencana</a:t>
            </a:r>
            <a:r>
              <a:rPr lang="en-AU" sz="3600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.</a:t>
            </a:r>
            <a:endParaRPr lang="en-AU" sz="3600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85862" y="5264279"/>
            <a:ext cx="6034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Asalkan</a:t>
            </a:r>
            <a:r>
              <a:rPr lang="en-AU" sz="32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tau </a:t>
            </a:r>
            <a:r>
              <a:rPr lang="en-AU" sz="3200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caranya</a:t>
            </a:r>
            <a:r>
              <a:rPr lang="en-AU" sz="32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  <a:endParaRPr lang="en-AU" sz="32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292" y="232654"/>
            <a:ext cx="591315" cy="79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8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  <p:bldP spid="19" grpId="0"/>
      <p:bldP spid="17" grpId="0" animBg="1"/>
      <p:bldP spid="22" grpId="0" animBg="1"/>
      <p:bldP spid="25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ardrop 11"/>
          <p:cNvSpPr/>
          <p:nvPr/>
        </p:nvSpPr>
        <p:spPr>
          <a:xfrm rot="20700000">
            <a:off x="100258" y="3559296"/>
            <a:ext cx="3558660" cy="2326847"/>
          </a:xfrm>
          <a:prstGeom prst="teardrop">
            <a:avLst/>
          </a:prstGeom>
          <a:solidFill>
            <a:srgbClr val="D094D6">
              <a:alpha val="69804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4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1" y="0"/>
            <a:ext cx="8534400" cy="914401"/>
          </a:xfrm>
        </p:spPr>
        <p:txBody>
          <a:bodyPr/>
          <a:lstStyle/>
          <a:p>
            <a:r>
              <a:rPr lang="en-AU" sz="2800" b="1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Pasar</a:t>
            </a:r>
            <a:r>
              <a:rPr lang="en-AU" sz="2800" b="1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Modal </a:t>
            </a:r>
            <a:r>
              <a:rPr lang="en-AU" sz="2800" b="1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itu</a:t>
            </a:r>
            <a:r>
              <a:rPr lang="en-AU" sz="2800" b="1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…</a:t>
            </a:r>
            <a:endParaRPr lang="en-AU" sz="2800" b="1" dirty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2021719" y="8213937"/>
            <a:ext cx="2133600" cy="365125"/>
          </a:xfrm>
        </p:spPr>
        <p:txBody>
          <a:bodyPr/>
          <a:lstStyle/>
          <a:p>
            <a:pPr>
              <a:defRPr/>
            </a:pPr>
            <a:fld id="{4D29D3A1-3178-4329-978D-BF97E1E6BC8D}" type="slidenum">
              <a:rPr lang="en-SG" smtClean="0"/>
              <a:pPr>
                <a:defRPr/>
              </a:pPr>
              <a:t>13</a:t>
            </a:fld>
            <a:endParaRPr lang="en-SG"/>
          </a:p>
        </p:txBody>
      </p:sp>
      <p:sp>
        <p:nvSpPr>
          <p:cNvPr id="10" name="TextBox 9"/>
          <p:cNvSpPr txBox="1"/>
          <p:nvPr/>
        </p:nvSpPr>
        <p:spPr>
          <a:xfrm>
            <a:off x="688327" y="3872419"/>
            <a:ext cx="2305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err="1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mudah</a:t>
            </a:r>
            <a:r>
              <a:rPr lang="en-AU" sz="3600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.</a:t>
            </a:r>
            <a:endParaRPr lang="en-AU" sz="3600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17" name="Teardrop 16"/>
          <p:cNvSpPr/>
          <p:nvPr/>
        </p:nvSpPr>
        <p:spPr>
          <a:xfrm>
            <a:off x="4686918" y="1335295"/>
            <a:ext cx="3475584" cy="2295164"/>
          </a:xfrm>
          <a:prstGeom prst="teardrop">
            <a:avLst/>
          </a:prstGeom>
          <a:solidFill>
            <a:srgbClr val="5FB557">
              <a:alpha val="69804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4800" dirty="0"/>
          </a:p>
        </p:txBody>
      </p:sp>
      <p:sp>
        <p:nvSpPr>
          <p:cNvPr id="20" name="Teardrop 19"/>
          <p:cNvSpPr/>
          <p:nvPr/>
        </p:nvSpPr>
        <p:spPr>
          <a:xfrm rot="1800000">
            <a:off x="2898905" y="2931655"/>
            <a:ext cx="3717337" cy="2385643"/>
          </a:xfrm>
          <a:prstGeom prst="teardrop">
            <a:avLst/>
          </a:prstGeom>
          <a:solidFill>
            <a:srgbClr val="FF0066">
              <a:alpha val="60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4800" dirty="0"/>
          </a:p>
        </p:txBody>
      </p:sp>
      <p:sp>
        <p:nvSpPr>
          <p:cNvPr id="25" name="TextBox 24"/>
          <p:cNvSpPr txBox="1"/>
          <p:nvPr/>
        </p:nvSpPr>
        <p:spPr>
          <a:xfrm>
            <a:off x="5093335" y="1727564"/>
            <a:ext cx="3098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err="1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terjangkau</a:t>
            </a:r>
            <a:r>
              <a:rPr lang="en-AU" sz="3600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.</a:t>
            </a:r>
            <a:endParaRPr lang="en-AU" sz="3600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44253" y="3420757"/>
            <a:ext cx="2770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err="1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terencana</a:t>
            </a:r>
            <a:r>
              <a:rPr lang="en-AU" sz="3600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.</a:t>
            </a:r>
            <a:endParaRPr lang="en-AU" sz="3600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07069" y="2398607"/>
            <a:ext cx="3098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err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m</a:t>
            </a:r>
            <a:r>
              <a:rPr lang="en-AU" b="1" dirty="0" err="1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ulai</a:t>
            </a:r>
            <a:r>
              <a:rPr lang="en-AU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en-AU" b="1" dirty="0" err="1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dari</a:t>
            </a:r>
            <a:r>
              <a:rPr lang="en-AU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Rp100rb </a:t>
            </a:r>
            <a:r>
              <a:rPr lang="en-AU" b="1" dirty="0" err="1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setiap</a:t>
            </a:r>
            <a:r>
              <a:rPr lang="en-AU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en-AU" b="1" dirty="0" err="1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bulan</a:t>
            </a:r>
            <a:endParaRPr lang="en-AU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96718" y="2735511"/>
            <a:ext cx="215865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44% </a:t>
            </a:r>
            <a:br>
              <a:rPr lang="en-AU" sz="14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</a:br>
            <a:r>
              <a:rPr lang="en-AU" sz="14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Membutuhkan</a:t>
            </a:r>
            <a:r>
              <a:rPr lang="en-AU" sz="14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br>
              <a:rPr lang="en-AU" sz="14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</a:br>
            <a:r>
              <a:rPr lang="en-AU" sz="14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modal yang </a:t>
            </a:r>
            <a:br>
              <a:rPr lang="en-AU" sz="14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</a:br>
            <a:r>
              <a:rPr lang="en-AU" sz="14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besar</a:t>
            </a:r>
            <a:endParaRPr lang="en-AU" sz="1400" dirty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6440" y="5431936"/>
            <a:ext cx="21586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11% </a:t>
            </a:r>
            <a:br>
              <a:rPr lang="en-AU" sz="14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</a:br>
            <a:r>
              <a:rPr lang="en-AU" sz="14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Investasi</a:t>
            </a:r>
            <a:r>
              <a:rPr lang="en-AU" sz="14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en-AU" sz="14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saham</a:t>
            </a:r>
            <a:r>
              <a:rPr lang="en-AU" sz="14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en-AU" sz="14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memerlukan</a:t>
            </a:r>
            <a:r>
              <a:rPr lang="en-AU" sz="14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en-AU" sz="14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pemahaman</a:t>
            </a:r>
            <a:r>
              <a:rPr lang="en-AU" sz="14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yang </a:t>
            </a:r>
            <a:r>
              <a:rPr lang="en-AU" sz="14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kuat</a:t>
            </a:r>
            <a:r>
              <a:rPr lang="en-AU" sz="14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en-AU" sz="14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atas</a:t>
            </a:r>
            <a:r>
              <a:rPr lang="en-AU" sz="14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en-AU" sz="14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teknologi</a:t>
            </a:r>
            <a:endParaRPr lang="en-AU" sz="1400" dirty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9334" y="4903062"/>
            <a:ext cx="2158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60% </a:t>
            </a:r>
            <a:br>
              <a:rPr lang="en-AU" sz="14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</a:br>
            <a:r>
              <a:rPr lang="en-AU" sz="14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Memiliki</a:t>
            </a:r>
            <a:r>
              <a:rPr lang="en-AU" sz="14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en-AU" sz="14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risiko</a:t>
            </a:r>
            <a:r>
              <a:rPr lang="en-AU" sz="14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yang </a:t>
            </a:r>
            <a:r>
              <a:rPr lang="en-AU" sz="14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tinggi</a:t>
            </a:r>
            <a:endParaRPr lang="en-AU" sz="1400" dirty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36472" y="5179956"/>
            <a:ext cx="215865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17% </a:t>
            </a:r>
            <a:br>
              <a:rPr lang="en-AU" sz="14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</a:br>
            <a:r>
              <a:rPr lang="en-AU" sz="14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Investasi</a:t>
            </a:r>
            <a:r>
              <a:rPr lang="en-AU" sz="14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en-AU" sz="14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saham</a:t>
            </a:r>
            <a:r>
              <a:rPr lang="en-AU" sz="14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en-AU" sz="14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seperti</a:t>
            </a:r>
            <a:r>
              <a:rPr lang="en-AU" sz="14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en-AU" sz="14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judi</a:t>
            </a:r>
            <a:endParaRPr lang="en-AU" sz="1400" dirty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53473" y="2512224"/>
            <a:ext cx="215865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11% </a:t>
            </a:r>
            <a:br>
              <a:rPr lang="en-AU" sz="14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</a:br>
            <a:r>
              <a:rPr lang="en-AU" sz="14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Sulit</a:t>
            </a:r>
            <a:r>
              <a:rPr lang="en-AU" sz="14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en-AU" sz="14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untuk</a:t>
            </a:r>
            <a:r>
              <a:rPr lang="en-AU" sz="14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en-AU" sz="14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melakukan</a:t>
            </a:r>
            <a:r>
              <a:rPr lang="en-AU" sz="14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en-AU" sz="14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pemantauan</a:t>
            </a:r>
            <a:endParaRPr lang="en-AU" sz="1400" dirty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24801" y="3996325"/>
            <a:ext cx="3098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err="1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orientasi</a:t>
            </a:r>
            <a:r>
              <a:rPr lang="en-AU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en-AU" b="1" dirty="0" err="1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keuntungan</a:t>
            </a:r>
            <a:r>
              <a:rPr lang="en-AU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en-AU" b="1" dirty="0" err="1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jangka</a:t>
            </a:r>
            <a:r>
              <a:rPr lang="en-AU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en-AU" b="1" dirty="0" err="1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panjang</a:t>
            </a:r>
            <a:endParaRPr lang="en-AU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1642" y="1947522"/>
            <a:ext cx="2158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17% </a:t>
            </a:r>
            <a:br>
              <a:rPr lang="en-AU" sz="14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</a:br>
            <a:r>
              <a:rPr lang="en-AU" sz="14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Memerlukan</a:t>
            </a:r>
            <a:r>
              <a:rPr lang="en-AU" sz="14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en-AU" sz="14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pengetahuan</a:t>
            </a:r>
            <a:r>
              <a:rPr lang="en-AU" sz="14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yang </a:t>
            </a:r>
            <a:r>
              <a:rPr lang="en-AU" sz="14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mendalam</a:t>
            </a:r>
            <a:endParaRPr lang="en-AU" sz="1400" dirty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1876" y="4540756"/>
            <a:ext cx="3098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err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b</a:t>
            </a:r>
            <a:r>
              <a:rPr lang="en-AU" b="1" dirty="0" err="1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anyak</a:t>
            </a:r>
            <a:r>
              <a:rPr lang="en-AU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en-AU" b="1" dirty="0" err="1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sekuritas</a:t>
            </a:r>
            <a:r>
              <a:rPr lang="en-AU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, </a:t>
            </a:r>
            <a:r>
              <a:rPr lang="en-AU" b="1" dirty="0" err="1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manajer</a:t>
            </a:r>
            <a:r>
              <a:rPr lang="en-AU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en-AU" b="1" dirty="0" err="1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investasi</a:t>
            </a:r>
            <a:r>
              <a:rPr lang="en-AU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, </a:t>
            </a:r>
            <a:r>
              <a:rPr lang="en-AU" b="1" dirty="0" err="1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dan</a:t>
            </a:r>
            <a:r>
              <a:rPr lang="en-AU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en-AU" b="1" dirty="0" err="1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produk</a:t>
            </a:r>
            <a:r>
              <a:rPr lang="en-AU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online</a:t>
            </a:r>
            <a:endParaRPr lang="en-AU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292" y="232654"/>
            <a:ext cx="591315" cy="799074"/>
          </a:xfrm>
          <a:prstGeom prst="rect">
            <a:avLst/>
          </a:prstGeom>
        </p:spPr>
      </p:pic>
      <p:sp>
        <p:nvSpPr>
          <p:cNvPr id="2" name="Multiply 1"/>
          <p:cNvSpPr/>
          <p:nvPr/>
        </p:nvSpPr>
        <p:spPr>
          <a:xfrm>
            <a:off x="6875874" y="2331902"/>
            <a:ext cx="2135410" cy="1989178"/>
          </a:xfrm>
          <a:prstGeom prst="mathMultiply">
            <a:avLst>
              <a:gd name="adj1" fmla="val 13527"/>
            </a:avLst>
          </a:prstGeom>
          <a:solidFill>
            <a:srgbClr val="FF66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Multiply 28"/>
          <p:cNvSpPr/>
          <p:nvPr/>
        </p:nvSpPr>
        <p:spPr>
          <a:xfrm>
            <a:off x="80872" y="5092236"/>
            <a:ext cx="2135410" cy="1989178"/>
          </a:xfrm>
          <a:prstGeom prst="mathMultiply">
            <a:avLst>
              <a:gd name="adj1" fmla="val 13527"/>
            </a:avLst>
          </a:prstGeom>
          <a:solidFill>
            <a:srgbClr val="FF66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Multiply 31"/>
          <p:cNvSpPr/>
          <p:nvPr/>
        </p:nvSpPr>
        <p:spPr>
          <a:xfrm>
            <a:off x="5267346" y="4469163"/>
            <a:ext cx="2135410" cy="1989178"/>
          </a:xfrm>
          <a:prstGeom prst="mathMultiply">
            <a:avLst>
              <a:gd name="adj1" fmla="val 13527"/>
            </a:avLst>
          </a:prstGeom>
          <a:solidFill>
            <a:srgbClr val="FF66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Multiply 35"/>
          <p:cNvSpPr/>
          <p:nvPr/>
        </p:nvSpPr>
        <p:spPr>
          <a:xfrm>
            <a:off x="3364484" y="4746057"/>
            <a:ext cx="2135410" cy="1989178"/>
          </a:xfrm>
          <a:prstGeom prst="mathMultiply">
            <a:avLst>
              <a:gd name="adj1" fmla="val 13527"/>
            </a:avLst>
          </a:prstGeom>
          <a:solidFill>
            <a:srgbClr val="FF66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Multiply 37"/>
          <p:cNvSpPr/>
          <p:nvPr/>
        </p:nvSpPr>
        <p:spPr>
          <a:xfrm>
            <a:off x="1621625" y="2121017"/>
            <a:ext cx="2135410" cy="1989178"/>
          </a:xfrm>
          <a:prstGeom prst="mathMultiply">
            <a:avLst>
              <a:gd name="adj1" fmla="val 13527"/>
            </a:avLst>
          </a:prstGeom>
          <a:solidFill>
            <a:srgbClr val="FF66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3" name="Multiply 42"/>
          <p:cNvSpPr/>
          <p:nvPr/>
        </p:nvSpPr>
        <p:spPr>
          <a:xfrm>
            <a:off x="39654" y="1513623"/>
            <a:ext cx="2135410" cy="1989178"/>
          </a:xfrm>
          <a:prstGeom prst="mathMultiply">
            <a:avLst>
              <a:gd name="adj1" fmla="val 13527"/>
            </a:avLst>
          </a:prstGeom>
          <a:solidFill>
            <a:srgbClr val="FF66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745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5" grpId="0"/>
      <p:bldP spid="26" grpId="0"/>
      <p:bldP spid="28" grpId="0"/>
      <p:bldP spid="21" grpId="0"/>
      <p:bldP spid="30" grpId="0"/>
      <p:bldP spid="33" grpId="0"/>
      <p:bldP spid="37" grpId="0"/>
      <p:bldP spid="39" grpId="0"/>
      <p:bldP spid="42" grpId="0"/>
      <p:bldP spid="44" grpId="0"/>
      <p:bldP spid="45" grpId="0"/>
      <p:bldP spid="2" grpId="0" animBg="1"/>
      <p:bldP spid="29" grpId="0" animBg="1"/>
      <p:bldP spid="32" grpId="0" animBg="1"/>
      <p:bldP spid="36" grpId="0" animBg="1"/>
      <p:bldP spid="38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-433706" y="801116"/>
            <a:ext cx="5901459" cy="4177402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732700" y="4794768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329 </a:t>
            </a:r>
            <a:r>
              <a:rPr lang="en-US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lembar</a:t>
            </a:r>
            <a:r>
              <a:rPr lang="en-US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br>
              <a:rPr lang="en-US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saham</a:t>
            </a:r>
            <a:r>
              <a:rPr lang="en-US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AAPL</a:t>
            </a:r>
            <a:endParaRPr lang="en-US" b="1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r"/>
            <a:r>
              <a:rPr lang="en-US" b="1" dirty="0">
                <a:latin typeface="Leelawadee" panose="020B0502040204020203" pitchFamily="34" charset="-34"/>
                <a:cs typeface="Leelawadee" panose="020B0502040204020203" pitchFamily="34" charset="-34"/>
              </a:rPr>
              <a:t>US$ </a:t>
            </a:r>
            <a:r>
              <a:rPr lang="en-US" b="1" dirty="0" smtClean="0">
                <a:solidFill>
                  <a:srgbClr val="00206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107.32</a:t>
            </a:r>
            <a:r>
              <a:rPr lang="en-US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/share</a:t>
            </a:r>
            <a:endParaRPr lang="en-US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r"/>
            <a:r>
              <a:rPr lang="en-US" b="1" dirty="0" err="1" smtClean="0">
                <a:solidFill>
                  <a:srgbClr val="00206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Rp</a:t>
            </a:r>
            <a:r>
              <a:rPr lang="en-US" b="1" dirty="0" smtClean="0">
                <a:solidFill>
                  <a:srgbClr val="00206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487 </a:t>
            </a:r>
            <a:r>
              <a:rPr lang="en-US" b="1" dirty="0" err="1" smtClean="0">
                <a:solidFill>
                  <a:srgbClr val="00206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juta</a:t>
            </a:r>
            <a:r>
              <a:rPr lang="en-US" b="1" dirty="0" smtClean="0">
                <a:solidFill>
                  <a:srgbClr val="00206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*</a:t>
            </a:r>
            <a:endParaRPr lang="en-US" b="1" dirty="0">
              <a:solidFill>
                <a:srgbClr val="00206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r"/>
            <a:r>
              <a:rPr lang="en-US" b="1" dirty="0">
                <a:latin typeface="Leelawadee" panose="020B0502040204020203" pitchFamily="34" charset="-34"/>
                <a:cs typeface="Leelawadee" panose="020B0502040204020203" pitchFamily="34" charset="-34"/>
              </a:rPr>
              <a:t>*</a:t>
            </a:r>
            <a:r>
              <a:rPr lang="en-US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rate </a:t>
            </a:r>
            <a:r>
              <a:rPr lang="en-US" b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Rp</a:t>
            </a:r>
            <a:r>
              <a:rPr lang="en-US" b="1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13,794</a:t>
            </a:r>
            <a:endParaRPr lang="en-US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50182" name="Picture 6" descr="http://www.honda.com.au/content/dam/honda/cars/models/cr-v/2015/showroom/360/hero01.pn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9691" y="4501840"/>
            <a:ext cx="4011024" cy="20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2"/>
          <p:cNvSpPr txBox="1">
            <a:spLocks/>
          </p:cNvSpPr>
          <p:nvPr/>
        </p:nvSpPr>
        <p:spPr bwMode="auto">
          <a:xfrm>
            <a:off x="6211439" y="3060629"/>
            <a:ext cx="233585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AU" sz="5400" b="1" dirty="0" smtClean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2015</a:t>
            </a:r>
            <a:endParaRPr lang="en-AU" sz="5400" b="1" dirty="0">
              <a:solidFill>
                <a:srgbClr val="C0000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50186" name="Picture 10" descr="http://thelongestlistofthelongeststuffatthelongestdomainnameatlonglast.com/images5/ip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004" y="2276467"/>
            <a:ext cx="1146650" cy="133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2"/>
          <p:cNvSpPr txBox="1">
            <a:spLocks/>
          </p:cNvSpPr>
          <p:nvPr/>
        </p:nvSpPr>
        <p:spPr bwMode="auto">
          <a:xfrm>
            <a:off x="180954" y="1345612"/>
            <a:ext cx="2147977" cy="75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AU" sz="54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2001</a:t>
            </a:r>
            <a:endParaRPr lang="en-AU" sz="54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 bwMode="auto">
          <a:xfrm>
            <a:off x="2425760" y="1356030"/>
            <a:ext cx="2147977" cy="75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AU" sz="5400" b="1" dirty="0" smtClean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2001</a:t>
            </a:r>
            <a:endParaRPr lang="en-AU" sz="5400" b="1" dirty="0">
              <a:solidFill>
                <a:srgbClr val="C0000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25760" y="2463177"/>
            <a:ext cx="2288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eelawadee" panose="020B0502040204020203" pitchFamily="34" charset="-34"/>
                <a:cs typeface="Leelawadee" panose="020B0502040204020203" pitchFamily="34" charset="-34"/>
              </a:rPr>
              <a:t>329 </a:t>
            </a:r>
            <a:r>
              <a:rPr lang="en-US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lembar</a:t>
            </a:r>
            <a:endParaRPr lang="en-US" b="1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en-US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saham</a:t>
            </a:r>
            <a:r>
              <a:rPr lang="en-US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AAPL</a:t>
            </a:r>
            <a:r>
              <a:rPr lang="en-US" b="1" dirty="0" smtClean="0">
                <a:solidFill>
                  <a:srgbClr val="004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@US$</a:t>
            </a:r>
            <a:r>
              <a:rPr lang="en-US" b="1" dirty="0" smtClean="0">
                <a:solidFill>
                  <a:srgbClr val="00206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1.2</a:t>
            </a:r>
            <a:r>
              <a:rPr lang="en-US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/</a:t>
            </a:r>
            <a:r>
              <a:rPr lang="en-US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saham</a:t>
            </a:r>
            <a:endParaRPr lang="en-US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0" name="Title 2"/>
          <p:cNvSpPr txBox="1">
            <a:spLocks/>
          </p:cNvSpPr>
          <p:nvPr/>
        </p:nvSpPr>
        <p:spPr bwMode="auto">
          <a:xfrm>
            <a:off x="2416621" y="3581400"/>
            <a:ext cx="3051132" cy="75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AU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US$399</a:t>
            </a:r>
            <a:endParaRPr lang="en-AU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1" name="Title 2"/>
          <p:cNvSpPr txBox="1">
            <a:spLocks/>
          </p:cNvSpPr>
          <p:nvPr/>
        </p:nvSpPr>
        <p:spPr bwMode="auto">
          <a:xfrm>
            <a:off x="737112" y="3596109"/>
            <a:ext cx="1988830" cy="75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AU" dirty="0" smtClean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Rp4,2jt</a:t>
            </a:r>
            <a:endParaRPr lang="en-AU" dirty="0">
              <a:solidFill>
                <a:srgbClr val="C0000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954" y="267478"/>
            <a:ext cx="6913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Beli</a:t>
            </a:r>
            <a:r>
              <a:rPr lang="en-US" sz="28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2800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Ipod</a:t>
            </a:r>
            <a:r>
              <a:rPr lang="en-US" sz="28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2800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atau</a:t>
            </a:r>
            <a:r>
              <a:rPr lang="en-US" sz="28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2800" b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s</a:t>
            </a:r>
            <a:r>
              <a:rPr lang="en-US" sz="2800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aham</a:t>
            </a:r>
            <a:r>
              <a:rPr lang="en-US" sz="28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2800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Applenya</a:t>
            </a:r>
            <a:r>
              <a:rPr lang="en-US" sz="28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2800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yaaa</a:t>
            </a:r>
            <a:r>
              <a:rPr lang="en-US" sz="28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?</a:t>
            </a:r>
            <a:endParaRPr lang="en-US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2" name="Title 2"/>
          <p:cNvSpPr txBox="1">
            <a:spLocks/>
          </p:cNvSpPr>
          <p:nvPr/>
        </p:nvSpPr>
        <p:spPr bwMode="auto">
          <a:xfrm>
            <a:off x="5194489" y="3630809"/>
            <a:ext cx="3352800" cy="83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AU" dirty="0" smtClean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US$35,308</a:t>
            </a:r>
            <a:endParaRPr lang="en-AU" dirty="0">
              <a:solidFill>
                <a:srgbClr val="C0000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23" name="Picture 6" descr="D:\Gambar\Arrow.gif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tx2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933" t="34871" b="23859"/>
          <a:stretch>
            <a:fillRect/>
          </a:stretch>
        </p:blipFill>
        <p:spPr bwMode="auto">
          <a:xfrm rot="545729">
            <a:off x="4252298" y="3199968"/>
            <a:ext cx="1666405" cy="95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itle 2"/>
          <p:cNvSpPr txBox="1">
            <a:spLocks/>
          </p:cNvSpPr>
          <p:nvPr/>
        </p:nvSpPr>
        <p:spPr bwMode="auto">
          <a:xfrm>
            <a:off x="6181794" y="1957244"/>
            <a:ext cx="2365495" cy="63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AU" sz="1800" b="1" dirty="0" smtClean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8749</a:t>
            </a:r>
            <a:r>
              <a:rPr lang="en-AU" sz="1800" b="1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% growth</a:t>
            </a:r>
          </a:p>
        </p:txBody>
      </p:sp>
      <p:sp>
        <p:nvSpPr>
          <p:cNvPr id="26" name="Title 2"/>
          <p:cNvSpPr txBox="1">
            <a:spLocks/>
          </p:cNvSpPr>
          <p:nvPr/>
        </p:nvSpPr>
        <p:spPr bwMode="auto">
          <a:xfrm>
            <a:off x="6053922" y="2595690"/>
            <a:ext cx="2493367" cy="63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AU" sz="1800" b="1" dirty="0" smtClean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56,4</a:t>
            </a:r>
            <a:r>
              <a:rPr lang="en-AU" sz="18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% </a:t>
            </a:r>
            <a:r>
              <a:rPr lang="en-AU" sz="1800" b="1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CAGR</a:t>
            </a:r>
            <a:endParaRPr lang="en-AU" sz="1800" b="1" dirty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27" name="Title 2"/>
          <p:cNvSpPr txBox="1">
            <a:spLocks/>
          </p:cNvSpPr>
          <p:nvPr/>
        </p:nvSpPr>
        <p:spPr bwMode="auto">
          <a:xfrm>
            <a:off x="6053922" y="2261893"/>
            <a:ext cx="2493367" cy="63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AU" sz="18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14 </a:t>
            </a:r>
            <a:r>
              <a:rPr lang="en-AU" sz="1800" b="1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tahun</a:t>
            </a:r>
            <a:r>
              <a:rPr lang="en-AU" sz="1800" b="1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005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4" grpId="0"/>
      <p:bldP spid="15" grpId="0"/>
      <p:bldP spid="17" grpId="0"/>
      <p:bldP spid="18" grpId="0"/>
      <p:bldP spid="20" grpId="0"/>
      <p:bldP spid="21" grpId="0"/>
      <p:bldP spid="22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-82277" y="711401"/>
            <a:ext cx="5901459" cy="4177402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135688"/>
            <a:ext cx="2133600" cy="365125"/>
          </a:xfrm>
        </p:spPr>
        <p:txBody>
          <a:bodyPr/>
          <a:lstStyle/>
          <a:p>
            <a:fld id="{BC432632-5D98-4D9F-AF6A-A6F5CC9FDF74}" type="slidenum">
              <a:rPr lang="en-SG" smtClean="0"/>
              <a:pPr/>
              <a:t>15</a:t>
            </a:fld>
            <a:endParaRPr lang="en-SG"/>
          </a:p>
        </p:txBody>
      </p:sp>
      <p:sp>
        <p:nvSpPr>
          <p:cNvPr id="14" name="Title 2"/>
          <p:cNvSpPr txBox="1">
            <a:spLocks/>
          </p:cNvSpPr>
          <p:nvPr/>
        </p:nvSpPr>
        <p:spPr bwMode="auto">
          <a:xfrm>
            <a:off x="6268820" y="3160080"/>
            <a:ext cx="233585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AU" sz="5400" b="1" dirty="0" smtClean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2011</a:t>
            </a:r>
            <a:endParaRPr lang="en-AU" sz="5400" b="1" dirty="0">
              <a:solidFill>
                <a:srgbClr val="C0000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 bwMode="auto">
          <a:xfrm>
            <a:off x="636734" y="1375759"/>
            <a:ext cx="2147977" cy="75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AU" sz="54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1993</a:t>
            </a:r>
            <a:endParaRPr lang="en-AU" sz="54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 bwMode="auto">
          <a:xfrm>
            <a:off x="2969451" y="1375759"/>
            <a:ext cx="2147977" cy="75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AU" sz="5400" b="1" dirty="0" smtClean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1993</a:t>
            </a:r>
            <a:endParaRPr lang="en-AU" sz="5400" b="1" dirty="0">
              <a:solidFill>
                <a:srgbClr val="C0000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69451" y="2330994"/>
            <a:ext cx="2288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5.045 </a:t>
            </a:r>
            <a:r>
              <a:rPr lang="en-US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lembar</a:t>
            </a:r>
            <a:endParaRPr lang="en-US" b="1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en-US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saham</a:t>
            </a:r>
            <a:r>
              <a:rPr lang="en-US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ASII</a:t>
            </a:r>
            <a:endParaRPr lang="en-US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en-US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Rp</a:t>
            </a:r>
            <a:r>
              <a:rPr lang="en-US" b="1" dirty="0" smtClean="0">
                <a:solidFill>
                  <a:srgbClr val="00206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1.546</a:t>
            </a:r>
            <a:r>
              <a:rPr lang="en-US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/</a:t>
            </a:r>
            <a:r>
              <a:rPr lang="en-US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saham</a:t>
            </a:r>
            <a:endParaRPr lang="en-US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0" name="Title 2"/>
          <p:cNvSpPr txBox="1">
            <a:spLocks/>
          </p:cNvSpPr>
          <p:nvPr/>
        </p:nvSpPr>
        <p:spPr bwMode="auto">
          <a:xfrm>
            <a:off x="-278950" y="3503678"/>
            <a:ext cx="3051132" cy="75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AU" sz="40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Rp7,8jt</a:t>
            </a:r>
            <a:endParaRPr lang="en-AU" sz="40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1" name="Title 2"/>
          <p:cNvSpPr txBox="1">
            <a:spLocks/>
          </p:cNvSpPr>
          <p:nvPr/>
        </p:nvSpPr>
        <p:spPr bwMode="auto">
          <a:xfrm>
            <a:off x="2969451" y="3503678"/>
            <a:ext cx="1988830" cy="75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AU" sz="4000" dirty="0" smtClean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Rp7,8jt</a:t>
            </a:r>
            <a:endParaRPr lang="en-AU" sz="4000" dirty="0">
              <a:solidFill>
                <a:srgbClr val="C0000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9265" y="195438"/>
            <a:ext cx="8232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Beli</a:t>
            </a:r>
            <a:r>
              <a:rPr lang="en-US" sz="28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motor Tiger </a:t>
            </a:r>
            <a:r>
              <a:rPr lang="en-US" sz="28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atau</a:t>
            </a:r>
            <a:r>
              <a:rPr lang="en-US" sz="28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</a:t>
            </a:r>
            <a:r>
              <a:rPr lang="en-US" sz="28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aham</a:t>
            </a:r>
            <a:r>
              <a:rPr lang="en-US" sz="28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Astranya</a:t>
            </a:r>
            <a:r>
              <a:rPr lang="en-US" sz="28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yaaa</a:t>
            </a:r>
            <a:r>
              <a:rPr lang="en-US" sz="28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?</a:t>
            </a:r>
            <a:endParaRPr lang="en-US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23" name="Picture 6" descr="D:\Gambar\Arrow.gif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tx2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933" t="34871" b="23859"/>
          <a:stretch>
            <a:fillRect/>
          </a:stretch>
        </p:blipFill>
        <p:spPr bwMode="auto">
          <a:xfrm rot="545729">
            <a:off x="4702483" y="2967530"/>
            <a:ext cx="1666405" cy="95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blog.mortech.co.id/wp-content/uploads/2014/11/wpid-honda-tiger-2012-600x43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8" t="1409" b="54043"/>
          <a:stretch/>
        </p:blipFill>
        <p:spPr bwMode="auto">
          <a:xfrm>
            <a:off x="374468" y="2072791"/>
            <a:ext cx="2423734" cy="156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131570" y="4699988"/>
            <a:ext cx="2288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5.045 </a:t>
            </a:r>
            <a:r>
              <a:rPr lang="en-US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lembar</a:t>
            </a:r>
            <a:endParaRPr lang="en-US" b="1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r"/>
            <a:r>
              <a:rPr lang="en-US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saham</a:t>
            </a:r>
            <a:r>
              <a:rPr lang="en-US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ASII</a:t>
            </a:r>
            <a:endParaRPr lang="en-US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r"/>
            <a:r>
              <a:rPr lang="en-US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Rp</a:t>
            </a:r>
            <a:r>
              <a:rPr lang="en-US" b="1" dirty="0" smtClean="0">
                <a:solidFill>
                  <a:srgbClr val="00206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66.150</a:t>
            </a:r>
            <a:r>
              <a:rPr lang="en-US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/</a:t>
            </a:r>
            <a:r>
              <a:rPr lang="en-US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saham</a:t>
            </a:r>
            <a:endParaRPr lang="en-US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4" name="Title 2"/>
          <p:cNvSpPr txBox="1">
            <a:spLocks/>
          </p:cNvSpPr>
          <p:nvPr/>
        </p:nvSpPr>
        <p:spPr bwMode="auto">
          <a:xfrm>
            <a:off x="2783776" y="5608717"/>
            <a:ext cx="2636143" cy="83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AU" sz="4400" b="1" dirty="0" smtClean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Rp340jt</a:t>
            </a:r>
            <a:endParaRPr lang="en-AU" sz="4400" b="1" dirty="0">
              <a:solidFill>
                <a:srgbClr val="C0000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1028" name="Picture 4" descr="http://spidercars.net/wp-content/uploads/images/2011-Honda-CR-V_74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758" y="4046429"/>
            <a:ext cx="3594499" cy="251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2"/>
          <p:cNvSpPr txBox="1">
            <a:spLocks/>
          </p:cNvSpPr>
          <p:nvPr/>
        </p:nvSpPr>
        <p:spPr bwMode="auto">
          <a:xfrm>
            <a:off x="6434981" y="1862022"/>
            <a:ext cx="2169689" cy="73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AU" sz="1800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428% growth</a:t>
            </a:r>
          </a:p>
        </p:txBody>
      </p:sp>
      <p:sp>
        <p:nvSpPr>
          <p:cNvPr id="27" name="Title 2"/>
          <p:cNvSpPr txBox="1">
            <a:spLocks/>
          </p:cNvSpPr>
          <p:nvPr/>
        </p:nvSpPr>
        <p:spPr bwMode="auto">
          <a:xfrm>
            <a:off x="6334710" y="2578175"/>
            <a:ext cx="2269960" cy="73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AU" sz="18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24% </a:t>
            </a:r>
            <a:r>
              <a:rPr lang="en-AU" sz="1800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per </a:t>
            </a:r>
            <a:r>
              <a:rPr lang="en-AU" sz="1800" b="1" dirty="0" err="1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tahun</a:t>
            </a:r>
            <a:endParaRPr lang="en-AU" sz="1800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28" name="Title 2"/>
          <p:cNvSpPr txBox="1">
            <a:spLocks/>
          </p:cNvSpPr>
          <p:nvPr/>
        </p:nvSpPr>
        <p:spPr bwMode="auto">
          <a:xfrm>
            <a:off x="6834196" y="2229390"/>
            <a:ext cx="1770474" cy="73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AU" sz="18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18 </a:t>
            </a:r>
            <a:r>
              <a:rPr lang="en-AU" sz="1800" b="1" dirty="0" err="1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tahun</a:t>
            </a:r>
            <a:r>
              <a:rPr lang="en-AU" sz="1800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051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5" grpId="0"/>
      <p:bldP spid="17" grpId="0"/>
      <p:bldP spid="18" grpId="0"/>
      <p:bldP spid="20" grpId="0"/>
      <p:bldP spid="21" grpId="0"/>
      <p:bldP spid="19" grpId="0"/>
      <p:bldP spid="24" grpId="0"/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94D6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Callout 14"/>
          <p:cNvSpPr/>
          <p:nvPr/>
        </p:nvSpPr>
        <p:spPr>
          <a:xfrm>
            <a:off x="4223259" y="1450614"/>
            <a:ext cx="5092822" cy="3637306"/>
          </a:xfrm>
          <a:prstGeom prst="wedgeEllipseCallout">
            <a:avLst/>
          </a:prstGeom>
          <a:solidFill>
            <a:schemeClr val="bg1"/>
          </a:solidFill>
          <a:ln w="76200">
            <a:solidFill>
              <a:srgbClr val="0070C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ounded Rectangular Callout 15"/>
          <p:cNvSpPr/>
          <p:nvPr/>
        </p:nvSpPr>
        <p:spPr>
          <a:xfrm rot="17100000">
            <a:off x="-1095351" y="1297760"/>
            <a:ext cx="6478879" cy="4324711"/>
          </a:xfrm>
          <a:prstGeom prst="wedgeRoundRectCallout">
            <a:avLst>
              <a:gd name="adj1" fmla="val -25085"/>
              <a:gd name="adj2" fmla="val 61733"/>
              <a:gd name="adj3" fmla="val 16667"/>
            </a:avLst>
          </a:prstGeom>
          <a:solidFill>
            <a:schemeClr val="bg1"/>
          </a:solidFill>
          <a:ln w="73025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914" y="-19321"/>
            <a:ext cx="6778625" cy="914401"/>
          </a:xfrm>
        </p:spPr>
        <p:txBody>
          <a:bodyPr/>
          <a:lstStyle/>
          <a:p>
            <a:pPr algn="r"/>
            <a:r>
              <a:rPr lang="en-US" sz="3200" b="1" dirty="0" err="1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Pertumbuhan</a:t>
            </a:r>
            <a:r>
              <a:rPr lang="en-US" sz="3200" b="1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Saham</a:t>
            </a:r>
            <a:r>
              <a:rPr lang="en-US" sz="3200" b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Unilever</a:t>
            </a:r>
            <a:endParaRPr lang="en-US" sz="3200" b="1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302" y="5682867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A427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*) adjusted for stock splits &amp; </a:t>
            </a:r>
            <a:r>
              <a:rPr lang="en-US" sz="1400" dirty="0" smtClean="0">
                <a:solidFill>
                  <a:srgbClr val="A427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dividends</a:t>
            </a:r>
            <a:endParaRPr lang="en-US" sz="1400" dirty="0">
              <a:solidFill>
                <a:srgbClr val="A4270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48130" name="Picture 2" descr="http://sentraloker.net/wp-content/uploads/2014/10/Lowongan-Kerja-PT-Unilever-Indonesia-Oktober-20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891" y="1659923"/>
            <a:ext cx="3676317" cy="240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13372" t="9790" r="8121" b="4602"/>
          <a:stretch/>
        </p:blipFill>
        <p:spPr>
          <a:xfrm>
            <a:off x="5253768" y="2103451"/>
            <a:ext cx="1200066" cy="1365593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1981200" y="5334000"/>
            <a:ext cx="6778625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2400" b="1" dirty="0" err="1" smtClean="0">
                <a:cs typeface="Tahoma"/>
              </a:rPr>
              <a:t>Dalam</a:t>
            </a:r>
            <a:r>
              <a:rPr lang="en-US" sz="2400" b="1" dirty="0" smtClean="0">
                <a:cs typeface="Tahoma"/>
              </a:rPr>
              <a:t> </a:t>
            </a:r>
            <a:r>
              <a:rPr lang="en-US" sz="3200" b="1" dirty="0" smtClean="0">
                <a:cs typeface="Tahoma"/>
              </a:rPr>
              <a:t>19</a:t>
            </a:r>
            <a:r>
              <a:rPr lang="en-US" sz="2400" b="1" dirty="0" smtClean="0">
                <a:cs typeface="Tahoma"/>
              </a:rPr>
              <a:t> </a:t>
            </a:r>
            <a:r>
              <a:rPr lang="en-US" sz="2400" b="1" dirty="0" err="1" smtClean="0">
                <a:cs typeface="Tahoma"/>
              </a:rPr>
              <a:t>tahun</a:t>
            </a:r>
            <a:r>
              <a:rPr lang="en-US" sz="2400" b="1" dirty="0" smtClean="0">
                <a:cs typeface="Tahoma"/>
              </a:rPr>
              <a:t> </a:t>
            </a:r>
            <a:r>
              <a:rPr lang="en-US" sz="2400" b="1" dirty="0" err="1" smtClean="0">
                <a:cs typeface="Tahoma"/>
              </a:rPr>
              <a:t>naik</a:t>
            </a:r>
            <a:r>
              <a:rPr lang="en-US" sz="2400" b="1" dirty="0" smtClean="0">
                <a:cs typeface="Tahoma"/>
              </a:rPr>
              <a:t> </a:t>
            </a:r>
            <a:r>
              <a:rPr lang="en-US" sz="3200" b="1" dirty="0" smtClean="0">
                <a:cs typeface="Tahoma"/>
              </a:rPr>
              <a:t>1300x</a:t>
            </a:r>
            <a:endParaRPr lang="en-US" sz="2400" b="1" dirty="0">
              <a:cs typeface="Tahoma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 bwMode="auto">
          <a:xfrm>
            <a:off x="6312065" y="2078540"/>
            <a:ext cx="233585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AU" sz="54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2015</a:t>
            </a:r>
            <a:endParaRPr lang="en-AU" sz="54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8" name="Title 2"/>
          <p:cNvSpPr txBox="1">
            <a:spLocks/>
          </p:cNvSpPr>
          <p:nvPr/>
        </p:nvSpPr>
        <p:spPr bwMode="auto">
          <a:xfrm>
            <a:off x="739835" y="724077"/>
            <a:ext cx="2360349" cy="83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AU" sz="54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1982</a:t>
            </a:r>
            <a:endParaRPr lang="en-AU" sz="54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2401637" y="1002524"/>
            <a:ext cx="1466568" cy="55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8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IPO UNVR</a:t>
            </a:r>
            <a:endParaRPr lang="en-US" sz="18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359883" y="4909992"/>
            <a:ext cx="3961351" cy="55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8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9,2jt </a:t>
            </a:r>
            <a:r>
              <a:rPr lang="en-US" sz="1800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lembar</a:t>
            </a:r>
            <a:r>
              <a:rPr lang="en-US" sz="18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1800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saham</a:t>
            </a:r>
            <a:endParaRPr lang="en-US" sz="1800" b="1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en-US" sz="1800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Harga</a:t>
            </a:r>
            <a:r>
              <a:rPr lang="en-US" sz="18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@Rp30,-</a:t>
            </a:r>
          </a:p>
          <a:p>
            <a:r>
              <a:rPr lang="en-US" sz="1800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Rp</a:t>
            </a:r>
            <a:r>
              <a:rPr lang="en-US" sz="18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29,21milyar (</a:t>
            </a:r>
            <a:r>
              <a:rPr lang="en-US" sz="1800" b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kapitalisasi</a:t>
            </a:r>
            <a:r>
              <a:rPr lang="en-US" sz="1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18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/>
            </a:r>
            <a:br>
              <a:rPr lang="en-US" sz="18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1800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pasar</a:t>
            </a:r>
            <a:r>
              <a:rPr lang="en-US" sz="1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)</a:t>
            </a:r>
          </a:p>
          <a:p>
            <a:endParaRPr lang="en-US" sz="18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6961422" y="2706738"/>
            <a:ext cx="1466568" cy="55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8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18 Sept</a:t>
            </a:r>
            <a:endParaRPr lang="en-US" sz="18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5250725" y="3897329"/>
            <a:ext cx="3961351" cy="55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8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7,63miliar </a:t>
            </a:r>
            <a:r>
              <a:rPr lang="en-US" sz="1800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lembar</a:t>
            </a:r>
            <a:r>
              <a:rPr lang="en-US" sz="18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1800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saham</a:t>
            </a:r>
            <a:endParaRPr lang="en-US" sz="1800" b="1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en-US" sz="1800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Harga</a:t>
            </a:r>
            <a:r>
              <a:rPr lang="en-US" sz="18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@Rp37.000,-</a:t>
            </a:r>
          </a:p>
          <a:p>
            <a:r>
              <a:rPr lang="en-US" sz="1800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Rp</a:t>
            </a:r>
            <a:r>
              <a:rPr lang="en-US" sz="18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282,31trilliun (</a:t>
            </a:r>
            <a:r>
              <a:rPr lang="en-US" sz="1800" b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kapitalisasi</a:t>
            </a:r>
            <a:r>
              <a:rPr lang="en-US" sz="1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18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/>
            </a:r>
            <a:br>
              <a:rPr lang="en-US" sz="18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1800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pasar</a:t>
            </a:r>
            <a:r>
              <a:rPr lang="en-US" sz="1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)</a:t>
            </a:r>
          </a:p>
          <a:p>
            <a:endParaRPr lang="en-US" sz="18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4" name="Title 2"/>
          <p:cNvSpPr txBox="1">
            <a:spLocks/>
          </p:cNvSpPr>
          <p:nvPr/>
        </p:nvSpPr>
        <p:spPr bwMode="auto">
          <a:xfrm>
            <a:off x="5478220" y="5914754"/>
            <a:ext cx="3187347" cy="63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AU" sz="2800" b="1" dirty="0" smtClean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104</a:t>
            </a:r>
            <a:r>
              <a:rPr lang="en-AU" sz="20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% CAGR</a:t>
            </a:r>
            <a:r>
              <a:rPr lang="en-AU" sz="2000" b="1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!!</a:t>
            </a:r>
            <a:endParaRPr lang="en-AU" sz="2000" b="1" dirty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146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1" grpId="0"/>
      <p:bldP spid="13" grpId="0"/>
      <p:bldP spid="17" grpId="0"/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Alternate Process 14"/>
          <p:cNvSpPr/>
          <p:nvPr/>
        </p:nvSpPr>
        <p:spPr>
          <a:xfrm rot="19800000">
            <a:off x="239062" y="855383"/>
            <a:ext cx="8513476" cy="6308954"/>
          </a:xfrm>
          <a:prstGeom prst="flowChartAlternateProcess">
            <a:avLst/>
          </a:prstGeom>
          <a:solidFill>
            <a:srgbClr val="D094D6">
              <a:alpha val="60000"/>
            </a:srgbClr>
          </a:solidFill>
          <a:ln w="76200">
            <a:solidFill>
              <a:srgbClr val="4F81BD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ounded Rectangular Callout 11"/>
          <p:cNvSpPr/>
          <p:nvPr/>
        </p:nvSpPr>
        <p:spPr>
          <a:xfrm rot="900000">
            <a:off x="4931124" y="1568077"/>
            <a:ext cx="3041712" cy="1858151"/>
          </a:xfrm>
          <a:prstGeom prst="wedgeRoundRectCallou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Callout 10"/>
          <p:cNvSpPr/>
          <p:nvPr/>
        </p:nvSpPr>
        <p:spPr>
          <a:xfrm rot="21018201" flipV="1">
            <a:off x="4418732" y="4002374"/>
            <a:ext cx="3518571" cy="2209800"/>
          </a:xfrm>
          <a:prstGeom prst="wedgeEllipseCallou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87" y="112265"/>
            <a:ext cx="6778625" cy="914401"/>
          </a:xfrm>
        </p:spPr>
        <p:txBody>
          <a:bodyPr/>
          <a:lstStyle/>
          <a:p>
            <a:r>
              <a:rPr lang="en-AU" sz="4000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Pasar</a:t>
            </a:r>
            <a:r>
              <a:rPr lang="en-AU" sz="40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Modal </a:t>
            </a:r>
            <a:r>
              <a:rPr lang="en-AU" sz="4000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adalah</a:t>
            </a:r>
            <a:r>
              <a:rPr lang="en-AU" sz="40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sz="40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…</a:t>
            </a:r>
            <a:endParaRPr lang="en-AU" sz="40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752600"/>
            <a:ext cx="2414324" cy="367924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400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Pihak</a:t>
            </a:r>
            <a:r>
              <a:rPr lang="en-US" altLang="en-US" sz="2400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yang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perlu</a:t>
            </a:r>
            <a:r>
              <a:rPr lang="en-US" altLang="en-US" sz="28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dana</a:t>
            </a:r>
            <a:r>
              <a:rPr lang="en-US" altLang="en-US" sz="2800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jangka</a:t>
            </a:r>
            <a:r>
              <a:rPr lang="en-US" altLang="en-US" sz="2400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panjang</a:t>
            </a:r>
            <a:r>
              <a:rPr lang="en-US" altLang="en-US" sz="2400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4505982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 err="1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Saham</a:t>
            </a:r>
            <a:r>
              <a:rPr lang="en-US" altLang="en-US" sz="2400" dirty="0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/>
            </a:r>
            <a:br>
              <a:rPr lang="en-US" altLang="en-US" sz="2400" dirty="0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altLang="en-US" sz="2400" dirty="0" err="1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Obligasi</a:t>
            </a:r>
            <a:r>
              <a:rPr lang="en-US" altLang="en-US" sz="2400" dirty="0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</a:p>
          <a:p>
            <a:r>
              <a:rPr lang="en-US" altLang="en-US" sz="2400" dirty="0" err="1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Reksa</a:t>
            </a: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altLang="en-US" sz="2400" dirty="0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Dana </a:t>
            </a:r>
            <a:br>
              <a:rPr lang="en-US" altLang="en-US" sz="2400" dirty="0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altLang="en-US" sz="2400" dirty="0" err="1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dll</a:t>
            </a:r>
            <a:r>
              <a:rPr lang="en-US" altLang="en-US" sz="2400" dirty="0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  <a:endParaRPr lang="en-US" altLang="en-US" sz="2400" dirty="0">
              <a:solidFill>
                <a:schemeClr val="bg2">
                  <a:lumMod val="25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20570" y="3283004"/>
            <a:ext cx="1843825" cy="66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4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dengan</a:t>
            </a:r>
            <a:endParaRPr lang="en-US" altLang="en-US" sz="2400" b="1" dirty="0" smtClean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495800" y="4350513"/>
            <a:ext cx="3518571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400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Pihak</a:t>
            </a:r>
            <a:r>
              <a:rPr lang="en-US" altLang="en-US" sz="2400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yang </a:t>
            </a:r>
            <a:br>
              <a:rPr lang="en-US" altLang="en-US" sz="2400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altLang="en-US" sz="28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perlu</a:t>
            </a:r>
            <a:r>
              <a:rPr lang="en-US" altLang="en-US" sz="28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investasi</a:t>
            </a:r>
            <a:r>
              <a:rPr lang="en-US" altLang="en-US" sz="2800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/>
            </a:r>
            <a:br>
              <a:rPr lang="en-US" altLang="en-US" sz="2400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altLang="en-US" sz="2400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pada</a:t>
            </a:r>
            <a:r>
              <a:rPr lang="en-US" altLang="en-US" sz="2400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instrumen</a:t>
            </a:r>
            <a:r>
              <a:rPr lang="en-US" altLang="en-US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finansial</a:t>
            </a:r>
            <a:endParaRPr lang="en-US" altLang="en-US" sz="2400" b="1" dirty="0" smtClean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143000" y="2058190"/>
            <a:ext cx="3708645" cy="68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en-US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Tempat</a:t>
            </a:r>
            <a:r>
              <a:rPr lang="en-US" altLang="en-US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bertemu</a:t>
            </a:r>
            <a:r>
              <a:rPr lang="en-US" altLang="en-US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14794" y="4009860"/>
            <a:ext cx="3708645" cy="68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Instrumen</a:t>
            </a: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finansial</a:t>
            </a:r>
            <a:r>
              <a:rPr lang="en-US" altLang="en-US" sz="2800" dirty="0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: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2" t="8888" r="32221" b="36666"/>
          <a:stretch/>
        </p:blipFill>
        <p:spPr>
          <a:xfrm>
            <a:off x="7975600" y="228600"/>
            <a:ext cx="787400" cy="116917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3" grpId="0" build="p"/>
      <p:bldP spid="5" grpId="0"/>
      <p:bldP spid="7" grpId="0"/>
      <p:bldP spid="8" grpId="0"/>
      <p:bldP spid="9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68FB58-A364-4070-9A21-5F4A8BA224B7}" type="slidenum">
              <a:rPr lang="en-SG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SG" altLang="en-US" smtClean="0">
              <a:solidFill>
                <a:srgbClr val="FFFFFF"/>
              </a:solidFill>
            </a:endParaRPr>
          </a:p>
        </p:txBody>
      </p:sp>
      <p:sp>
        <p:nvSpPr>
          <p:cNvPr id="39940" name="AutoShape 2" descr="data:image/jpeg;base64,/9j/4AAQSkZJRgABAQAAAQABAAD/2wCEAAkGBxQTEhUUExQWFhQXGBwYGBgYFhoXGBkYHRUYGhgYGBwaHCggGholHBYVITEiJSkrLi4uGB8zODMsNygtLisBCgoKDg0OGxAQGywkICQsLCwsLC0sLC0sLCwsLCwsLCwsLCwsLSwsLCwsLCwsLCwsLCwsLywsLCwsLCwsLCwsLP/AABEIALcBEwMBIgACEQEDEQH/xAAbAAACAwEBAQAAAAAAAAAAAAAEBQIDBgABB//EAEUQAAIBAgQDBQUFBgUCBQUAAAECEQADBBIhMQVBURMiYXGBBjKRobFCUsHR8BQjM2Jy4RWCkqLxY9IWsrPC4gckNENT/8QAGgEAAwEBAQEAAAAAAAAAAAAAAAECAwQFBv/EADMRAAICAQMDAQYEBQUAAAAAAAABAhEDEiExBEFR8BNhcYGh0SIykcEFFHKx8SRCQ7Lh/9oADAMBAAIRAxEAPwDa14RNUpcI8RVy67VmmU1QJjMEriGH5jyobDYW3aGpgTMsYg7Dp1+dNKD4tYY2yEAJMCD0kTzGsUtMU9VbibdUY7i+Bt3rly7aMljkTfvNoCEAGo2JO0MJ309wFvtba2ScpDZYIMgzBBGU5iDHTQc9I0b8GbswFc5wqgCdPsZ4nrlmdNhtXt72SQ5iHbMSSGMSCRrOUANJ3nXoaXs22ZST7AycNUIoaVurootr3bq6aknQPpJOkA60XxXiLWECsCzG0pcIpkMwykqvXmR5mocK482GcYfFgIBpbufZjxPTx5c+tKONQMVcz3FBLFhJGgOq7+EVbxyhuisOTG2239P2Nd7I+0aXrS23DqRCy0khiJAJ6/29dJscp9D1r5hYxLLqrH0/Xhv9K33s85uWR2j5mYliYjXbQdNNqqEndNUzWcYtaou0wTjmAYOL9kfvBoy//wBEgnL/AFCO6fTpE8BeF1Q6mQf1B6EU2cQVVuunj3WpTj8P+zub6A9mx/fKPs/9VR/5hzGvWnJdzOMuwyQRVVy5PlVb3gw0Mg8+v9q9WoLSJrVgqAqQpgTqLCpCvGFAHmEbUjr+v15UebTXoL6Wx9n7x8fCaV5oIP68acWsSqKc2w28Z5D1mrizOSJs6oZJAXL6CDoP9xoTs2xBBaVsg6LsX8W8K87FrjK90QsjKngdJbxmKKxOJM9naAL8z9lB1bx8KokpOJyoiKMzxAUeGknoNN6X4vAHtLfaHOzTPQQNAvQCm2EtpZQsTLEnM3NjJj/gUBxBXd7ZYlJnKBuNNyep6U09waKP8LT7MqfA/o1VYwrhQVuHXWDrv5zRbW7gE5w0dR+X51XauOAAU0AiQf8An61pZIPd7UEA5W59J0jr49Kss32JAa2R5GfqBVqvLagjTpPPXafCjMOo3mjVQUR4heCZFJPeIAABOvLYaD3tdhQzGTVuKclyZGWIiNSeszt6VQBXMzdEq9ryvaQAHEQO9pP7sxpOuYQfORVvDjo39Z/CgOOYcXCVMwFUwCRP7wCDG4128qO4R7hj734Cn2FtYZNe1EtXUhmfKVHLG1ElaiVrBSNaILc61aBVRWuViPLpVqRLiWFOlTt3eRrkYHapFJq0yGD8T4fbvoUuLI5dQeoPI1gb/BDhHIc5lYyjcyoAEHoRoPKK+hgkeVV43AW76ZXEjcEaEHqDypzWuGkeNqE9ZiEcJFxBmAIlR9rX3Y+8eXjFfQhgeyVey3UAEfegRP8AV9fnWVHDDgbovqDdtAQ33k8TGh8/OY3o/G+1crnsQUBAJbmSrGPCI2568qnHGWOFyDPmxynUf8mhucSLtZQKIJYsxnSFPdAj3jPPoedGm7lORtyJ8/76V8jw/tJdd2btGzAhhIgbjUwABsNt58K1dn2xN7+IoHeVUCyTPOW1kSREActqXte6MVJdxo9r9mcD/wDQ57v/AE3P2P6Dy6HTpTBTRS2kupDCQ67HmpHSlNqbT9i5J0m2x+0vQ/zjn1EHrGkl3RrGV7DAVMVUhqwGpGWCvYrrak7V6wpgD3Vo3h5BKk6xI9eR+XzoZxXnDzLMrAbyAGmR1Ogiemu29VFkyGOIuNclbew3fy1hep8eVELktKAoknYc2PUn8ajicalsQN+QilqcQK+6kn7zn5QOXrTsmqGNm3BL3IzA+iyBsOtC8RYlkYsLYExMTtuZ67RQF/EuxlnjwXSq0SdgSf11pgFNi9CJzcpAj9fCvGxTHYBR8TUf2d+n69akMEftTHhr+VO2KkVFp3Ymj8IwW2I6n6moYfD2wPHx0qTiCRELy6bCaTVDQPdblXgNWhga9Nob1mWVivRQd3iFlTHaKW+6pzt8Fk1H/EGPuWbjeLAWx/vOb5UrQ6KsV/Fcfyp/6qV3Dr2W2xgk5oAG5JAgDxJoW/ffM5KDPC6BpAOZCokgaEhRtz9aJ9nsOrFi5aQdIJAEggnTnGlVd7Ijh2T/AMLRtbwvdofeykhR0AE7AQPGK6tDbtWgICrHlP1rqelC1MzjJUCtWB+tTivPalHk6k0wYpUClFG3USlXGYqAytW273X41Y1uqmStVIloIiarKkaiqlJXb4VelwHz6VomQ1RxuSD1r5zxnhots7KxUFpZQRlPezKVBiCIiBJr6I61nfaHgvaQwEmROhI8JAOg8R4UTlLTt6RDgnyYa1d75ZFAEiVOpIk8tiYovEXpuIFUiG15jLBMiPKf+K1eJ9llCZrbHMq+6Yg9SDpDeOu1ZZ0uK/ZupVl5sBIE6eBUj61g4yXYmUVXvPqXsjjhdwqAk50keO8ry1EEa7UwxuCF1WRpBEEMN1YTDL4/3GxpRw3hb21V0f7IOWIBMazrppH9qdYTGC5rswgEHeZ2NdcNluFbCnB32k27gi6nvDkw5Ov8pj0MjlRqGvOM4ftAGtgC6klGPPqjR9loE+QO4oXAYsXFkSCDDKd1YbqfL5iDzqWqZonaLsfedQuQx3tfKPzIowGl/EMxC5YmRMztmWYjnRqHQUDJmoWoVgfjUq9dIE0CZdjLbM3dE6UP+wPMFgD0Gp/ACjuHMxB1Gp+EVDFcQs2jDXUUncswknwG5PgKsgja4eqkTLt02Hy5edeXrMEZiPJRMD9eFVLxYH+DavXOrZOzHmGvFQdtxNelsQYhLVkSYLM11jpuQAo/3GnYBQQQArnfnr47eldibuRSXZQOpOX5nShW4e7fxbrt4Jltr8hn/wB1B4Dh9rtr3dEq6hS4zMB2SsYZ5J1J2609xbBS8bstoge4f+nbZ1/1gZR6mqMXj7rE5bOWNP3lxQR6Jm+op3bYiSdgKU3Wk/OomVEAXD3m966F8LaAfNyx+lDnh6G9lebg7PNDuz65onKTlAgdKbChx/GO8ZB0j3j6zUUim2X2IQQqgDoAAPlRC3QdxVMVRibkD9b9KYCrGuc90pl1IAmdO8IMDoQDTb2YfKj+Y+hpBjmOV+8V6jnv15EU49ncM1zMu1vQtrqd4Xy318KI8slgmM9rQrsEsXLigxnWYMbxp1keldV1xQrFVEAEgDwmuqxE1IOoIPlXRFJkYjUGD4UXax7D3hPyNZbM1oZLd6irVAO1B2sSjbGD0OlW5ayliT4GpMsa3VbJVi3jz1qxSDtWTjKJaaYE1uqmSmDW6pdKpTCgZbnWpxXPbqqY51qpEOJchy+VAY32eS8hGdixbNnYyw0XTylQY050wtXAdNjQ7YoJcyAw0SAdm8B4+FaWu5m42CezWIu2H/ZMRqNTZfcEc1nmOnTYxpT/ABOHM500cfBh0P51Gw6XIDKMynMAwBgjZlnn40XWlpkpNbMqw10Ouhhwe8p89R/el9zBHMb1kS0d9B9tQx1H845dduYIMxWHJOdIFwbTsfBvz5VVwG6SCsw6zmWO8Jaefnv4Uh8FLXgwBBkESD4Std/i1kd3tAWG6pLsP8qAmqOLYG2lzu6Bjm1JYFpkwG0WTJ0jXXejsOwVQFAGk6dfzqX4KT7lf+KGQq2XJaYzxbBjfQnP/trxu3bdraeCqbh9CSo/2mvLrfvLf+bn/L86KmlQFWA4erEi6925zguUWOcrbyqfUGjMZg7drscltLYN5dFAQt3W3ga+VUWmysDy5+tE8Wvr+6721xSxDawA3y20rSJDGbHXWNOXIedV3W1G2vM89OXhQR4rbPu69ABI9Ymaou492Oiep/529KdioZEwdiPLUUBgT+9xGx76zr/0k+Hl+dVi9dPML5SfyoeyuYvLa5tYgch60akGkc3riqkSBPjSt8Ss8z4AVIYdeYnz1+tWqIqXuWtgbtmO1s+pihWW4bo91SUOo10DDSD/AFGmopVcFz9qUgDIFI9JEn5fSscuRY6u3brYpKwr9hn3nY+Wn51G/aRV705V11Yx8JijaEx2GFxSrbGrknpenntZK53MR7UYi4rW1UkB80gc9Vj61t+CXsjjodD+HzpBxPDkPZBtPdOqyq6DvJ3mP2dB9aa3lIAA3P51abaVohL8T3PMT77f1H6muqs3F5trz866jUi6MgOOkJ2jKoSYlma3B8Q6CPjRGF46jiVBIG5Uo4/2sava6BOm2/69DVBu22UjsiwbRhlBBGu87jlXjR6vJXH+Pod3sUE2+J2mE5oH8yso+JEUbheIj7FxW8JDUpwmHsIDktdnmEEBSn00B8RU8Jwq0Z1dhEZXbPHj3pM+tbfzldvX1IeE0lrHg+8I+YolYOoM+VZXDcJa2Dlus2ndkKuvjlGWP8s1y4+5bUvdTIAYJkKfP3iseJI8q6IdRCW3r7mTxtGuFwjfWpBgaSYPjYaNQZ2nusR1H3h4imVu+rbGD0OlW4RlwTbRcyULiMKG3kHwNFAkVxINZODRSkgHsYEVG6quuW4uZfmPEGjHSh3irjMGgMq9oTJuWhs4/iJ/UPtDx3pxhMdIGYiCJDDYjlS8EqZUxRFq+rQD3T/tP5VsmQ0NqBxeF763UOW6nPky80bqD8jrXiXGTTdfmPKic4ZZGtWmRQr4pj1dgRG4Qg7gnWPPUGqbOOJJVLVw5dJK5VJ8GO+1L+LM2ZIB/jLMdNN/CtBwy4SkkRqY8VnQ/Ck6sSsCIvs4hVQgE95p0OmuWrxgLp96/HgiAfM/lV72X7ZWB7gUgjxkUXSi7vbgpgS8NXmzt5sfwiq8SLdtk7oktG0nY6zTKKhcVdM0aGRNOeqvw8gqvcllr2KqOJQfaHpr9KgcavifT86qxBNCYLB5GdiScxnU+A/L61zY7w+JqtsefColGLab7DVjCK9ilZxh6n0EVA3ieRPmaeoKGpYDcj41E3160rznoK6W60agoYnFDkDVbYrwHxoAoeprv2c9DS1BQU+J6kCgcVii2i+XiancwLMIAo/CcOC+J6/l0pbj2Fi4Bo5CurQDDV1IDCYvC5lOX3o0P4HwpLgcSWbIP3d4AjUEjbTMoIJAIGgOxNO0xgCZylwaxlyFn88qyYqDGxeBdlYZPtFLltl8pAb4V4mOMkrp0d6muGQxF/s2bMxYkDSIXbkOXPfWieDWZXtNe9IA5BZ39YqjCWcMxYhhcIEnM5aB1IPLzpphcVbb3HRv6WB09Kual3TBzTVIX+0mMuWbJuW47rDNInQyPrlqjgnHs9sNfyKWbKpU6aLJLCTk9T6U9ewtxCpgg6cj0jcEab0lxPsnbYlsz5zHeJBPSIgDbSunC8PsnDIqfnv69Uc8lLUmv0CSuGvMIdGYQIDxO8AgGGGp0Irw4K7bByPn10VtNOeusnaAMopbd9mXRkZGzlLocZjGVAJIHiSF2FSw97GC5OR2HaNKtkAKE90KdwQJ1mNq0UO+Oe3vdcfcG/K/T5jVOLtbkOCoWJJBKa6CCfHSATTTD8TR/wC2vx5is1/4nT97mQ90AgAzmEw3hodzt41PC38PfGYE2nMHUhWiYBG6wdpG8Vop5Yq5R28ktRZrlgjQyKCxOHbca0r7G9bPdYMJ5ypC8hM6nxNXWeOkQLilT4j5SPLpTjkxzFpkgqzbY1a2HNWWMcjaq3689qK7TqPhTakuNwvyBW7rJodV6dPKiLbg95D5j8xVjWQdtaGuYYgyNDTjl8icSjF2lYqTmBVs0Lz02PUflRC8SCiAvxMVRdM+8PWqsyjlWuojSFHijcgPmagcbcPM+gAqrtR0qQu+Aotjo4u53J9TXgQ+FTDGpKKBERaPWpCz4/OrVSrFt0AUCyKsWzRC26sFqnQAyWamLNFrbGvhv4VcuGOmm9FCARZFWLY8KZDhp3OXz/QoZ7ozZVGc+GgpgVCzVi2aMSz1HwqN68q+J6Um0uQqytbAFUXsao0XU1XeLPuYHQUp4pxrD4aQ7jMPsr3n9Ry9YFZ3KXGxWy5GnbMeddWLb20uHW3hLjIdj3jI691CPgTXU/5Z+8XtUZIo8d27cXydo58ppJjeNYu3eyDE3RoIGh3n7wNaG0+nqOXnWb42n/3Ib+mvTjgxyl+KKfyOOWSajs2MMN7TYoaG+580t/8AZTq3xjEATpJG7WBqP8saVlHtzdHidNOedorWW5hDuRoDvlHMDoSZ1rPLiwR/40XjeR/72V4P2ge1mi1h5YQezDYdo8xOvjR+H9s7Y7jdtbaZzNlvrttMhiOfWquG57xY3Gka6kAtoCAJImJgeVZrCYO4x7lm48Me+jMCDJGkdK4c/sNDdU782vqd3TY5udSdqvg/kfQ8L7TWHZQL1kiIbMWtMDGsKwIOsaT8aY28aCuYq0THdAuctx2ZbSvlOOsGf3oxKkc7qsw9C0GKHsKAf3d8Kf8ANbPyrg0RfFevXg9B9NGrTa+Vn167ZsvnTuTGVhpIB2BFJ8T7H2zMO4J1O0c+QA61kxxPFABUcuvMPct31Poygj50Xa9q8Qk9pZBkgkrnt7eRK/Krh7TH+RtevkYvp2+6Y3ucGxFq2Ut3GM3AQwYzlKkNmHIAwZHjXWuJ37aTftlsvvAATqAVYkaDcj/KeYNQte3FsGHDDWSRluAA/ZGXKRHiCaaYb2lw7gS6RtLSnn74A6czSc29pRT+j8ci9nKO7TAEx+GMkM1k6ifsnKIPukiASOgOm9M7WLa2Axur2Z2JIWZkgQdNq8u8Owt4SFXrKRpzmUleXOqeJ8JRrLlsr9nbcLOsQCVnWCRlA1HKrg46lptfVGLruNsPxhTzHmrA/jTS1igw3DDw3+FfEsNfK/c9bds/VaIvcYa1kYIhLTBQm2RH9OnyFdLx3yZ3Ds3+n/p9me0DtQl7CGsnwX2puQouGSRMMDPo66R5ia12B49bcDMY/qiPRhp8YqNLjwMotYUtsR5c6MThndzG4AB4bec7URetKdR6UPeRjIaYZSp6EHmfHerjJdyGn2KrLWWWUuq7Aw6qwJHiI3E/qdKstNb5tzPwHlWQX2fu4Vw+Hkhe8PIZc0AmNSW08OdaPBs15WeAurZl1JBOpjTXenqM033POLcQuIyLYtq2aZLpcfXuhYCkDWTv4UdYLQGYkGNVCc9JA7u0/Kj7NsrBUwVk7TMiNa8w9gZR1gbqJ25+NX7gFH7NizeS8LjC3ACqCQhAJzAoDDMw5kTMnlTK3jiDqAT1Pif7UZbmACSMpJGvidfnXj2gWJbaBziTJ3A9KG7BC84pQly4zAKH0nmdYHlQvBMXjLpa4zoltSAe6JYTqEJmARI58tuXNw8M03HOUMYtrrm12PmI18PGmeFw4CqH91fdTl69TWbu9+BVbDLl575he7b6828qvUJaED+586ofFkjTujrQpvgHTU9TQ5XwXQXdvs38o+dDC9bG9xR6iapdyd/h/aqRYzHeOW1Txvyyij2jHaWwtm4wObvQSsg6AZoMCSNprKtwewlyHKggA92C0nPOkMwIKrqI97YVrOIYbuHK2sxt/f6zWJ9qEu2cP2zvCgBSikjvMeUQvyrSM2Q4qw3CYbD5F7ZLpuR3iP2iJ8JMxXV83XFhhOXf+UV1Vqfn6k6PVGzt4RCPcX/LfB+orLe0lkLfgAj3DBIbn1GlM7Q7p8x9DWe4w37+P6fwru6fBOE7c2/XxMM+aMoP8KQzwFo9pauaFRcRT1BLkj0MHXwpsmAvXLeZBIAJImDEEQPSh/ZPDSzEsArjs4/mzSreEH6mtVwN8oCEH7s6QDAGuvU15n8Q6+eOTjjptP6HV0/Tao3LujP+yDkDu+7L8+jn+9U4fGXEtQiKc9wgTvmLtoPj9KuwaPavkDWy73CpER3mLQTvz+Ve4W2rKAzCJuNBPM3AgO/Vp9K4OqzLS5PhyT/7HfghTS932D2tDKIbvHoNz9oRm5GR6GvEwObRsp8wD9RQ5Vbdo/vQBm3B0y5UYxzE5gNNe9IqOJsswe4WE5TlUMR3QfegrAO+53j08rFKTl+bbydjiZniYXtLmUWwtswIAEzpqJ1IIO1MbZtFlKJdt2mITN2jCGJEnWR7pBj51cOC2r6G+LkOcxyMyAtpCxr3dp1OvzptgeBIClxryg5cxtggw53Gk92NOum9ej1PU4lFKDdq759P48bkYFJKbyP4L1x2B73B1IOXEMxG4uIjx05A0sx3DVCNqugJ7oy8ukxTkWw7EayFgBiczdW+I115ig8fhAqnMTAB5/3rDD1ctSjJ7+DPfTfH0MpbVlPdMa7iA3o24+NfUeG2MuCvEs7nJdGZ2LGAmg123rBILU7Nv0/+VfQrJH7DeI2y3f8A0/Ovflpa/L9Dz5zm+ZWIcPxPscJaICHMohsskEATr1nkZpP7R4gX7OGdlGZjcJOUCYIB28frQV7HLctWrIcrCkljAEhVAHl3YnSqL1/NZwwk6Jd3jfOJ5bVlBPlhOuw64LfK3TnK5cxVdQoOjAIRtIiRtPnWh4iLYDsc1khc2bbUT7xErG29fJONLF67pHfY/Ek/jPrV93FM+GAJbLneFLMwGlrTU+vrWlDl+FUb32Y47igiHODnOgK6EExspA3nxra8N9onfMty0ZUkEqZ2jWDqBr1r5z7NX1mwpkhVDGOgZjRdnjjpeyBEu9o594gb3GUbA6wq6gVzzl+KveaQhrW3J9ItYpH71plJ6ePTXY/Co3jdtqxCknfKpgnymAT+VZQYkx3bbTsDI0Ijx686f2OLsuGW4e93WOVtyUMET1MEz4c6tKS5FkwygrYbgrl26ivBWSQQ7FWEGNR40UmGfWSnh+8Jn/bSuxxG04tOQ6s6ZuzBBgFZ70HKdJ11oLF+1iJICtOiiQIltmO3dE6iJ8aq1W5hpbaXnY06YTqU+M/lQF3idq3cZLhAIiAFdjH3myAwOg38qXcP9o+1uOrLAt6krd00QuWJCwEjSSYnzFL8TxPD37hu5WfMMqlLile6SNdY2ynbnV6a5CMJSdLt+xtsPiLLILluCGGjFSs6wYVu9uDSfi+PYHSPAnr06bT8KXcIxaEwEKC2JGxmZ00J8Tyq/F4tRcQgwMrzPWJFY5Woq2WoNOmE8KxDuma5oZIG8R4fnRhxCj6dNawvDMcBiHue9A5gyORgctqcWMWzR+8AJKkEe7/EA7MgCZIJ/QNRcnx4G0aFb0iCYY9Btz5+FJ7fGcmmVrjASTmGwGp1oezibTXXdGYtbzFgykAgCBlJHQr56614f4XaMgV2SCIKjs7hhDJ0LgKZWZ1B56i1KK1E7XsGpxdna2GQKlwZl70mAyD/AN4pX/8AUcj9ifSRmT60RYuh3sBFJ7K0QQSNSXtbZSTEJ0pd7eYvPgbpygRct7Enc+QrSFXsEk/B80BQdR615VRPhyH0rq1olGvt3jlOp3HPwNZji7Tit/u/StyrWwN8PH9Dtr8fOsZ7QupxndKkQvuplG3Q139Nn15EtDXxRx9RhUcbepMJ4El18Stu2T3tSOWk6npFbHGWr9t1vKhYQC4WNHA72h1g7zFZT2b4mtm+cwnMAJA1FbvgeNTJoTrtnInppz8tK8b+ISSzbx78+fX7HpdLGXs7T7cGcxHFGugsQyuTs0aHOAsQNSQp+NSweLyWrMLJ7Qg6AjLuZkiNyfhpTHG5SSyFwSYK6CCdc2o1Gkaa6nSkS376DKhAAJBhC3PbY+O45gVhNxWN8Lf9mjqgnrXw+w0xvFHD3gbWRETutmIDMBJKkp/MOVWYzhDNhLVxoLZkJWTI72sNzYTrpyNKb2IxBZiXdgQYHZDqCJlADsPhTLiDObFqCcwYElQdisyRENr129ayw4oTTmq2+O2xU9SpBFviLo57gFq2hkl2MsIO0CNm0ifGgr2Mu37Dr3UZmIQSZ1IaFJIMiGMdOkUBjsRefNnZ2tsIy9kpGoIWe5qNdD5Uuw99nJADNcRgQOxQ5CJB+z3PLTnURxY+U1tQS1d0aXB4iSrXJJW0c0Akkhl1A5kxRHH9UbLBMREjTYE7cpmlvD3YsyuMzZDIcQDmYnXTb0q/jBzWmEnrpJmNRpGgrgnH/UxryvgaP8u4gxFhlVmBUkCQJPIT08K1vB+KC5w9iCO8l6RGoPZuTz27nzpR7NWYZnKEkFVBPKeY+WvSfVrdwSWlvqiwCl66TMiWsXAY6ctBtIr6eTlVX3R5lJvjszC2sF3rbNqpAkE9RPd8pmPCo3C2Wzm97s3MaDQtoQAABPhvvzo3h/FypRCGyxudR3VMxzAknbrQPEcQHKuPtWyY6assfFSfWmm26Ia2HmEt28qsbCuXvkMxR2hRlBYldIAJ3rMXlS4eztTmLlQsGIzKFPn70+QrTWe0Nj93iOz7zZrYOrBgupE7b/GsvhuH3Q5ZFZija5RrrP4TVxxy06+xLyxctF7mzs8HFlEfMH1WTAEKynujwmefSlIb98mv6zvTDgPFXusbd1QtpQAZBJBV12nmI1FP+KcMsW0d4E/ZYgCCdgDy1+tY5sEri628nV0ueCm1qTaq/cA4Hhty/m7ML3SAZMb05wWd8N2ZAGQOq6EZmJedSYO/KquButkMExVsZipOgIOh0nlBnXnIFMsClm5bhSzLndQwuBYMknwPvEjfSJq5yU1Rr1XVa9lwmq/QwD8bulcgfJ2aC0RbuCGA00IBDfLSruFrcvhw8BJQB2gNDPEqSCAsrJMeFblvYfCHSd+lxROs7ZNdQaLtezFhE7MPCzP8VeRDH7MRoJiqbhRwxbTsz/BeB2hbv2HvEtdBt6FXzW8shtFU5gSNNu4NDTS57PWltHd3JCh8oXLpoSiQIESdJ1o9vZu1C99lKyVYXAGGaNu5/KCPKqbiLZTW7eIDqSz3FOhMGCIJ9aE1Ww4zlGWpFHDOCvbYhGW6WgQpII13iDI1pX7WWuwupcuK8stySgZiJAAMaa6bjXWnmDxhtXu07cXFaQABbBWdQZGpiMu/OaZL2GJYLcbvHQZXhjzET9KynpmqRbyOUtUj5/wpZukF4BGrHYaH3p21MVpMSWBEFWQAPAOYFgwAO46CtVw/2Rw9suydpmYAd59gOUAgdN+leYz2KsuZk6iDIU/hTUHRDlbPi3FeP3bOPMMyWswzoAYIPvGDObqCD5VqeN8UY2rOUyDct6MTGrCTyOaOUxPKs/7bezzLiLrQTbtMlrSABIOQeEwa0/EPYvEMFUhcqurDvye6QdZ3OmtVJUkwtOyGDctfawrFe5OdTszNazEawRUvbXhos8PujMzlrtosTA10GkbUR7P8Au277O2gVB7xie8vMiOXXpV3tyDewz2UAzFkYGZXumTqoImpim2mNt8I+S3MMZ1IG30r2m2JwN/Npb2AHusdlA+7XVpTFUvAxt2zl2O45eBrMcU//L/0/QVokbu+v4VneIIf2kkjbLvp9kV6kZqMk5Otzz3jnkTUE267bnuFci+sfruzW19nVzoyaSrIdT7wJAIB5ak/2rG4S3+8zafHwinfDbjoxZVzHTaevgK8jqVGUrbVf1L7nudNiccdNST/AKX9hljMd2WKfOVWWkfdEqdB8aqsPkw/bFWd5IOU6ySdYJjnVV/h12809juZ6R8T+Fe3Eu2GFq5orDNIg6yRA6Hr5ivJ614ZQ0wmm7TaXdK/udMIyU7qlXlf2tnWOKG8y2kF20zT3igI0EkamOVOcLwS6zFGxLxE6KqnlzHKgeHgG4hUEgEgmJAORtDynwrU4X+K39NZdPnliWmCStO7Sf1asx6iCm7f939zJXOM2bTNZNxyyPl7ysdn/lWDp0om5h7Vg3MTqJADwCYM+9AEiSP1NdjOHiXuBSz5mI0jXOSNY+YqeCwxchHt3mlQzGe6WnUaHX6DrVRx4qyJ3cn5Xm/BV7R9wuwHFrdy87Q2XKBqpEnMfWjuIYq12bwdcpjfeDG9OsLwOyDLJE7d+T5QpOtWdjZtnUhTyXusx9Mpb50odJck62VeuAllRjuJ38ThcPaeFXtWO665YGU6RB/BhR/C1uvhpa52l26l0AQNjbuELy3gb6Amjfa7EWcTlwpZhduNbK90kBVb94QRoDlzaHeBQPsVaVg6OD2thyu7ARrlIEx94eUda92ShoWn5/qefjctctfy/QU4XgeJAWbGoESbiAxz6xXf+Er7ASbaALAGrEDM50gRHfPwFbwg8lJqIw32mLjwmV+AqFY3QrwPD8ttLb5mjQ5QwHx/vVXA8AcObshe/dLL94JAgEkb70+F5f5vgKpW5J1/8v5GquWmr2IqOq63EHD8K+cKVYBnxDM8SZa8pt+hUfIUw9pp/ZiDsCo+fPWndpfEfT8aXe0FvtLLLPMHQTselVKcmknwKMIptpbsyuE901oPY5x2ESQTcukQs6Ds58uXnSjCcMYr74E9QRTjgeGezbNubT94vqOTRpr/AE1LdIdDgXRmUF2zZiBKbMLctsde65qLWFKh84IIWO6JgGUHxOniapF+5v2VsgdJ/wC6uS67bWFPk5H/ALvGp1rwx6feXXQgnNcGivOh9wEdoduRI+GlLPaYKMPdIYEnsJifdmEJnqKOF07HDtsR/EOx3HPTQUFx+29ywyW8PczMU55tFaeg5VSnHgWh8mawaim3BIGPwxMAC4uvrS63grye9auDzRvyorhiMcVa7raMCdDoOp8KpiPt/bIftL8R9a97TowPhP41izbBruxA2/Co1D0gXtRhnXhOKa4pGIuXRcYbkEYhFTLHLKoI8DW5ucOVt2f0I/KsReTuleR5evSvXtGJBjykfQ0275BI2NrhwskurOxiI0PMGYEGdOtZ/wBqL9od51UmI74EjuvByuIJltdfsiquDXnVjLsRHMnr51bxghxB1HiZFNVQndmIs8cwCqFezbZwAGYiwJMan3h9K6mp4RZOptW/9C/lXUfh8P18gqRnRxBVGlxo6W7aoPi0mguHuLl+4xDH3feOY+6OZFCH3fX8KH4dxS3auvmJExtP3RXJ/EukjHA3C2zo6XNkyZNP9kbnD2l+4B6CmFsDoPjH4VlbXtLh+rE/0k1ePa63slu456bfSa+TXR55P8r9fE9T2cvBqAdNB+PzpPxLDi7cAzKCBtu0EnXfal/+J4y9pasC2PvPuP8AV+VMOB8Le0zXLr57jaGOXhJ/Wld/TfwzIpap7GU2oK29yv8Aw7sUlO0KqSxQANPdI7qxMyRoDXlrjBzkpYvsSIg28nXdnIA5daf9qT/x+VSUeI+MV666ZN3Lc5JZLA7aGNWbXlOg8gdB6Cpm2ZzSZ6wgPTdVmrvQ172Z8v8AmumOMzcwY4Yc5PgWYj4E1H9iQ90D0Gn0ow4Qx73wEfjVlvBKIIJnkatQJ1i8cGUEGI+P51Zw3gyWiSmkmSRzPjMzV9+42xOvhUEYncn41rpozcmyy+rqeUcoH1qmLh6/CKuWyeh86MtFo7wPnz+FMkDsYdxuo9YolhH2T6bVIYocga9GJ6D4migKhd/l+NV3kEbfA0QGkzA8tqIXIeQB8aAALNu35ef50ULCxyogWh0jyFS7AHcTQAsfh1rWAv8ApB/CqrOBUaCB4iR9KZvhxyYeRqC2p6UCBV4eDrmJ8mY/jVpw0bEj1n6miBgz1j51PsiB70+lAxdesMftE/D8qX4fAMt8XCWOka7bR0pzcsvyb8KpS0wIzT60UFhKKek/GrMnVT8qsVWiRJHgNKj2h6TU0OxbibWvufP8qjHgfLWmecdK5wOYJ9DRQWAWLgXlHrNSxV4EbkelWOV5L+H0oW8QNxPrFFCsFLL97511S7RPuD5flXU9I9RmrHs4g95i3yHyohfZ2wTJsofQE/OurqmcnLllwWl/h2CbPB8Op0tID/SKZWsOF2gDyH4V7XVkaOTfLLRb8jUSAP1FdXU0SeG5HOPKopfJ28vHeurqtIlslY7rS2xBj4ir7mKEGAa6uqhHpxfQCoriW20+FdXUySyw0t3hM6a/KjsnTT0rq6mxE11FeRXV1IZC9hQdRofrVNvDk6ivK6mIuGFPOKn+x9TPyrq6gD0WtIDGqbiEb/WurqAOAroHWva6mIkrkf3qX7R108q6uoAnIiZ0rrGLAIIma9rqKAbDHoVkqJ6RQF4Ke8F0866upDK0ury+lTINdXUgK3tg7615bulNFZh4A6fPSurqYBiYyRqRPio/7K6urqdC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39941" name="AutoShape 4" descr="data:image/jpeg;base64,/9j/4AAQSkZJRgABAQAAAQABAAD/2wCEAAkGBxQTEhUUExQWFhQXGBwYGBgYFhoXGBkYHRUYGhgYGBwaHCggGholHBYVITEiJSkrLi4uGB8zODMsNygtLisBCgoKDg0OGxAQGywkICQsLCwsLC0sLC0sLCwsLCwsLCwsLCwsLSwsLCwsLCwsLCwsLCwsLywsLCwsLCwsLCwsLP/AABEIALcBEwMBIgACEQEDEQH/xAAbAAACAwEBAQAAAAAAAAAAAAAEBQIDBgABB//EAEUQAAIBAgQDBQUFBgUCBQUAAAECEQADBBIhMQVBURMiYXGBBjKRobFCUsHR8BQjM2Jy4RWCkqLxY9IWsrPC4gckNENT/8QAGgEAAwEBAQEAAAAAAAAAAAAAAAECAwQFBv/EADMRAAICAQMDAQYEBQUAAAAAAAABAhEDEiExBEFR8BNhcYGh0SIykcEFFHKx8SRCQ7Lh/9oADAMBAAIRAxEAPwDa14RNUpcI8RVy67VmmU1QJjMEriGH5jyobDYW3aGpgTMsYg7Dp1+dNKD4tYY2yEAJMCD0kTzGsUtMU9VbibdUY7i+Bt3rly7aMljkTfvNoCEAGo2JO0MJ309wFvtba2ScpDZYIMgzBBGU5iDHTQc9I0b8GbswFc5wqgCdPsZ4nrlmdNhtXt72SQ5iHbMSSGMSCRrOUANJ3nXoaXs22ZST7AycNUIoaVurootr3bq6aknQPpJOkA60XxXiLWECsCzG0pcIpkMwykqvXmR5mocK482GcYfFgIBpbufZjxPTx5c+tKONQMVcz3FBLFhJGgOq7+EVbxyhuisOTG2239P2Nd7I+0aXrS23DqRCy0khiJAJ6/29dJscp9D1r5hYxLLqrH0/Xhv9K33s85uWR2j5mYliYjXbQdNNqqEndNUzWcYtaou0wTjmAYOL9kfvBoy//wBEgnL/AFCO6fTpE8BeF1Q6mQf1B6EU2cQVVuunj3WpTj8P+zub6A9mx/fKPs/9VR/5hzGvWnJdzOMuwyQRVVy5PlVb3gw0Mg8+v9q9WoLSJrVgqAqQpgTqLCpCvGFAHmEbUjr+v15UebTXoL6Wx9n7x8fCaV5oIP68acWsSqKc2w28Z5D1mrizOSJs6oZJAXL6CDoP9xoTs2xBBaVsg6LsX8W8K87FrjK90QsjKngdJbxmKKxOJM9naAL8z9lB1bx8KokpOJyoiKMzxAUeGknoNN6X4vAHtLfaHOzTPQQNAvQCm2EtpZQsTLEnM3NjJj/gUBxBXd7ZYlJnKBuNNyep6U09waKP8LT7MqfA/o1VYwrhQVuHXWDrv5zRbW7gE5w0dR+X51XauOAAU0AiQf8An61pZIPd7UEA5W59J0jr49Kss32JAa2R5GfqBVqvLagjTpPPXafCjMOo3mjVQUR4heCZFJPeIAABOvLYaD3tdhQzGTVuKclyZGWIiNSeszt6VQBXMzdEq9ryvaQAHEQO9pP7sxpOuYQfORVvDjo39Z/CgOOYcXCVMwFUwCRP7wCDG4128qO4R7hj734Cn2FtYZNe1EtXUhmfKVHLG1ElaiVrBSNaILc61aBVRWuViPLpVqRLiWFOlTt3eRrkYHapFJq0yGD8T4fbvoUuLI5dQeoPI1gb/BDhHIc5lYyjcyoAEHoRoPKK+hgkeVV43AW76ZXEjcEaEHqDypzWuGkeNqE9ZiEcJFxBmAIlR9rX3Y+8eXjFfQhgeyVey3UAEfegRP8AV9fnWVHDDgbovqDdtAQ33k8TGh8/OY3o/G+1crnsQUBAJbmSrGPCI2568qnHGWOFyDPmxynUf8mhucSLtZQKIJYsxnSFPdAj3jPPoedGm7lORtyJ8/76V8jw/tJdd2btGzAhhIgbjUwABsNt58K1dn2xN7+IoHeVUCyTPOW1kSREActqXte6MVJdxo9r9mcD/wDQ57v/AE3P2P6Dy6HTpTBTRS2kupDCQ67HmpHSlNqbT9i5J0m2x+0vQ/zjn1EHrGkl3RrGV7DAVMVUhqwGpGWCvYrrak7V6wpgD3Vo3h5BKk6xI9eR+XzoZxXnDzLMrAbyAGmR1Ogiemu29VFkyGOIuNclbew3fy1hep8eVELktKAoknYc2PUn8ajicalsQN+QilqcQK+6kn7zn5QOXrTsmqGNm3BL3IzA+iyBsOtC8RYlkYsLYExMTtuZ67RQF/EuxlnjwXSq0SdgSf11pgFNi9CJzcpAj9fCvGxTHYBR8TUf2d+n69akMEftTHhr+VO2KkVFp3Ymj8IwW2I6n6moYfD2wPHx0qTiCRELy6bCaTVDQPdblXgNWhga9Nob1mWVivRQd3iFlTHaKW+6pzt8Fk1H/EGPuWbjeLAWx/vOb5UrQ6KsV/Fcfyp/6qV3Dr2W2xgk5oAG5JAgDxJoW/ffM5KDPC6BpAOZCokgaEhRtz9aJ9nsOrFi5aQdIJAEggnTnGlVd7Ijh2T/AMLRtbwvdofeykhR0AE7AQPGK6tDbtWgICrHlP1rqelC1MzjJUCtWB+tTivPalHk6k0wYpUClFG3USlXGYqAytW273X41Y1uqmStVIloIiarKkaiqlJXb4VelwHz6VomQ1RxuSD1r5zxnhots7KxUFpZQRlPezKVBiCIiBJr6I61nfaHgvaQwEmROhI8JAOg8R4UTlLTt6RDgnyYa1d75ZFAEiVOpIk8tiYovEXpuIFUiG15jLBMiPKf+K1eJ9llCZrbHMq+6Yg9SDpDeOu1ZZ0uK/ZupVl5sBIE6eBUj61g4yXYmUVXvPqXsjjhdwqAk50keO8ry1EEa7UwxuCF1WRpBEEMN1YTDL4/3GxpRw3hb21V0f7IOWIBMazrppH9qdYTGC5rswgEHeZ2NdcNluFbCnB32k27gi6nvDkw5Ov8pj0MjlRqGvOM4ftAGtgC6klGPPqjR9loE+QO4oXAYsXFkSCDDKd1YbqfL5iDzqWqZonaLsfedQuQx3tfKPzIowGl/EMxC5YmRMztmWYjnRqHQUDJmoWoVgfjUq9dIE0CZdjLbM3dE6UP+wPMFgD0Gp/ACjuHMxB1Gp+EVDFcQs2jDXUUncswknwG5PgKsgja4eqkTLt02Hy5edeXrMEZiPJRMD9eFVLxYH+DavXOrZOzHmGvFQdtxNelsQYhLVkSYLM11jpuQAo/3GnYBQQQArnfnr47eldibuRSXZQOpOX5nShW4e7fxbrt4Jltr8hn/wB1B4Dh9rtr3dEq6hS4zMB2SsYZ5J1J2609xbBS8bstoge4f+nbZ1/1gZR6mqMXj7rE5bOWNP3lxQR6Jm+op3bYiSdgKU3Wk/OomVEAXD3m966F8LaAfNyx+lDnh6G9lebg7PNDuz65onKTlAgdKbChx/GO8ZB0j3j6zUUim2X2IQQqgDoAAPlRC3QdxVMVRibkD9b9KYCrGuc90pl1IAmdO8IMDoQDTb2YfKj+Y+hpBjmOV+8V6jnv15EU49ncM1zMu1vQtrqd4Xy318KI8slgmM9rQrsEsXLigxnWYMbxp1keldV1xQrFVEAEgDwmuqxE1IOoIPlXRFJkYjUGD4UXax7D3hPyNZbM1oZLd6irVAO1B2sSjbGD0OlW5ayliT4GpMsa3VbJVi3jz1qxSDtWTjKJaaYE1uqmSmDW6pdKpTCgZbnWpxXPbqqY51qpEOJchy+VAY32eS8hGdixbNnYyw0XTylQY050wtXAdNjQ7YoJcyAw0SAdm8B4+FaWu5m42CezWIu2H/ZMRqNTZfcEc1nmOnTYxpT/ABOHM500cfBh0P51Gw6XIDKMynMAwBgjZlnn40XWlpkpNbMqw10Ouhhwe8p89R/el9zBHMb1kS0d9B9tQx1H845dduYIMxWHJOdIFwbTsfBvz5VVwG6SCsw6zmWO8Jaefnv4Uh8FLXgwBBkESD4Std/i1kd3tAWG6pLsP8qAmqOLYG2lzu6Bjm1JYFpkwG0WTJ0jXXejsOwVQFAGk6dfzqX4KT7lf+KGQq2XJaYzxbBjfQnP/trxu3bdraeCqbh9CSo/2mvLrfvLf+bn/L86KmlQFWA4erEi6925zguUWOcrbyqfUGjMZg7drscltLYN5dFAQt3W3ga+VUWmysDy5+tE8Wvr+6721xSxDawA3y20rSJDGbHXWNOXIedV3W1G2vM89OXhQR4rbPu69ABI9Ymaou492Oiep/529KdioZEwdiPLUUBgT+9xGx76zr/0k+Hl+dVi9dPML5SfyoeyuYvLa5tYgch60akGkc3riqkSBPjSt8Ss8z4AVIYdeYnz1+tWqIqXuWtgbtmO1s+pihWW4bo91SUOo10DDSD/AFGmopVcFz9qUgDIFI9JEn5fSscuRY6u3brYpKwr9hn3nY+Wn51G/aRV705V11Yx8JijaEx2GFxSrbGrknpenntZK53MR7UYi4rW1UkB80gc9Vj61t+CXsjjodD+HzpBxPDkPZBtPdOqyq6DvJ3mP2dB9aa3lIAA3P51abaVohL8T3PMT77f1H6muqs3F5trz866jUi6MgOOkJ2jKoSYlma3B8Q6CPjRGF46jiVBIG5Uo4/2sava6BOm2/69DVBu22UjsiwbRhlBBGu87jlXjR6vJXH+Pod3sUE2+J2mE5oH8yso+JEUbheIj7FxW8JDUpwmHsIDktdnmEEBSn00B8RU8Jwq0Z1dhEZXbPHj3pM+tbfzldvX1IeE0lrHg+8I+YolYOoM+VZXDcJa2Dlus2ndkKuvjlGWP8s1y4+5bUvdTIAYJkKfP3iseJI8q6IdRCW3r7mTxtGuFwjfWpBgaSYPjYaNQZ2nusR1H3h4imVu+rbGD0OlW4RlwTbRcyULiMKG3kHwNFAkVxINZODRSkgHsYEVG6quuW4uZfmPEGjHSh3irjMGgMq9oTJuWhs4/iJ/UPtDx3pxhMdIGYiCJDDYjlS8EqZUxRFq+rQD3T/tP5VsmQ0NqBxeF763UOW6nPky80bqD8jrXiXGTTdfmPKic4ZZGtWmRQr4pj1dgRG4Qg7gnWPPUGqbOOJJVLVw5dJK5VJ8GO+1L+LM2ZIB/jLMdNN/CtBwy4SkkRqY8VnQ/Ck6sSsCIvs4hVQgE95p0OmuWrxgLp96/HgiAfM/lV72X7ZWB7gUgjxkUXSi7vbgpgS8NXmzt5sfwiq8SLdtk7oktG0nY6zTKKhcVdM0aGRNOeqvw8gqvcllr2KqOJQfaHpr9KgcavifT86qxBNCYLB5GdiScxnU+A/L61zY7w+JqtsefColGLab7DVjCK9ilZxh6n0EVA3ieRPmaeoKGpYDcj41E3160rznoK6W60agoYnFDkDVbYrwHxoAoeprv2c9DS1BQU+J6kCgcVii2i+XiancwLMIAo/CcOC+J6/l0pbj2Fi4Bo5CurQDDV1IDCYvC5lOX3o0P4HwpLgcSWbIP3d4AjUEjbTMoIJAIGgOxNO0xgCZylwaxlyFn88qyYqDGxeBdlYZPtFLltl8pAb4V4mOMkrp0d6muGQxF/s2bMxYkDSIXbkOXPfWieDWZXtNe9IA5BZ39YqjCWcMxYhhcIEnM5aB1IPLzpphcVbb3HRv6WB09Kual3TBzTVIX+0mMuWbJuW47rDNInQyPrlqjgnHs9sNfyKWbKpU6aLJLCTk9T6U9ewtxCpgg6cj0jcEab0lxPsnbYlsz5zHeJBPSIgDbSunC8PsnDIqfnv69Uc8lLUmv0CSuGvMIdGYQIDxO8AgGGGp0Irw4K7bByPn10VtNOeusnaAMopbd9mXRkZGzlLocZjGVAJIHiSF2FSw97GC5OR2HaNKtkAKE90KdwQJ1mNq0UO+Oe3vdcfcG/K/T5jVOLtbkOCoWJJBKa6CCfHSATTTD8TR/wC2vx5is1/4nT97mQ90AgAzmEw3hodzt41PC38PfGYE2nMHUhWiYBG6wdpG8Vop5Yq5R28ktRZrlgjQyKCxOHbca0r7G9bPdYMJ5ypC8hM6nxNXWeOkQLilT4j5SPLpTjkxzFpkgqzbY1a2HNWWMcjaq3689qK7TqPhTakuNwvyBW7rJodV6dPKiLbg95D5j8xVjWQdtaGuYYgyNDTjl8icSjF2lYqTmBVs0Lz02PUflRC8SCiAvxMVRdM+8PWqsyjlWuojSFHijcgPmagcbcPM+gAqrtR0qQu+Aotjo4u53J9TXgQ+FTDGpKKBERaPWpCz4/OrVSrFt0AUCyKsWzRC26sFqnQAyWamLNFrbGvhv4VcuGOmm9FCARZFWLY8KZDhp3OXz/QoZ7ozZVGc+GgpgVCzVi2aMSz1HwqN68q+J6Um0uQqytbAFUXsao0XU1XeLPuYHQUp4pxrD4aQ7jMPsr3n9Ry9YFZ3KXGxWy5GnbMeddWLb20uHW3hLjIdj3jI691CPgTXU/5Z+8XtUZIo8d27cXydo58ppJjeNYu3eyDE3RoIGh3n7wNaG0+nqOXnWb42n/3Ib+mvTjgxyl+KKfyOOWSajs2MMN7TYoaG+580t/8AZTq3xjEATpJG7WBqP8saVlHtzdHidNOedorWW5hDuRoDvlHMDoSZ1rPLiwR/40XjeR/72V4P2ge1mi1h5YQezDYdo8xOvjR+H9s7Y7jdtbaZzNlvrttMhiOfWquG57xY3Gka6kAtoCAJImJgeVZrCYO4x7lm48Me+jMCDJGkdK4c/sNDdU782vqd3TY5udSdqvg/kfQ8L7TWHZQL1kiIbMWtMDGsKwIOsaT8aY28aCuYq0THdAuctx2ZbSvlOOsGf3oxKkc7qsw9C0GKHsKAf3d8Kf8ANbPyrg0RfFevXg9B9NGrTa+Vn167ZsvnTuTGVhpIB2BFJ8T7H2zMO4J1O0c+QA61kxxPFABUcuvMPct31Poygj50Xa9q8Qk9pZBkgkrnt7eRK/Krh7TH+RtevkYvp2+6Y3ucGxFq2Ut3GM3AQwYzlKkNmHIAwZHjXWuJ37aTftlsvvAATqAVYkaDcj/KeYNQte3FsGHDDWSRluAA/ZGXKRHiCaaYb2lw7gS6RtLSnn74A6czSc29pRT+j8ci9nKO7TAEx+GMkM1k6ifsnKIPukiASOgOm9M7WLa2Axur2Z2JIWZkgQdNq8u8Owt4SFXrKRpzmUleXOqeJ8JRrLlsr9nbcLOsQCVnWCRlA1HKrg46lptfVGLruNsPxhTzHmrA/jTS1igw3DDw3+FfEsNfK/c9bds/VaIvcYa1kYIhLTBQm2RH9OnyFdLx3yZ3Ds3+n/p9me0DtQl7CGsnwX2puQouGSRMMDPo66R5ia12B49bcDMY/qiPRhp8YqNLjwMotYUtsR5c6MThndzG4AB4bec7URetKdR6UPeRjIaYZSp6EHmfHerjJdyGn2KrLWWWUuq7Aw6qwJHiI3E/qdKstNb5tzPwHlWQX2fu4Vw+Hkhe8PIZc0AmNSW08OdaPBs15WeAurZl1JBOpjTXenqM033POLcQuIyLYtq2aZLpcfXuhYCkDWTv4UdYLQGYkGNVCc9JA7u0/Kj7NsrBUwVk7TMiNa8w9gZR1gbqJ25+NX7gFH7NizeS8LjC3ACqCQhAJzAoDDMw5kTMnlTK3jiDqAT1Pif7UZbmACSMpJGvidfnXj2gWJbaBziTJ3A9KG7BC84pQly4zAKH0nmdYHlQvBMXjLpa4zoltSAe6JYTqEJmARI58tuXNw8M03HOUMYtrrm12PmI18PGmeFw4CqH91fdTl69TWbu9+BVbDLl575he7b6828qvUJaED+586ofFkjTujrQpvgHTU9TQ5XwXQXdvs38o+dDC9bG9xR6iapdyd/h/aqRYzHeOW1Txvyyij2jHaWwtm4wObvQSsg6AZoMCSNprKtwewlyHKggA92C0nPOkMwIKrqI97YVrOIYbuHK2sxt/f6zWJ9qEu2cP2zvCgBSikjvMeUQvyrSM2Q4qw3CYbD5F7ZLpuR3iP2iJ8JMxXV83XFhhOXf+UV1Vqfn6k6PVGzt4RCPcX/LfB+orLe0lkLfgAj3DBIbn1GlM7Q7p8x9DWe4w37+P6fwru6fBOE7c2/XxMM+aMoP8KQzwFo9pauaFRcRT1BLkj0MHXwpsmAvXLeZBIAJImDEEQPSh/ZPDSzEsArjs4/mzSreEH6mtVwN8oCEH7s6QDAGuvU15n8Q6+eOTjjptP6HV0/Tao3LujP+yDkDu+7L8+jn+9U4fGXEtQiKc9wgTvmLtoPj9KuwaPavkDWy73CpER3mLQTvz+Ve4W2rKAzCJuNBPM3AgO/Vp9K4OqzLS5PhyT/7HfghTS932D2tDKIbvHoNz9oRm5GR6GvEwObRsp8wD9RQ5Vbdo/vQBm3B0y5UYxzE5gNNe9IqOJsswe4WE5TlUMR3QfegrAO+53j08rFKTl+bbydjiZniYXtLmUWwtswIAEzpqJ1IIO1MbZtFlKJdt2mITN2jCGJEnWR7pBj51cOC2r6G+LkOcxyMyAtpCxr3dp1OvzptgeBIClxryg5cxtggw53Gk92NOum9ej1PU4lFKDdq759P48bkYFJKbyP4L1x2B73B1IOXEMxG4uIjx05A0sx3DVCNqugJ7oy8ukxTkWw7EayFgBiczdW+I115ig8fhAqnMTAB5/3rDD1ctSjJ7+DPfTfH0MpbVlPdMa7iA3o24+NfUeG2MuCvEs7nJdGZ2LGAmg123rBILU7Nv0/+VfQrJH7DeI2y3f8A0/Ovflpa/L9Dz5zm+ZWIcPxPscJaICHMohsskEATr1nkZpP7R4gX7OGdlGZjcJOUCYIB28frQV7HLctWrIcrCkljAEhVAHl3YnSqL1/NZwwk6Jd3jfOJ5bVlBPlhOuw64LfK3TnK5cxVdQoOjAIRtIiRtPnWh4iLYDsc1khc2bbUT7xErG29fJONLF67pHfY/Ek/jPrV93FM+GAJbLneFLMwGlrTU+vrWlDl+FUb32Y47igiHODnOgK6EExspA3nxra8N9onfMty0ZUkEqZ2jWDqBr1r5z7NX1mwpkhVDGOgZjRdnjjpeyBEu9o594gb3GUbA6wq6gVzzl+KveaQhrW3J9ItYpH71plJ6ePTXY/Co3jdtqxCknfKpgnymAT+VZQYkx3bbTsDI0Ijx686f2OLsuGW4e93WOVtyUMET1MEz4c6tKS5FkwygrYbgrl26ivBWSQQ7FWEGNR40UmGfWSnh+8Jn/bSuxxG04tOQ6s6ZuzBBgFZ70HKdJ11oLF+1iJICtOiiQIltmO3dE6iJ8aq1W5hpbaXnY06YTqU+M/lQF3idq3cZLhAIiAFdjH3myAwOg38qXcP9o+1uOrLAt6krd00QuWJCwEjSSYnzFL8TxPD37hu5WfMMqlLile6SNdY2ynbnV6a5CMJSdLt+xtsPiLLILluCGGjFSs6wYVu9uDSfi+PYHSPAnr06bT8KXcIxaEwEKC2JGxmZ00J8Tyq/F4tRcQgwMrzPWJFY5Woq2WoNOmE8KxDuma5oZIG8R4fnRhxCj6dNawvDMcBiHue9A5gyORgctqcWMWzR+8AJKkEe7/EA7MgCZIJ/QNRcnx4G0aFb0iCYY9Btz5+FJ7fGcmmVrjASTmGwGp1oezibTXXdGYtbzFgykAgCBlJHQr56614f4XaMgV2SCIKjs7hhDJ0LgKZWZ1B56i1KK1E7XsGpxdna2GQKlwZl70mAyD/AN4pX/8AUcj9ifSRmT60RYuh3sBFJ7K0QQSNSXtbZSTEJ0pd7eYvPgbpygRct7Enc+QrSFXsEk/B80BQdR615VRPhyH0rq1olGvt3jlOp3HPwNZji7Tit/u/StyrWwN8PH9Dtr8fOsZ7QupxndKkQvuplG3Q139Nn15EtDXxRx9RhUcbepMJ4El18Stu2T3tSOWk6npFbHGWr9t1vKhYQC4WNHA72h1g7zFZT2b4mtm+cwnMAJA1FbvgeNTJoTrtnInppz8tK8b+ISSzbx78+fX7HpdLGXs7T7cGcxHFGugsQyuTs0aHOAsQNSQp+NSweLyWrMLJ7Qg6AjLuZkiNyfhpTHG5SSyFwSYK6CCdc2o1Gkaa6nSkS376DKhAAJBhC3PbY+O45gVhNxWN8Lf9mjqgnrXw+w0xvFHD3gbWRETutmIDMBJKkp/MOVWYzhDNhLVxoLZkJWTI72sNzYTrpyNKb2IxBZiXdgQYHZDqCJlADsPhTLiDObFqCcwYElQdisyRENr129ayw4oTTmq2+O2xU9SpBFviLo57gFq2hkl2MsIO0CNm0ifGgr2Mu37Dr3UZmIQSZ1IaFJIMiGMdOkUBjsRefNnZ2tsIy9kpGoIWe5qNdD5Uuw99nJADNcRgQOxQ5CJB+z3PLTnURxY+U1tQS1d0aXB4iSrXJJW0c0Akkhl1A5kxRHH9UbLBMREjTYE7cpmlvD3YsyuMzZDIcQDmYnXTb0q/jBzWmEnrpJmNRpGgrgnH/UxryvgaP8u4gxFhlVmBUkCQJPIT08K1vB+KC5w9iCO8l6RGoPZuTz27nzpR7NWYZnKEkFVBPKeY+WvSfVrdwSWlvqiwCl66TMiWsXAY6ctBtIr6eTlVX3R5lJvjszC2sF3rbNqpAkE9RPd8pmPCo3C2Wzm97s3MaDQtoQAABPhvvzo3h/FypRCGyxudR3VMxzAknbrQPEcQHKuPtWyY6assfFSfWmm26Ia2HmEt28qsbCuXvkMxR2hRlBYldIAJ3rMXlS4eztTmLlQsGIzKFPn70+QrTWe0Nj93iOz7zZrYOrBgupE7b/GsvhuH3Q5ZFZija5RrrP4TVxxy06+xLyxctF7mzs8HFlEfMH1WTAEKynujwmefSlIb98mv6zvTDgPFXusbd1QtpQAZBJBV12nmI1FP+KcMsW0d4E/ZYgCCdgDy1+tY5sEri628nV0ueCm1qTaq/cA4Hhty/m7ML3SAZMb05wWd8N2ZAGQOq6EZmJedSYO/KquButkMExVsZipOgIOh0nlBnXnIFMsClm5bhSzLndQwuBYMknwPvEjfSJq5yU1Rr1XVa9lwmq/QwD8bulcgfJ2aC0RbuCGA00IBDfLSruFrcvhw8BJQB2gNDPEqSCAsrJMeFblvYfCHSd+lxROs7ZNdQaLtezFhE7MPCzP8VeRDH7MRoJiqbhRwxbTsz/BeB2hbv2HvEtdBt6FXzW8shtFU5gSNNu4NDTS57PWltHd3JCh8oXLpoSiQIESdJ1o9vZu1C99lKyVYXAGGaNu5/KCPKqbiLZTW7eIDqSz3FOhMGCIJ9aE1Ww4zlGWpFHDOCvbYhGW6WgQpII13iDI1pX7WWuwupcuK8stySgZiJAAMaa6bjXWnmDxhtXu07cXFaQABbBWdQZGpiMu/OaZL2GJYLcbvHQZXhjzET9KynpmqRbyOUtUj5/wpZukF4BGrHYaH3p21MVpMSWBEFWQAPAOYFgwAO46CtVw/2Rw9suydpmYAd59gOUAgdN+leYz2KsuZk6iDIU/hTUHRDlbPi3FeP3bOPMMyWswzoAYIPvGDObqCD5VqeN8UY2rOUyDct6MTGrCTyOaOUxPKs/7bezzLiLrQTbtMlrSABIOQeEwa0/EPYvEMFUhcqurDvye6QdZ3OmtVJUkwtOyGDctfawrFe5OdTszNazEawRUvbXhos8PujMzlrtosTA10GkbUR7P8Au277O2gVB7xie8vMiOXXpV3tyDewz2UAzFkYGZXumTqoImpim2mNt8I+S3MMZ1IG30r2m2JwN/Npb2AHusdlA+7XVpTFUvAxt2zl2O45eBrMcU//L/0/QVokbu+v4VneIIf2kkjbLvp9kV6kZqMk5Otzz3jnkTUE267bnuFci+sfruzW19nVzoyaSrIdT7wJAIB5ak/2rG4S3+8zafHwinfDbjoxZVzHTaevgK8jqVGUrbVf1L7nudNiccdNST/AKX9hljMd2WKfOVWWkfdEqdB8aqsPkw/bFWd5IOU6ySdYJjnVV/h12809juZ6R8T+Fe3Eu2GFq5orDNIg6yRA6Hr5ivJ614ZQ0wmm7TaXdK/udMIyU7qlXlf2tnWOKG8y2kF20zT3igI0EkamOVOcLwS6zFGxLxE6KqnlzHKgeHgG4hUEgEgmJAORtDynwrU4X+K39NZdPnliWmCStO7Sf1asx6iCm7f939zJXOM2bTNZNxyyPl7ysdn/lWDp0om5h7Vg3MTqJADwCYM+9AEiSP1NdjOHiXuBSz5mI0jXOSNY+YqeCwxchHt3mlQzGe6WnUaHX6DrVRx4qyJ3cn5Xm/BV7R9wuwHFrdy87Q2XKBqpEnMfWjuIYq12bwdcpjfeDG9OsLwOyDLJE7d+T5QpOtWdjZtnUhTyXusx9Mpb50odJck62VeuAllRjuJ38ThcPaeFXtWO665YGU6RB/BhR/C1uvhpa52l26l0AQNjbuELy3gb6Amjfa7EWcTlwpZhduNbK90kBVb94QRoDlzaHeBQPsVaVg6OD2thyu7ARrlIEx94eUda92ShoWn5/qefjctctfy/QU4XgeJAWbGoESbiAxz6xXf+Er7ASbaALAGrEDM50gRHfPwFbwg8lJqIw32mLjwmV+AqFY3QrwPD8ttLb5mjQ5QwHx/vVXA8AcObshe/dLL94JAgEkb70+F5f5vgKpW5J1/8v5GquWmr2IqOq63EHD8K+cKVYBnxDM8SZa8pt+hUfIUw9pp/ZiDsCo+fPWndpfEfT8aXe0FvtLLLPMHQTselVKcmknwKMIptpbsyuE901oPY5x2ESQTcukQs6Ds58uXnSjCcMYr74E9QRTjgeGezbNubT94vqOTRpr/AE1LdIdDgXRmUF2zZiBKbMLctsde65qLWFKh84IIWO6JgGUHxOniapF+5v2VsgdJ/wC6uS67bWFPk5H/ALvGp1rwx6feXXQgnNcGivOh9wEdoduRI+GlLPaYKMPdIYEnsJifdmEJnqKOF07HDtsR/EOx3HPTQUFx+29ywyW8PczMU55tFaeg5VSnHgWh8mawaim3BIGPwxMAC4uvrS63grye9auDzRvyorhiMcVa7raMCdDoOp8KpiPt/bIftL8R9a97TowPhP41izbBruxA2/Co1D0gXtRhnXhOKa4pGIuXRcYbkEYhFTLHLKoI8DW5ucOVt2f0I/KsReTuleR5evSvXtGJBjykfQ0275BI2NrhwskurOxiI0PMGYEGdOtZ/wBqL9od51UmI74EjuvByuIJltdfsiquDXnVjLsRHMnr51bxghxB1HiZFNVQndmIs8cwCqFezbZwAGYiwJMan3h9K6mp4RZOptW/9C/lXUfh8P18gqRnRxBVGlxo6W7aoPi0mguHuLl+4xDH3feOY+6OZFCH3fX8KH4dxS3auvmJExtP3RXJ/EukjHA3C2zo6XNkyZNP9kbnD2l+4B6CmFsDoPjH4VlbXtLh+rE/0k1ePa63slu456bfSa+TXR55P8r9fE9T2cvBqAdNB+PzpPxLDi7cAzKCBtu0EnXfal/+J4y9pasC2PvPuP8AV+VMOB8Le0zXLr57jaGOXhJ/Wld/TfwzIpap7GU2oK29yv8Aw7sUlO0KqSxQANPdI7qxMyRoDXlrjBzkpYvsSIg28nXdnIA5daf9qT/x+VSUeI+MV666ZN3Lc5JZLA7aGNWbXlOg8gdB6Cpm2ZzSZ6wgPTdVmrvQ172Z8v8AmumOMzcwY4Yc5PgWYj4E1H9iQ90D0Gn0ow4Qx73wEfjVlvBKIIJnkatQJ1i8cGUEGI+P51Zw3gyWiSmkmSRzPjMzV9+42xOvhUEYncn41rpozcmyy+rqeUcoH1qmLh6/CKuWyeh86MtFo7wPnz+FMkDsYdxuo9YolhH2T6bVIYocga9GJ6D4migKhd/l+NV3kEbfA0QGkzA8tqIXIeQB8aAALNu35ef50ULCxyogWh0jyFS7AHcTQAsfh1rWAv8ApB/CqrOBUaCB4iR9KZvhxyYeRqC2p6UCBV4eDrmJ8mY/jVpw0bEj1n6miBgz1j51PsiB70+lAxdesMftE/D8qX4fAMt8XCWOka7bR0pzcsvyb8KpS0wIzT60UFhKKek/GrMnVT8qsVWiRJHgNKj2h6TU0OxbibWvufP8qjHgfLWmecdK5wOYJ9DRQWAWLgXlHrNSxV4EbkelWOV5L+H0oW8QNxPrFFCsFLL97511S7RPuD5flXU9I9RmrHs4g95i3yHyohfZ2wTJsofQE/OurqmcnLllwWl/h2CbPB8Op0tID/SKZWsOF2gDyH4V7XVkaOTfLLRb8jUSAP1FdXU0SeG5HOPKopfJ28vHeurqtIlslY7rS2xBj4ir7mKEGAa6uqhHpxfQCoriW20+FdXUySyw0t3hM6a/KjsnTT0rq6mxE11FeRXV1IZC9hQdRofrVNvDk6ivK6mIuGFPOKn+x9TPyrq6gD0WtIDGqbiEb/WurqAOAroHWva6mIkrkf3qX7R108q6uoAnIiZ0rrGLAIIma9rqKAbDHoVkqJ6RQF4Ke8F0866upDK0ury+lTINdXUgK3tg7615bulNFZh4A6fPSurqYBiYyRqRPio/7K6urqdCP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39942" name="AutoShape 6" descr="data:image/jpeg;base64,/9j/4AAQSkZJRgABAQAAAQABAAD/2wCEAAkGBxQTEhUUExQWFhQXGBwYGBgYFhoXGBkYHRUYGhgYGBwaHCggGholHBYVITEiJSkrLi4uGB8zODMsNygtLisBCgoKDg0OGxAQGywkICQsLCwsLC0sLC0sLCwsLCwsLCwsLCwsLSwsLCwsLCwsLCwsLCwsLywsLCwsLCwsLCwsLP/AABEIALcBEwMBIgACEQEDEQH/xAAbAAACAwEBAQAAAAAAAAAAAAAEBQIDBgABB//EAEUQAAIBAgQDBQUFBgUCBQUAAAECEQADBBIhMQVBURMiYXGBBjKRobFCUsHR8BQjM2Jy4RWCkqLxY9IWsrPC4gckNENT/8QAGgEAAwEBAQEAAAAAAAAAAAAAAAECAwQFBv/EADMRAAICAQMDAQYEBQUAAAAAAAABAhEDEiExBEFR8BNhcYGh0SIykcEFFHKx8SRCQ7Lh/9oADAMBAAIRAxEAPwDa14RNUpcI8RVy67VmmU1QJjMEriGH5jyobDYW3aGpgTMsYg7Dp1+dNKD4tYY2yEAJMCD0kTzGsUtMU9VbibdUY7i+Bt3rly7aMljkTfvNoCEAGo2JO0MJ309wFvtba2ScpDZYIMgzBBGU5iDHTQc9I0b8GbswFc5wqgCdPsZ4nrlmdNhtXt72SQ5iHbMSSGMSCRrOUANJ3nXoaXs22ZST7AycNUIoaVurootr3bq6aknQPpJOkA60XxXiLWECsCzG0pcIpkMwykqvXmR5mocK482GcYfFgIBpbufZjxPTx5c+tKONQMVcz3FBLFhJGgOq7+EVbxyhuisOTG2239P2Nd7I+0aXrS23DqRCy0khiJAJ6/29dJscp9D1r5hYxLLqrH0/Xhv9K33s85uWR2j5mYliYjXbQdNNqqEndNUzWcYtaou0wTjmAYOL9kfvBoy//wBEgnL/AFCO6fTpE8BeF1Q6mQf1B6EU2cQVVuunj3WpTj8P+zub6A9mx/fKPs/9VR/5hzGvWnJdzOMuwyQRVVy5PlVb3gw0Mg8+v9q9WoLSJrVgqAqQpgTqLCpCvGFAHmEbUjr+v15UebTXoL6Wx9n7x8fCaV5oIP68acWsSqKc2w28Z5D1mrizOSJs6oZJAXL6CDoP9xoTs2xBBaVsg6LsX8W8K87FrjK90QsjKngdJbxmKKxOJM9naAL8z9lB1bx8KokpOJyoiKMzxAUeGknoNN6X4vAHtLfaHOzTPQQNAvQCm2EtpZQsTLEnM3NjJj/gUBxBXd7ZYlJnKBuNNyep6U09waKP8LT7MqfA/o1VYwrhQVuHXWDrv5zRbW7gE5w0dR+X51XauOAAU0AiQf8An61pZIPd7UEA5W59J0jr49Kss32JAa2R5GfqBVqvLagjTpPPXafCjMOo3mjVQUR4heCZFJPeIAABOvLYaD3tdhQzGTVuKclyZGWIiNSeszt6VQBXMzdEq9ryvaQAHEQO9pP7sxpOuYQfORVvDjo39Z/CgOOYcXCVMwFUwCRP7wCDG4128qO4R7hj734Cn2FtYZNe1EtXUhmfKVHLG1ElaiVrBSNaILc61aBVRWuViPLpVqRLiWFOlTt3eRrkYHapFJq0yGD8T4fbvoUuLI5dQeoPI1gb/BDhHIc5lYyjcyoAEHoRoPKK+hgkeVV43AW76ZXEjcEaEHqDypzWuGkeNqE9ZiEcJFxBmAIlR9rX3Y+8eXjFfQhgeyVey3UAEfegRP8AV9fnWVHDDgbovqDdtAQ33k8TGh8/OY3o/G+1crnsQUBAJbmSrGPCI2568qnHGWOFyDPmxynUf8mhucSLtZQKIJYsxnSFPdAj3jPPoedGm7lORtyJ8/76V8jw/tJdd2btGzAhhIgbjUwABsNt58K1dn2xN7+IoHeVUCyTPOW1kSREActqXte6MVJdxo9r9mcD/wDQ57v/AE3P2P6Dy6HTpTBTRS2kupDCQ67HmpHSlNqbT9i5J0m2x+0vQ/zjn1EHrGkl3RrGV7DAVMVUhqwGpGWCvYrrak7V6wpgD3Vo3h5BKk6xI9eR+XzoZxXnDzLMrAbyAGmR1Ogiemu29VFkyGOIuNclbew3fy1hep8eVELktKAoknYc2PUn8ajicalsQN+QilqcQK+6kn7zn5QOXrTsmqGNm3BL3IzA+iyBsOtC8RYlkYsLYExMTtuZ67RQF/EuxlnjwXSq0SdgSf11pgFNi9CJzcpAj9fCvGxTHYBR8TUf2d+n69akMEftTHhr+VO2KkVFp3Ymj8IwW2I6n6moYfD2wPHx0qTiCRELy6bCaTVDQPdblXgNWhga9Nob1mWVivRQd3iFlTHaKW+6pzt8Fk1H/EGPuWbjeLAWx/vOb5UrQ6KsV/Fcfyp/6qV3Dr2W2xgk5oAG5JAgDxJoW/ffM5KDPC6BpAOZCokgaEhRtz9aJ9nsOrFi5aQdIJAEggnTnGlVd7Ijh2T/AMLRtbwvdofeykhR0AE7AQPGK6tDbtWgICrHlP1rqelC1MzjJUCtWB+tTivPalHk6k0wYpUClFG3USlXGYqAytW273X41Y1uqmStVIloIiarKkaiqlJXb4VelwHz6VomQ1RxuSD1r5zxnhots7KxUFpZQRlPezKVBiCIiBJr6I61nfaHgvaQwEmROhI8JAOg8R4UTlLTt6RDgnyYa1d75ZFAEiVOpIk8tiYovEXpuIFUiG15jLBMiPKf+K1eJ9llCZrbHMq+6Yg9SDpDeOu1ZZ0uK/ZupVl5sBIE6eBUj61g4yXYmUVXvPqXsjjhdwqAk50keO8ry1EEa7UwxuCF1WRpBEEMN1YTDL4/3GxpRw3hb21V0f7IOWIBMazrppH9qdYTGC5rswgEHeZ2NdcNluFbCnB32k27gi6nvDkw5Ov8pj0MjlRqGvOM4ftAGtgC6klGPPqjR9loE+QO4oXAYsXFkSCDDKd1YbqfL5iDzqWqZonaLsfedQuQx3tfKPzIowGl/EMxC5YmRMztmWYjnRqHQUDJmoWoVgfjUq9dIE0CZdjLbM3dE6UP+wPMFgD0Gp/ACjuHMxB1Gp+EVDFcQs2jDXUUncswknwG5PgKsgja4eqkTLt02Hy5edeXrMEZiPJRMD9eFVLxYH+DavXOrZOzHmGvFQdtxNelsQYhLVkSYLM11jpuQAo/3GnYBQQQArnfnr47eldibuRSXZQOpOX5nShW4e7fxbrt4Jltr8hn/wB1B4Dh9rtr3dEq6hS4zMB2SsYZ5J1J2609xbBS8bstoge4f+nbZ1/1gZR6mqMXj7rE5bOWNP3lxQR6Jm+op3bYiSdgKU3Wk/OomVEAXD3m966F8LaAfNyx+lDnh6G9lebg7PNDuz65onKTlAgdKbChx/GO8ZB0j3j6zUUim2X2IQQqgDoAAPlRC3QdxVMVRibkD9b9KYCrGuc90pl1IAmdO8IMDoQDTb2YfKj+Y+hpBjmOV+8V6jnv15EU49ncM1zMu1vQtrqd4Xy318KI8slgmM9rQrsEsXLigxnWYMbxp1keldV1xQrFVEAEgDwmuqxE1IOoIPlXRFJkYjUGD4UXax7D3hPyNZbM1oZLd6irVAO1B2sSjbGD0OlW5ayliT4GpMsa3VbJVi3jz1qxSDtWTjKJaaYE1uqmSmDW6pdKpTCgZbnWpxXPbqqY51qpEOJchy+VAY32eS8hGdixbNnYyw0XTylQY050wtXAdNjQ7YoJcyAw0SAdm8B4+FaWu5m42CezWIu2H/ZMRqNTZfcEc1nmOnTYxpT/ABOHM500cfBh0P51Gw6XIDKMynMAwBgjZlnn40XWlpkpNbMqw10Ouhhwe8p89R/el9zBHMb1kS0d9B9tQx1H845dduYIMxWHJOdIFwbTsfBvz5VVwG6SCsw6zmWO8Jaefnv4Uh8FLXgwBBkESD4Std/i1kd3tAWG6pLsP8qAmqOLYG2lzu6Bjm1JYFpkwG0WTJ0jXXejsOwVQFAGk6dfzqX4KT7lf+KGQq2XJaYzxbBjfQnP/trxu3bdraeCqbh9CSo/2mvLrfvLf+bn/L86KmlQFWA4erEi6925zguUWOcrbyqfUGjMZg7drscltLYN5dFAQt3W3ga+VUWmysDy5+tE8Wvr+6721xSxDawA3y20rSJDGbHXWNOXIedV3W1G2vM89OXhQR4rbPu69ABI9Ymaou492Oiep/529KdioZEwdiPLUUBgT+9xGx76zr/0k+Hl+dVi9dPML5SfyoeyuYvLa5tYgch60akGkc3riqkSBPjSt8Ss8z4AVIYdeYnz1+tWqIqXuWtgbtmO1s+pihWW4bo91SUOo10DDSD/AFGmopVcFz9qUgDIFI9JEn5fSscuRY6u3brYpKwr9hn3nY+Wn51G/aRV705V11Yx8JijaEx2GFxSrbGrknpenntZK53MR7UYi4rW1UkB80gc9Vj61t+CXsjjodD+HzpBxPDkPZBtPdOqyq6DvJ3mP2dB9aa3lIAA3P51abaVohL8T3PMT77f1H6muqs3F5trz866jUi6MgOOkJ2jKoSYlma3B8Q6CPjRGF46jiVBIG5Uo4/2sava6BOm2/69DVBu22UjsiwbRhlBBGu87jlXjR6vJXH+Pod3sUE2+J2mE5oH8yso+JEUbheIj7FxW8JDUpwmHsIDktdnmEEBSn00B8RU8Jwq0Z1dhEZXbPHj3pM+tbfzldvX1IeE0lrHg+8I+YolYOoM+VZXDcJa2Dlus2ndkKuvjlGWP8s1y4+5bUvdTIAYJkKfP3iseJI8q6IdRCW3r7mTxtGuFwjfWpBgaSYPjYaNQZ2nusR1H3h4imVu+rbGD0OlW4RlwTbRcyULiMKG3kHwNFAkVxINZODRSkgHsYEVG6quuW4uZfmPEGjHSh3irjMGgMq9oTJuWhs4/iJ/UPtDx3pxhMdIGYiCJDDYjlS8EqZUxRFq+rQD3T/tP5VsmQ0NqBxeF763UOW6nPky80bqD8jrXiXGTTdfmPKic4ZZGtWmRQr4pj1dgRG4Qg7gnWPPUGqbOOJJVLVw5dJK5VJ8GO+1L+LM2ZIB/jLMdNN/CtBwy4SkkRqY8VnQ/Ck6sSsCIvs4hVQgE95p0OmuWrxgLp96/HgiAfM/lV72X7ZWB7gUgjxkUXSi7vbgpgS8NXmzt5sfwiq8SLdtk7oktG0nY6zTKKhcVdM0aGRNOeqvw8gqvcllr2KqOJQfaHpr9KgcavifT86qxBNCYLB5GdiScxnU+A/L61zY7w+JqtsefColGLab7DVjCK9ilZxh6n0EVA3ieRPmaeoKGpYDcj41E3160rznoK6W60agoYnFDkDVbYrwHxoAoeprv2c9DS1BQU+J6kCgcVii2i+XiancwLMIAo/CcOC+J6/l0pbj2Fi4Bo5CurQDDV1IDCYvC5lOX3o0P4HwpLgcSWbIP3d4AjUEjbTMoIJAIGgOxNO0xgCZylwaxlyFn88qyYqDGxeBdlYZPtFLltl8pAb4V4mOMkrp0d6muGQxF/s2bMxYkDSIXbkOXPfWieDWZXtNe9IA5BZ39YqjCWcMxYhhcIEnM5aB1IPLzpphcVbb3HRv6WB09Kual3TBzTVIX+0mMuWbJuW47rDNInQyPrlqjgnHs9sNfyKWbKpU6aLJLCTk9T6U9ewtxCpgg6cj0jcEab0lxPsnbYlsz5zHeJBPSIgDbSunC8PsnDIqfnv69Uc8lLUmv0CSuGvMIdGYQIDxO8AgGGGp0Irw4K7bByPn10VtNOeusnaAMopbd9mXRkZGzlLocZjGVAJIHiSF2FSw97GC5OR2HaNKtkAKE90KdwQJ1mNq0UO+Oe3vdcfcG/K/T5jVOLtbkOCoWJJBKa6CCfHSATTTD8TR/wC2vx5is1/4nT97mQ90AgAzmEw3hodzt41PC38PfGYE2nMHUhWiYBG6wdpG8Vop5Yq5R28ktRZrlgjQyKCxOHbca0r7G9bPdYMJ5ypC8hM6nxNXWeOkQLilT4j5SPLpTjkxzFpkgqzbY1a2HNWWMcjaq3689qK7TqPhTakuNwvyBW7rJodV6dPKiLbg95D5j8xVjWQdtaGuYYgyNDTjl8icSjF2lYqTmBVs0Lz02PUflRC8SCiAvxMVRdM+8PWqsyjlWuojSFHijcgPmagcbcPM+gAqrtR0qQu+Aotjo4u53J9TXgQ+FTDGpKKBERaPWpCz4/OrVSrFt0AUCyKsWzRC26sFqnQAyWamLNFrbGvhv4VcuGOmm9FCARZFWLY8KZDhp3OXz/QoZ7ozZVGc+GgpgVCzVi2aMSz1HwqN68q+J6Um0uQqytbAFUXsao0XU1XeLPuYHQUp4pxrD4aQ7jMPsr3n9Ry9YFZ3KXGxWy5GnbMeddWLb20uHW3hLjIdj3jI691CPgTXU/5Z+8XtUZIo8d27cXydo58ppJjeNYu3eyDE3RoIGh3n7wNaG0+nqOXnWb42n/3Ib+mvTjgxyl+KKfyOOWSajs2MMN7TYoaG+580t/8AZTq3xjEATpJG7WBqP8saVlHtzdHidNOedorWW5hDuRoDvlHMDoSZ1rPLiwR/40XjeR/72V4P2ge1mi1h5YQezDYdo8xOvjR+H9s7Y7jdtbaZzNlvrttMhiOfWquG57xY3Gka6kAtoCAJImJgeVZrCYO4x7lm48Me+jMCDJGkdK4c/sNDdU782vqd3TY5udSdqvg/kfQ8L7TWHZQL1kiIbMWtMDGsKwIOsaT8aY28aCuYq0THdAuctx2ZbSvlOOsGf3oxKkc7qsw9C0GKHsKAf3d8Kf8ANbPyrg0RfFevXg9B9NGrTa+Vn167ZsvnTuTGVhpIB2BFJ8T7H2zMO4J1O0c+QA61kxxPFABUcuvMPct31Poygj50Xa9q8Qk9pZBkgkrnt7eRK/Krh7TH+RtevkYvp2+6Y3ucGxFq2Ut3GM3AQwYzlKkNmHIAwZHjXWuJ37aTftlsvvAATqAVYkaDcj/KeYNQte3FsGHDDWSRluAA/ZGXKRHiCaaYb2lw7gS6RtLSnn74A6czSc29pRT+j8ci9nKO7TAEx+GMkM1k6ifsnKIPukiASOgOm9M7WLa2Axur2Z2JIWZkgQdNq8u8Owt4SFXrKRpzmUleXOqeJ8JRrLlsr9nbcLOsQCVnWCRlA1HKrg46lptfVGLruNsPxhTzHmrA/jTS1igw3DDw3+FfEsNfK/c9bds/VaIvcYa1kYIhLTBQm2RH9OnyFdLx3yZ3Ds3+n/p9me0DtQl7CGsnwX2puQouGSRMMDPo66R5ia12B49bcDMY/qiPRhp8YqNLjwMotYUtsR5c6MThndzG4AB4bec7URetKdR6UPeRjIaYZSp6EHmfHerjJdyGn2KrLWWWUuq7Aw6qwJHiI3E/qdKstNb5tzPwHlWQX2fu4Vw+Hkhe8PIZc0AmNSW08OdaPBs15WeAurZl1JBOpjTXenqM033POLcQuIyLYtq2aZLpcfXuhYCkDWTv4UdYLQGYkGNVCc9JA7u0/Kj7NsrBUwVk7TMiNa8w9gZR1gbqJ25+NX7gFH7NizeS8LjC3ACqCQhAJzAoDDMw5kTMnlTK3jiDqAT1Pif7UZbmACSMpJGvidfnXj2gWJbaBziTJ3A9KG7BC84pQly4zAKH0nmdYHlQvBMXjLpa4zoltSAe6JYTqEJmARI58tuXNw8M03HOUMYtrrm12PmI18PGmeFw4CqH91fdTl69TWbu9+BVbDLl575he7b6828qvUJaED+586ofFkjTujrQpvgHTU9TQ5XwXQXdvs38o+dDC9bG9xR6iapdyd/h/aqRYzHeOW1Txvyyij2jHaWwtm4wObvQSsg6AZoMCSNprKtwewlyHKggA92C0nPOkMwIKrqI97YVrOIYbuHK2sxt/f6zWJ9qEu2cP2zvCgBSikjvMeUQvyrSM2Q4qw3CYbD5F7ZLpuR3iP2iJ8JMxXV83XFhhOXf+UV1Vqfn6k6PVGzt4RCPcX/LfB+orLe0lkLfgAj3DBIbn1GlM7Q7p8x9DWe4w37+P6fwru6fBOE7c2/XxMM+aMoP8KQzwFo9pauaFRcRT1BLkj0MHXwpsmAvXLeZBIAJImDEEQPSh/ZPDSzEsArjs4/mzSreEH6mtVwN8oCEH7s6QDAGuvU15n8Q6+eOTjjptP6HV0/Tao3LujP+yDkDu+7L8+jn+9U4fGXEtQiKc9wgTvmLtoPj9KuwaPavkDWy73CpER3mLQTvz+Ve4W2rKAzCJuNBPM3AgO/Vp9K4OqzLS5PhyT/7HfghTS932D2tDKIbvHoNz9oRm5GR6GvEwObRsp8wD9RQ5Vbdo/vQBm3B0y5UYxzE5gNNe9IqOJsswe4WE5TlUMR3QfegrAO+53j08rFKTl+bbydjiZniYXtLmUWwtswIAEzpqJ1IIO1MbZtFlKJdt2mITN2jCGJEnWR7pBj51cOC2r6G+LkOcxyMyAtpCxr3dp1OvzptgeBIClxryg5cxtggw53Gk92NOum9ej1PU4lFKDdq759P48bkYFJKbyP4L1x2B73B1IOXEMxG4uIjx05A0sx3DVCNqugJ7oy8ukxTkWw7EayFgBiczdW+I115ig8fhAqnMTAB5/3rDD1ctSjJ7+DPfTfH0MpbVlPdMa7iA3o24+NfUeG2MuCvEs7nJdGZ2LGAmg123rBILU7Nv0/+VfQrJH7DeI2y3f8A0/Ovflpa/L9Dz5zm+ZWIcPxPscJaICHMohsskEATr1nkZpP7R4gX7OGdlGZjcJOUCYIB28frQV7HLctWrIcrCkljAEhVAHl3YnSqL1/NZwwk6Jd3jfOJ5bVlBPlhOuw64LfK3TnK5cxVdQoOjAIRtIiRtPnWh4iLYDsc1khc2bbUT7xErG29fJONLF67pHfY/Ek/jPrV93FM+GAJbLneFLMwGlrTU+vrWlDl+FUb32Y47igiHODnOgK6EExspA3nxra8N9onfMty0ZUkEqZ2jWDqBr1r5z7NX1mwpkhVDGOgZjRdnjjpeyBEu9o594gb3GUbA6wq6gVzzl+KveaQhrW3J9ItYpH71plJ6ePTXY/Co3jdtqxCknfKpgnymAT+VZQYkx3bbTsDI0Ijx686f2OLsuGW4e93WOVtyUMET1MEz4c6tKS5FkwygrYbgrl26ivBWSQQ7FWEGNR40UmGfWSnh+8Jn/bSuxxG04tOQ6s6ZuzBBgFZ70HKdJ11oLF+1iJICtOiiQIltmO3dE6iJ8aq1W5hpbaXnY06YTqU+M/lQF3idq3cZLhAIiAFdjH3myAwOg38qXcP9o+1uOrLAt6krd00QuWJCwEjSSYnzFL8TxPD37hu5WfMMqlLile6SNdY2ynbnV6a5CMJSdLt+xtsPiLLILluCGGjFSs6wYVu9uDSfi+PYHSPAnr06bT8KXcIxaEwEKC2JGxmZ00J8Tyq/F4tRcQgwMrzPWJFY5Woq2WoNOmE8KxDuma5oZIG8R4fnRhxCj6dNawvDMcBiHue9A5gyORgctqcWMWzR+8AJKkEe7/EA7MgCZIJ/QNRcnx4G0aFb0iCYY9Btz5+FJ7fGcmmVrjASTmGwGp1oezibTXXdGYtbzFgykAgCBlJHQr56614f4XaMgV2SCIKjs7hhDJ0LgKZWZ1B56i1KK1E7XsGpxdna2GQKlwZl70mAyD/AN4pX/8AUcj9ifSRmT60RYuh3sBFJ7K0QQSNSXtbZSTEJ0pd7eYvPgbpygRct7Enc+QrSFXsEk/B80BQdR615VRPhyH0rq1olGvt3jlOp3HPwNZji7Tit/u/StyrWwN8PH9Dtr8fOsZ7QupxndKkQvuplG3Q139Nn15EtDXxRx9RhUcbepMJ4El18Stu2T3tSOWk6npFbHGWr9t1vKhYQC4WNHA72h1g7zFZT2b4mtm+cwnMAJA1FbvgeNTJoTrtnInppz8tK8b+ISSzbx78+fX7HpdLGXs7T7cGcxHFGugsQyuTs0aHOAsQNSQp+NSweLyWrMLJ7Qg6AjLuZkiNyfhpTHG5SSyFwSYK6CCdc2o1Gkaa6nSkS376DKhAAJBhC3PbY+O45gVhNxWN8Lf9mjqgnrXw+w0xvFHD3gbWRETutmIDMBJKkp/MOVWYzhDNhLVxoLZkJWTI72sNzYTrpyNKb2IxBZiXdgQYHZDqCJlADsPhTLiDObFqCcwYElQdisyRENr129ayw4oTTmq2+O2xU9SpBFviLo57gFq2hkl2MsIO0CNm0ifGgr2Mu37Dr3UZmIQSZ1IaFJIMiGMdOkUBjsRefNnZ2tsIy9kpGoIWe5qNdD5Uuw99nJADNcRgQOxQ5CJB+z3PLTnURxY+U1tQS1d0aXB4iSrXJJW0c0Akkhl1A5kxRHH9UbLBMREjTYE7cpmlvD3YsyuMzZDIcQDmYnXTb0q/jBzWmEnrpJmNRpGgrgnH/UxryvgaP8u4gxFhlVmBUkCQJPIT08K1vB+KC5w9iCO8l6RGoPZuTz27nzpR7NWYZnKEkFVBPKeY+WvSfVrdwSWlvqiwCl66TMiWsXAY6ctBtIr6eTlVX3R5lJvjszC2sF3rbNqpAkE9RPd8pmPCo3C2Wzm97s3MaDQtoQAABPhvvzo3h/FypRCGyxudR3VMxzAknbrQPEcQHKuPtWyY6assfFSfWmm26Ia2HmEt28qsbCuXvkMxR2hRlBYldIAJ3rMXlS4eztTmLlQsGIzKFPn70+QrTWe0Nj93iOz7zZrYOrBgupE7b/GsvhuH3Q5ZFZija5RrrP4TVxxy06+xLyxctF7mzs8HFlEfMH1WTAEKynujwmefSlIb98mv6zvTDgPFXusbd1QtpQAZBJBV12nmI1FP+KcMsW0d4E/ZYgCCdgDy1+tY5sEri628nV0ueCm1qTaq/cA4Hhty/m7ML3SAZMb05wWd8N2ZAGQOq6EZmJedSYO/KquButkMExVsZipOgIOh0nlBnXnIFMsClm5bhSzLndQwuBYMknwPvEjfSJq5yU1Rr1XVa9lwmq/QwD8bulcgfJ2aC0RbuCGA00IBDfLSruFrcvhw8BJQB2gNDPEqSCAsrJMeFblvYfCHSd+lxROs7ZNdQaLtezFhE7MPCzP8VeRDH7MRoJiqbhRwxbTsz/BeB2hbv2HvEtdBt6FXzW8shtFU5gSNNu4NDTS57PWltHd3JCh8oXLpoSiQIESdJ1o9vZu1C99lKyVYXAGGaNu5/KCPKqbiLZTW7eIDqSz3FOhMGCIJ9aE1Ww4zlGWpFHDOCvbYhGW6WgQpII13iDI1pX7WWuwupcuK8stySgZiJAAMaa6bjXWnmDxhtXu07cXFaQABbBWdQZGpiMu/OaZL2GJYLcbvHQZXhjzET9KynpmqRbyOUtUj5/wpZukF4BGrHYaH3p21MVpMSWBEFWQAPAOYFgwAO46CtVw/2Rw9suydpmYAd59gOUAgdN+leYz2KsuZk6iDIU/hTUHRDlbPi3FeP3bOPMMyWswzoAYIPvGDObqCD5VqeN8UY2rOUyDct6MTGrCTyOaOUxPKs/7bezzLiLrQTbtMlrSABIOQeEwa0/EPYvEMFUhcqurDvye6QdZ3OmtVJUkwtOyGDctfawrFe5OdTszNazEawRUvbXhos8PujMzlrtosTA10GkbUR7P8Au277O2gVB7xie8vMiOXXpV3tyDewz2UAzFkYGZXumTqoImpim2mNt8I+S3MMZ1IG30r2m2JwN/Npb2AHusdlA+7XVpTFUvAxt2zl2O45eBrMcU//L/0/QVokbu+v4VneIIf2kkjbLvp9kV6kZqMk5Otzz3jnkTUE267bnuFci+sfruzW19nVzoyaSrIdT7wJAIB5ak/2rG4S3+8zafHwinfDbjoxZVzHTaevgK8jqVGUrbVf1L7nudNiccdNST/AKX9hljMd2WKfOVWWkfdEqdB8aqsPkw/bFWd5IOU6ySdYJjnVV/h12809juZ6R8T+Fe3Eu2GFq5orDNIg6yRA6Hr5ivJ614ZQ0wmm7TaXdK/udMIyU7qlXlf2tnWOKG8y2kF20zT3igI0EkamOVOcLwS6zFGxLxE6KqnlzHKgeHgG4hUEgEgmJAORtDynwrU4X+K39NZdPnliWmCStO7Sf1asx6iCm7f939zJXOM2bTNZNxyyPl7ysdn/lWDp0om5h7Vg3MTqJADwCYM+9AEiSP1NdjOHiXuBSz5mI0jXOSNY+YqeCwxchHt3mlQzGe6WnUaHX6DrVRx4qyJ3cn5Xm/BV7R9wuwHFrdy87Q2XKBqpEnMfWjuIYq12bwdcpjfeDG9OsLwOyDLJE7d+T5QpOtWdjZtnUhTyXusx9Mpb50odJck62VeuAllRjuJ38ThcPaeFXtWO665YGU6RB/BhR/C1uvhpa52l26l0AQNjbuELy3gb6Amjfa7EWcTlwpZhduNbK90kBVb94QRoDlzaHeBQPsVaVg6OD2thyu7ARrlIEx94eUda92ShoWn5/qefjctctfy/QU4XgeJAWbGoESbiAxz6xXf+Er7ASbaALAGrEDM50gRHfPwFbwg8lJqIw32mLjwmV+AqFY3QrwPD8ttLb5mjQ5QwHx/vVXA8AcObshe/dLL94JAgEkb70+F5f5vgKpW5J1/8v5GquWmr2IqOq63EHD8K+cKVYBnxDM8SZa8pt+hUfIUw9pp/ZiDsCo+fPWndpfEfT8aXe0FvtLLLPMHQTselVKcmknwKMIptpbsyuE901oPY5x2ESQTcukQs6Ds58uXnSjCcMYr74E9QRTjgeGezbNubT94vqOTRpr/AE1LdIdDgXRmUF2zZiBKbMLctsde65qLWFKh84IIWO6JgGUHxOniapF+5v2VsgdJ/wC6uS67bWFPk5H/ALvGp1rwx6feXXQgnNcGivOh9wEdoduRI+GlLPaYKMPdIYEnsJifdmEJnqKOF07HDtsR/EOx3HPTQUFx+29ywyW8PczMU55tFaeg5VSnHgWh8mawaim3BIGPwxMAC4uvrS63grye9auDzRvyorhiMcVa7raMCdDoOp8KpiPt/bIftL8R9a97TowPhP41izbBruxA2/Co1D0gXtRhnXhOKa4pGIuXRcYbkEYhFTLHLKoI8DW5ucOVt2f0I/KsReTuleR5evSvXtGJBjykfQ0275BI2NrhwskurOxiI0PMGYEGdOtZ/wBqL9od51UmI74EjuvByuIJltdfsiquDXnVjLsRHMnr51bxghxB1HiZFNVQndmIs8cwCqFezbZwAGYiwJMan3h9K6mp4RZOptW/9C/lXUfh8P18gqRnRxBVGlxo6W7aoPi0mguHuLl+4xDH3feOY+6OZFCH3fX8KH4dxS3auvmJExtP3RXJ/EukjHA3C2zo6XNkyZNP9kbnD2l+4B6CmFsDoPjH4VlbXtLh+rE/0k1ePa63slu456bfSa+TXR55P8r9fE9T2cvBqAdNB+PzpPxLDi7cAzKCBtu0EnXfal/+J4y9pasC2PvPuP8AV+VMOB8Le0zXLr57jaGOXhJ/Wld/TfwzIpap7GU2oK29yv8Aw7sUlO0KqSxQANPdI7qxMyRoDXlrjBzkpYvsSIg28nXdnIA5daf9qT/x+VSUeI+MV666ZN3Lc5JZLA7aGNWbXlOg8gdB6Cpm2ZzSZ6wgPTdVmrvQ172Z8v8AmumOMzcwY4Yc5PgWYj4E1H9iQ90D0Gn0ow4Qx73wEfjVlvBKIIJnkatQJ1i8cGUEGI+P51Zw3gyWiSmkmSRzPjMzV9+42xOvhUEYncn41rpozcmyy+rqeUcoH1qmLh6/CKuWyeh86MtFo7wPnz+FMkDsYdxuo9YolhH2T6bVIYocga9GJ6D4migKhd/l+NV3kEbfA0QGkzA8tqIXIeQB8aAALNu35ef50ULCxyogWh0jyFS7AHcTQAsfh1rWAv8ApB/CqrOBUaCB4iR9KZvhxyYeRqC2p6UCBV4eDrmJ8mY/jVpw0bEj1n6miBgz1j51PsiB70+lAxdesMftE/D8qX4fAMt8XCWOka7bR0pzcsvyb8KpS0wIzT60UFhKKek/GrMnVT8qsVWiRJHgNKj2h6TU0OxbibWvufP8qjHgfLWmecdK5wOYJ9DRQWAWLgXlHrNSxV4EbkelWOV5L+H0oW8QNxPrFFCsFLL97511S7RPuD5flXU9I9RmrHs4g95i3yHyohfZ2wTJsofQE/OurqmcnLllwWl/h2CbPB8Op0tID/SKZWsOF2gDyH4V7XVkaOTfLLRb8jUSAP1FdXU0SeG5HOPKopfJ28vHeurqtIlslY7rS2xBj4ir7mKEGAa6uqhHpxfQCoriW20+FdXUySyw0t3hM6a/KjsnTT0rq6mxE11FeRXV1IZC9hQdRofrVNvDk6ivK6mIuGFPOKn+x9TPyrq6gD0WtIDGqbiEb/WurqAOAroHWva6mIkrkf3qX7R108q6uoAnIiZ0rrGLAIIma9rqKAbDHoVkqJ6RQF4Ke8F0866upDK0ury+lTINdXUgK3tg7615bulNFZh4A6fPSurqYBiYyRqRPio/7K6urqdCP/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39943" name="AutoShape 8" descr="data:image/jpeg;base64,/9j/4AAQSkZJRgABAQAAAQABAAD/2wCEAAkGBxQTEhUUExQWFhQXGBwYGBgYFhoXGBkYHRUYGhgYGBwaHCggGholHBYVITEiJSkrLi4uGB8zODMsNygtLisBCgoKDg0OGxAQGywkICQsLCwsLC0sLC0sLCwsLCwsLCwsLCwsLSwsLCwsLCwsLCwsLCwsLywsLCwsLCwsLCwsLP/AABEIALcBEwMBIgACEQEDEQH/xAAbAAACAwEBAQAAAAAAAAAAAAAEBQIDBgABB//EAEUQAAIBAgQDBQUFBgUCBQUAAAECEQADBBIhMQVBURMiYXGBBjKRobFCUsHR8BQjM2Jy4RWCkqLxY9IWsrPC4gckNENT/8QAGgEAAwEBAQEAAAAAAAAAAAAAAAECAwQFBv/EADMRAAICAQMDAQYEBQUAAAAAAAABAhEDEiExBEFR8BNhcYGh0SIykcEFFHKx8SRCQ7Lh/9oADAMBAAIRAxEAPwDa14RNUpcI8RVy67VmmU1QJjMEriGH5jyobDYW3aGpgTMsYg7Dp1+dNKD4tYY2yEAJMCD0kTzGsUtMU9VbibdUY7i+Bt3rly7aMljkTfvNoCEAGo2JO0MJ309wFvtba2ScpDZYIMgzBBGU5iDHTQc9I0b8GbswFc5wqgCdPsZ4nrlmdNhtXt72SQ5iHbMSSGMSCRrOUANJ3nXoaXs22ZST7AycNUIoaVurootr3bq6aknQPpJOkA60XxXiLWECsCzG0pcIpkMwykqvXmR5mocK482GcYfFgIBpbufZjxPTx5c+tKONQMVcz3FBLFhJGgOq7+EVbxyhuisOTG2239P2Nd7I+0aXrS23DqRCy0khiJAJ6/29dJscp9D1r5hYxLLqrH0/Xhv9K33s85uWR2j5mYliYjXbQdNNqqEndNUzWcYtaou0wTjmAYOL9kfvBoy//wBEgnL/AFCO6fTpE8BeF1Q6mQf1B6EU2cQVVuunj3WpTj8P+zub6A9mx/fKPs/9VR/5hzGvWnJdzOMuwyQRVVy5PlVb3gw0Mg8+v9q9WoLSJrVgqAqQpgTqLCpCvGFAHmEbUjr+v15UebTXoL6Wx9n7x8fCaV5oIP68acWsSqKc2w28Z5D1mrizOSJs6oZJAXL6CDoP9xoTs2xBBaVsg6LsX8W8K87FrjK90QsjKngdJbxmKKxOJM9naAL8z9lB1bx8KokpOJyoiKMzxAUeGknoNN6X4vAHtLfaHOzTPQQNAvQCm2EtpZQsTLEnM3NjJj/gUBxBXd7ZYlJnKBuNNyep6U09waKP8LT7MqfA/o1VYwrhQVuHXWDrv5zRbW7gE5w0dR+X51XauOAAU0AiQf8An61pZIPd7UEA5W59J0jr49Kss32JAa2R5GfqBVqvLagjTpPPXafCjMOo3mjVQUR4heCZFJPeIAABOvLYaD3tdhQzGTVuKclyZGWIiNSeszt6VQBXMzdEq9ryvaQAHEQO9pP7sxpOuYQfORVvDjo39Z/CgOOYcXCVMwFUwCRP7wCDG4128qO4R7hj734Cn2FtYZNe1EtXUhmfKVHLG1ElaiVrBSNaILc61aBVRWuViPLpVqRLiWFOlTt3eRrkYHapFJq0yGD8T4fbvoUuLI5dQeoPI1gb/BDhHIc5lYyjcyoAEHoRoPKK+hgkeVV43AW76ZXEjcEaEHqDypzWuGkeNqE9ZiEcJFxBmAIlR9rX3Y+8eXjFfQhgeyVey3UAEfegRP8AV9fnWVHDDgbovqDdtAQ33k8TGh8/OY3o/G+1crnsQUBAJbmSrGPCI2568qnHGWOFyDPmxynUf8mhucSLtZQKIJYsxnSFPdAj3jPPoedGm7lORtyJ8/76V8jw/tJdd2btGzAhhIgbjUwABsNt58K1dn2xN7+IoHeVUCyTPOW1kSREActqXte6MVJdxo9r9mcD/wDQ57v/AE3P2P6Dy6HTpTBTRS2kupDCQ67HmpHSlNqbT9i5J0m2x+0vQ/zjn1EHrGkl3RrGV7DAVMVUhqwGpGWCvYrrak7V6wpgD3Vo3h5BKk6xI9eR+XzoZxXnDzLMrAbyAGmR1Ogiemu29VFkyGOIuNclbew3fy1hep8eVELktKAoknYc2PUn8ajicalsQN+QilqcQK+6kn7zn5QOXrTsmqGNm3BL3IzA+iyBsOtC8RYlkYsLYExMTtuZ67RQF/EuxlnjwXSq0SdgSf11pgFNi9CJzcpAj9fCvGxTHYBR8TUf2d+n69akMEftTHhr+VO2KkVFp3Ymj8IwW2I6n6moYfD2wPHx0qTiCRELy6bCaTVDQPdblXgNWhga9Nob1mWVivRQd3iFlTHaKW+6pzt8Fk1H/EGPuWbjeLAWx/vOb5UrQ6KsV/Fcfyp/6qV3Dr2W2xgk5oAG5JAgDxJoW/ffM5KDPC6BpAOZCokgaEhRtz9aJ9nsOrFi5aQdIJAEggnTnGlVd7Ijh2T/AMLRtbwvdofeykhR0AE7AQPGK6tDbtWgICrHlP1rqelC1MzjJUCtWB+tTivPalHk6k0wYpUClFG3USlXGYqAytW273X41Y1uqmStVIloIiarKkaiqlJXb4VelwHz6VomQ1RxuSD1r5zxnhots7KxUFpZQRlPezKVBiCIiBJr6I61nfaHgvaQwEmROhI8JAOg8R4UTlLTt6RDgnyYa1d75ZFAEiVOpIk8tiYovEXpuIFUiG15jLBMiPKf+K1eJ9llCZrbHMq+6Yg9SDpDeOu1ZZ0uK/ZupVl5sBIE6eBUj61g4yXYmUVXvPqXsjjhdwqAk50keO8ry1EEa7UwxuCF1WRpBEEMN1YTDL4/3GxpRw3hb21V0f7IOWIBMazrppH9qdYTGC5rswgEHeZ2NdcNluFbCnB32k27gi6nvDkw5Ov8pj0MjlRqGvOM4ftAGtgC6klGPPqjR9loE+QO4oXAYsXFkSCDDKd1YbqfL5iDzqWqZonaLsfedQuQx3tfKPzIowGl/EMxC5YmRMztmWYjnRqHQUDJmoWoVgfjUq9dIE0CZdjLbM3dE6UP+wPMFgD0Gp/ACjuHMxB1Gp+EVDFcQs2jDXUUncswknwG5PgKsgja4eqkTLt02Hy5edeXrMEZiPJRMD9eFVLxYH+DavXOrZOzHmGvFQdtxNelsQYhLVkSYLM11jpuQAo/3GnYBQQQArnfnr47eldibuRSXZQOpOX5nShW4e7fxbrt4Jltr8hn/wB1B4Dh9rtr3dEq6hS4zMB2SsYZ5J1J2609xbBS8bstoge4f+nbZ1/1gZR6mqMXj7rE5bOWNP3lxQR6Jm+op3bYiSdgKU3Wk/OomVEAXD3m966F8LaAfNyx+lDnh6G9lebg7PNDuz65onKTlAgdKbChx/GO8ZB0j3j6zUUim2X2IQQqgDoAAPlRC3QdxVMVRibkD9b9KYCrGuc90pl1IAmdO8IMDoQDTb2YfKj+Y+hpBjmOV+8V6jnv15EU49ncM1zMu1vQtrqd4Xy318KI8slgmM9rQrsEsXLigxnWYMbxp1keldV1xQrFVEAEgDwmuqxE1IOoIPlXRFJkYjUGD4UXax7D3hPyNZbM1oZLd6irVAO1B2sSjbGD0OlW5ayliT4GpMsa3VbJVi3jz1qxSDtWTjKJaaYE1uqmSmDW6pdKpTCgZbnWpxXPbqqY51qpEOJchy+VAY32eS8hGdixbNnYyw0XTylQY050wtXAdNjQ7YoJcyAw0SAdm8B4+FaWu5m42CezWIu2H/ZMRqNTZfcEc1nmOnTYxpT/ABOHM500cfBh0P51Gw6XIDKMynMAwBgjZlnn40XWlpkpNbMqw10Ouhhwe8p89R/el9zBHMb1kS0d9B9tQx1H845dduYIMxWHJOdIFwbTsfBvz5VVwG6SCsw6zmWO8Jaefnv4Uh8FLXgwBBkESD4Std/i1kd3tAWG6pLsP8qAmqOLYG2lzu6Bjm1JYFpkwG0WTJ0jXXejsOwVQFAGk6dfzqX4KT7lf+KGQq2XJaYzxbBjfQnP/trxu3bdraeCqbh9CSo/2mvLrfvLf+bn/L86KmlQFWA4erEi6925zguUWOcrbyqfUGjMZg7drscltLYN5dFAQt3W3ga+VUWmysDy5+tE8Wvr+6721xSxDawA3y20rSJDGbHXWNOXIedV3W1G2vM89OXhQR4rbPu69ABI9Ymaou492Oiep/529KdioZEwdiPLUUBgT+9xGx76zr/0k+Hl+dVi9dPML5SfyoeyuYvLa5tYgch60akGkc3riqkSBPjSt8Ss8z4AVIYdeYnz1+tWqIqXuWtgbtmO1s+pihWW4bo91SUOo10DDSD/AFGmopVcFz9qUgDIFI9JEn5fSscuRY6u3brYpKwr9hn3nY+Wn51G/aRV705V11Yx8JijaEx2GFxSrbGrknpenntZK53MR7UYi4rW1UkB80gc9Vj61t+CXsjjodD+HzpBxPDkPZBtPdOqyq6DvJ3mP2dB9aa3lIAA3P51abaVohL8T3PMT77f1H6muqs3F5trz866jUi6MgOOkJ2jKoSYlma3B8Q6CPjRGF46jiVBIG5Uo4/2sava6BOm2/69DVBu22UjsiwbRhlBBGu87jlXjR6vJXH+Pod3sUE2+J2mE5oH8yso+JEUbheIj7FxW8JDUpwmHsIDktdnmEEBSn00B8RU8Jwq0Z1dhEZXbPHj3pM+tbfzldvX1IeE0lrHg+8I+YolYOoM+VZXDcJa2Dlus2ndkKuvjlGWP8s1y4+5bUvdTIAYJkKfP3iseJI8q6IdRCW3r7mTxtGuFwjfWpBgaSYPjYaNQZ2nusR1H3h4imVu+rbGD0OlW4RlwTbRcyULiMKG3kHwNFAkVxINZODRSkgHsYEVG6quuW4uZfmPEGjHSh3irjMGgMq9oTJuWhs4/iJ/UPtDx3pxhMdIGYiCJDDYjlS8EqZUxRFq+rQD3T/tP5VsmQ0NqBxeF763UOW6nPky80bqD8jrXiXGTTdfmPKic4ZZGtWmRQr4pj1dgRG4Qg7gnWPPUGqbOOJJVLVw5dJK5VJ8GO+1L+LM2ZIB/jLMdNN/CtBwy4SkkRqY8VnQ/Ck6sSsCIvs4hVQgE95p0OmuWrxgLp96/HgiAfM/lV72X7ZWB7gUgjxkUXSi7vbgpgS8NXmzt5sfwiq8SLdtk7oktG0nY6zTKKhcVdM0aGRNOeqvw8gqvcllr2KqOJQfaHpr9KgcavifT86qxBNCYLB5GdiScxnU+A/L61zY7w+JqtsefColGLab7DVjCK9ilZxh6n0EVA3ieRPmaeoKGpYDcj41E3160rznoK6W60agoYnFDkDVbYrwHxoAoeprv2c9DS1BQU+J6kCgcVii2i+XiancwLMIAo/CcOC+J6/l0pbj2Fi4Bo5CurQDDV1IDCYvC5lOX3o0P4HwpLgcSWbIP3d4AjUEjbTMoIJAIGgOxNO0xgCZylwaxlyFn88qyYqDGxeBdlYZPtFLltl8pAb4V4mOMkrp0d6muGQxF/s2bMxYkDSIXbkOXPfWieDWZXtNe9IA5BZ39YqjCWcMxYhhcIEnM5aB1IPLzpphcVbb3HRv6WB09Kual3TBzTVIX+0mMuWbJuW47rDNInQyPrlqjgnHs9sNfyKWbKpU6aLJLCTk9T6U9ewtxCpgg6cj0jcEab0lxPsnbYlsz5zHeJBPSIgDbSunC8PsnDIqfnv69Uc8lLUmv0CSuGvMIdGYQIDxO8AgGGGp0Irw4K7bByPn10VtNOeusnaAMopbd9mXRkZGzlLocZjGVAJIHiSF2FSw97GC5OR2HaNKtkAKE90KdwQJ1mNq0UO+Oe3vdcfcG/K/T5jVOLtbkOCoWJJBKa6CCfHSATTTD8TR/wC2vx5is1/4nT97mQ90AgAzmEw3hodzt41PC38PfGYE2nMHUhWiYBG6wdpG8Vop5Yq5R28ktRZrlgjQyKCxOHbca0r7G9bPdYMJ5ypC8hM6nxNXWeOkQLilT4j5SPLpTjkxzFpkgqzbY1a2HNWWMcjaq3689qK7TqPhTakuNwvyBW7rJodV6dPKiLbg95D5j8xVjWQdtaGuYYgyNDTjl8icSjF2lYqTmBVs0Lz02PUflRC8SCiAvxMVRdM+8PWqsyjlWuojSFHijcgPmagcbcPM+gAqrtR0qQu+Aotjo4u53J9TXgQ+FTDGpKKBERaPWpCz4/OrVSrFt0AUCyKsWzRC26sFqnQAyWamLNFrbGvhv4VcuGOmm9FCARZFWLY8KZDhp3OXz/QoZ7ozZVGc+GgpgVCzVi2aMSz1HwqN68q+J6Um0uQqytbAFUXsao0XU1XeLPuYHQUp4pxrD4aQ7jMPsr3n9Ry9YFZ3KXGxWy5GnbMeddWLb20uHW3hLjIdj3jI691CPgTXU/5Z+8XtUZIo8d27cXydo58ppJjeNYu3eyDE3RoIGh3n7wNaG0+nqOXnWb42n/3Ib+mvTjgxyl+KKfyOOWSajs2MMN7TYoaG+580t/8AZTq3xjEATpJG7WBqP8saVlHtzdHidNOedorWW5hDuRoDvlHMDoSZ1rPLiwR/40XjeR/72V4P2ge1mi1h5YQezDYdo8xOvjR+H9s7Y7jdtbaZzNlvrttMhiOfWquG57xY3Gka6kAtoCAJImJgeVZrCYO4x7lm48Me+jMCDJGkdK4c/sNDdU782vqd3TY5udSdqvg/kfQ8L7TWHZQL1kiIbMWtMDGsKwIOsaT8aY28aCuYq0THdAuctx2ZbSvlOOsGf3oxKkc7qsw9C0GKHsKAf3d8Kf8ANbPyrg0RfFevXg9B9NGrTa+Vn167ZsvnTuTGVhpIB2BFJ8T7H2zMO4J1O0c+QA61kxxPFABUcuvMPct31Poygj50Xa9q8Qk9pZBkgkrnt7eRK/Krh7TH+RtevkYvp2+6Y3ucGxFq2Ut3GM3AQwYzlKkNmHIAwZHjXWuJ37aTftlsvvAATqAVYkaDcj/KeYNQte3FsGHDDWSRluAA/ZGXKRHiCaaYb2lw7gS6RtLSnn74A6czSc29pRT+j8ci9nKO7TAEx+GMkM1k6ifsnKIPukiASOgOm9M7WLa2Axur2Z2JIWZkgQdNq8u8Owt4SFXrKRpzmUleXOqeJ8JRrLlsr9nbcLOsQCVnWCRlA1HKrg46lptfVGLruNsPxhTzHmrA/jTS1igw3DDw3+FfEsNfK/c9bds/VaIvcYa1kYIhLTBQm2RH9OnyFdLx3yZ3Ds3+n/p9me0DtQl7CGsnwX2puQouGSRMMDPo66R5ia12B49bcDMY/qiPRhp8YqNLjwMotYUtsR5c6MThndzG4AB4bec7URetKdR6UPeRjIaYZSp6EHmfHerjJdyGn2KrLWWWUuq7Aw6qwJHiI3E/qdKstNb5tzPwHlWQX2fu4Vw+Hkhe8PIZc0AmNSW08OdaPBs15WeAurZl1JBOpjTXenqM033POLcQuIyLYtq2aZLpcfXuhYCkDWTv4UdYLQGYkGNVCc9JA7u0/Kj7NsrBUwVk7TMiNa8w9gZR1gbqJ25+NX7gFH7NizeS8LjC3ACqCQhAJzAoDDMw5kTMnlTK3jiDqAT1Pif7UZbmACSMpJGvidfnXj2gWJbaBziTJ3A9KG7BC84pQly4zAKH0nmdYHlQvBMXjLpa4zoltSAe6JYTqEJmARI58tuXNw8M03HOUMYtrrm12PmI18PGmeFw4CqH91fdTl69TWbu9+BVbDLl575he7b6828qvUJaED+586ofFkjTujrQpvgHTU9TQ5XwXQXdvs38o+dDC9bG9xR6iapdyd/h/aqRYzHeOW1Txvyyij2jHaWwtm4wObvQSsg6AZoMCSNprKtwewlyHKggA92C0nPOkMwIKrqI97YVrOIYbuHK2sxt/f6zWJ9qEu2cP2zvCgBSikjvMeUQvyrSM2Q4qw3CYbD5F7ZLpuR3iP2iJ8JMxXV83XFhhOXf+UV1Vqfn6k6PVGzt4RCPcX/LfB+orLe0lkLfgAj3DBIbn1GlM7Q7p8x9DWe4w37+P6fwru6fBOE7c2/XxMM+aMoP8KQzwFo9pauaFRcRT1BLkj0MHXwpsmAvXLeZBIAJImDEEQPSh/ZPDSzEsArjs4/mzSreEH6mtVwN8oCEH7s6QDAGuvU15n8Q6+eOTjjptP6HV0/Tao3LujP+yDkDu+7L8+jn+9U4fGXEtQiKc9wgTvmLtoPj9KuwaPavkDWy73CpER3mLQTvz+Ve4W2rKAzCJuNBPM3AgO/Vp9K4OqzLS5PhyT/7HfghTS932D2tDKIbvHoNz9oRm5GR6GvEwObRsp8wD9RQ5Vbdo/vQBm3B0y5UYxzE5gNNe9IqOJsswe4WE5TlUMR3QfegrAO+53j08rFKTl+bbydjiZniYXtLmUWwtswIAEzpqJ1IIO1MbZtFlKJdt2mITN2jCGJEnWR7pBj51cOC2r6G+LkOcxyMyAtpCxr3dp1OvzptgeBIClxryg5cxtggw53Gk92NOum9ej1PU4lFKDdq759P48bkYFJKbyP4L1x2B73B1IOXEMxG4uIjx05A0sx3DVCNqugJ7oy8ukxTkWw7EayFgBiczdW+I115ig8fhAqnMTAB5/3rDD1ctSjJ7+DPfTfH0MpbVlPdMa7iA3o24+NfUeG2MuCvEs7nJdGZ2LGAmg123rBILU7Nv0/+VfQrJH7DeI2y3f8A0/Ovflpa/L9Dz5zm+ZWIcPxPscJaICHMohsskEATr1nkZpP7R4gX7OGdlGZjcJOUCYIB28frQV7HLctWrIcrCkljAEhVAHl3YnSqL1/NZwwk6Jd3jfOJ5bVlBPlhOuw64LfK3TnK5cxVdQoOjAIRtIiRtPnWh4iLYDsc1khc2bbUT7xErG29fJONLF67pHfY/Ek/jPrV93FM+GAJbLneFLMwGlrTU+vrWlDl+FUb32Y47igiHODnOgK6EExspA3nxra8N9onfMty0ZUkEqZ2jWDqBr1r5z7NX1mwpkhVDGOgZjRdnjjpeyBEu9o594gb3GUbA6wq6gVzzl+KveaQhrW3J9ItYpH71plJ6ePTXY/Co3jdtqxCknfKpgnymAT+VZQYkx3bbTsDI0Ijx686f2OLsuGW4e93WOVtyUMET1MEz4c6tKS5FkwygrYbgrl26ivBWSQQ7FWEGNR40UmGfWSnh+8Jn/bSuxxG04tOQ6s6ZuzBBgFZ70HKdJ11oLF+1iJICtOiiQIltmO3dE6iJ8aq1W5hpbaXnY06YTqU+M/lQF3idq3cZLhAIiAFdjH3myAwOg38qXcP9o+1uOrLAt6krd00QuWJCwEjSSYnzFL8TxPD37hu5WfMMqlLile6SNdY2ynbnV6a5CMJSdLt+xtsPiLLILluCGGjFSs6wYVu9uDSfi+PYHSPAnr06bT8KXcIxaEwEKC2JGxmZ00J8Tyq/F4tRcQgwMrzPWJFY5Woq2WoNOmE8KxDuma5oZIG8R4fnRhxCj6dNawvDMcBiHue9A5gyORgctqcWMWzR+8AJKkEe7/EA7MgCZIJ/QNRcnx4G0aFb0iCYY9Btz5+FJ7fGcmmVrjASTmGwGp1oezibTXXdGYtbzFgykAgCBlJHQr56614f4XaMgV2SCIKjs7hhDJ0LgKZWZ1B56i1KK1E7XsGpxdna2GQKlwZl70mAyD/AN4pX/8AUcj9ifSRmT60RYuh3sBFJ7K0QQSNSXtbZSTEJ0pd7eYvPgbpygRct7Enc+QrSFXsEk/B80BQdR615VRPhyH0rq1olGvt3jlOp3HPwNZji7Tit/u/StyrWwN8PH9Dtr8fOsZ7QupxndKkQvuplG3Q139Nn15EtDXxRx9RhUcbepMJ4El18Stu2T3tSOWk6npFbHGWr9t1vKhYQC4WNHA72h1g7zFZT2b4mtm+cwnMAJA1FbvgeNTJoTrtnInppz8tK8b+ISSzbx78+fX7HpdLGXs7T7cGcxHFGugsQyuTs0aHOAsQNSQp+NSweLyWrMLJ7Qg6AjLuZkiNyfhpTHG5SSyFwSYK6CCdc2o1Gkaa6nSkS376DKhAAJBhC3PbY+O45gVhNxWN8Lf9mjqgnrXw+w0xvFHD3gbWRETutmIDMBJKkp/MOVWYzhDNhLVxoLZkJWTI72sNzYTrpyNKb2IxBZiXdgQYHZDqCJlADsPhTLiDObFqCcwYElQdisyRENr129ayw4oTTmq2+O2xU9SpBFviLo57gFq2hkl2MsIO0CNm0ifGgr2Mu37Dr3UZmIQSZ1IaFJIMiGMdOkUBjsRefNnZ2tsIy9kpGoIWe5qNdD5Uuw99nJADNcRgQOxQ5CJB+z3PLTnURxY+U1tQS1d0aXB4iSrXJJW0c0Akkhl1A5kxRHH9UbLBMREjTYE7cpmlvD3YsyuMzZDIcQDmYnXTb0q/jBzWmEnrpJmNRpGgrgnH/UxryvgaP8u4gxFhlVmBUkCQJPIT08K1vB+KC5w9iCO8l6RGoPZuTz27nzpR7NWYZnKEkFVBPKeY+WvSfVrdwSWlvqiwCl66TMiWsXAY6ctBtIr6eTlVX3R5lJvjszC2sF3rbNqpAkE9RPd8pmPCo3C2Wzm97s3MaDQtoQAABPhvvzo3h/FypRCGyxudR3VMxzAknbrQPEcQHKuPtWyY6assfFSfWmm26Ia2HmEt28qsbCuXvkMxR2hRlBYldIAJ3rMXlS4eztTmLlQsGIzKFPn70+QrTWe0Nj93iOz7zZrYOrBgupE7b/GsvhuH3Q5ZFZija5RrrP4TVxxy06+xLyxctF7mzs8HFlEfMH1WTAEKynujwmefSlIb98mv6zvTDgPFXusbd1QtpQAZBJBV12nmI1FP+KcMsW0d4E/ZYgCCdgDy1+tY5sEri628nV0ueCm1qTaq/cA4Hhty/m7ML3SAZMb05wWd8N2ZAGQOq6EZmJedSYO/KquButkMExVsZipOgIOh0nlBnXnIFMsClm5bhSzLndQwuBYMknwPvEjfSJq5yU1Rr1XVa9lwmq/QwD8bulcgfJ2aC0RbuCGA00IBDfLSruFrcvhw8BJQB2gNDPEqSCAsrJMeFblvYfCHSd+lxROs7ZNdQaLtezFhE7MPCzP8VeRDH7MRoJiqbhRwxbTsz/BeB2hbv2HvEtdBt6FXzW8shtFU5gSNNu4NDTS57PWltHd3JCh8oXLpoSiQIESdJ1o9vZu1C99lKyVYXAGGaNu5/KCPKqbiLZTW7eIDqSz3FOhMGCIJ9aE1Ww4zlGWpFHDOCvbYhGW6WgQpII13iDI1pX7WWuwupcuK8stySgZiJAAMaa6bjXWnmDxhtXu07cXFaQABbBWdQZGpiMu/OaZL2GJYLcbvHQZXhjzET9KynpmqRbyOUtUj5/wpZukF4BGrHYaH3p21MVpMSWBEFWQAPAOYFgwAO46CtVw/2Rw9suydpmYAd59gOUAgdN+leYz2KsuZk6iDIU/hTUHRDlbPi3FeP3bOPMMyWswzoAYIPvGDObqCD5VqeN8UY2rOUyDct6MTGrCTyOaOUxPKs/7bezzLiLrQTbtMlrSABIOQeEwa0/EPYvEMFUhcqurDvye6QdZ3OmtVJUkwtOyGDctfawrFe5OdTszNazEawRUvbXhos8PujMzlrtosTA10GkbUR7P8Au277O2gVB7xie8vMiOXXpV3tyDewz2UAzFkYGZXumTqoImpim2mNt8I+S3MMZ1IG30r2m2JwN/Npb2AHusdlA+7XVpTFUvAxt2zl2O45eBrMcU//L/0/QVokbu+v4VneIIf2kkjbLvp9kV6kZqMk5Otzz3jnkTUE267bnuFci+sfruzW19nVzoyaSrIdT7wJAIB5ak/2rG4S3+8zafHwinfDbjoxZVzHTaevgK8jqVGUrbVf1L7nudNiccdNST/AKX9hljMd2WKfOVWWkfdEqdB8aqsPkw/bFWd5IOU6ySdYJjnVV/h12809juZ6R8T+Fe3Eu2GFq5orDNIg6yRA6Hr5ivJ614ZQ0wmm7TaXdK/udMIyU7qlXlf2tnWOKG8y2kF20zT3igI0EkamOVOcLwS6zFGxLxE6KqnlzHKgeHgG4hUEgEgmJAORtDynwrU4X+K39NZdPnliWmCStO7Sf1asx6iCm7f939zJXOM2bTNZNxyyPl7ysdn/lWDp0om5h7Vg3MTqJADwCYM+9AEiSP1NdjOHiXuBSz5mI0jXOSNY+YqeCwxchHt3mlQzGe6WnUaHX6DrVRx4qyJ3cn5Xm/BV7R9wuwHFrdy87Q2XKBqpEnMfWjuIYq12bwdcpjfeDG9OsLwOyDLJE7d+T5QpOtWdjZtnUhTyXusx9Mpb50odJck62VeuAllRjuJ38ThcPaeFXtWO665YGU6RB/BhR/C1uvhpa52l26l0AQNjbuELy3gb6Amjfa7EWcTlwpZhduNbK90kBVb94QRoDlzaHeBQPsVaVg6OD2thyu7ARrlIEx94eUda92ShoWn5/qefjctctfy/QU4XgeJAWbGoESbiAxz6xXf+Er7ASbaALAGrEDM50gRHfPwFbwg8lJqIw32mLjwmV+AqFY3QrwPD8ttLb5mjQ5QwHx/vVXA8AcObshe/dLL94JAgEkb70+F5f5vgKpW5J1/8v5GquWmr2IqOq63EHD8K+cKVYBnxDM8SZa8pt+hUfIUw9pp/ZiDsCo+fPWndpfEfT8aXe0FvtLLLPMHQTselVKcmknwKMIptpbsyuE901oPY5x2ESQTcukQs6Ds58uXnSjCcMYr74E9QRTjgeGezbNubT94vqOTRpr/AE1LdIdDgXRmUF2zZiBKbMLctsde65qLWFKh84IIWO6JgGUHxOniapF+5v2VsgdJ/wC6uS67bWFPk5H/ALvGp1rwx6feXXQgnNcGivOh9wEdoduRI+GlLPaYKMPdIYEnsJifdmEJnqKOF07HDtsR/EOx3HPTQUFx+29ywyW8PczMU55tFaeg5VSnHgWh8mawaim3BIGPwxMAC4uvrS63grye9auDzRvyorhiMcVa7raMCdDoOp8KpiPt/bIftL8R9a97TowPhP41izbBruxA2/Co1D0gXtRhnXhOKa4pGIuXRcYbkEYhFTLHLKoI8DW5ucOVt2f0I/KsReTuleR5evSvXtGJBjykfQ0275BI2NrhwskurOxiI0PMGYEGdOtZ/wBqL9od51UmI74EjuvByuIJltdfsiquDXnVjLsRHMnr51bxghxB1HiZFNVQndmIs8cwCqFezbZwAGYiwJMan3h9K6mp4RZOptW/9C/lXUfh8P18gqRnRxBVGlxo6W7aoPi0mguHuLl+4xDH3feOY+6OZFCH3fX8KH4dxS3auvmJExtP3RXJ/EukjHA3C2zo6XNkyZNP9kbnD2l+4B6CmFsDoPjH4VlbXtLh+rE/0k1ePa63slu456bfSa+TXR55P8r9fE9T2cvBqAdNB+PzpPxLDi7cAzKCBtu0EnXfal/+J4y9pasC2PvPuP8AV+VMOB8Le0zXLr57jaGOXhJ/Wld/TfwzIpap7GU2oK29yv8Aw7sUlO0KqSxQANPdI7qxMyRoDXlrjBzkpYvsSIg28nXdnIA5daf9qT/x+VSUeI+MV666ZN3Lc5JZLA7aGNWbXlOg8gdB6Cpm2ZzSZ6wgPTdVmrvQ172Z8v8AmumOMzcwY4Yc5PgWYj4E1H9iQ90D0Gn0ow4Qx73wEfjVlvBKIIJnkatQJ1i8cGUEGI+P51Zw3gyWiSmkmSRzPjMzV9+42xOvhUEYncn41rpozcmyy+rqeUcoH1qmLh6/CKuWyeh86MtFo7wPnz+FMkDsYdxuo9YolhH2T6bVIYocga9GJ6D4migKhd/l+NV3kEbfA0QGkzA8tqIXIeQB8aAALNu35ef50ULCxyogWh0jyFS7AHcTQAsfh1rWAv8ApB/CqrOBUaCB4iR9KZvhxyYeRqC2p6UCBV4eDrmJ8mY/jVpw0bEj1n6miBgz1j51PsiB70+lAxdesMftE/D8qX4fAMt8XCWOka7bR0pzcsvyb8KpS0wIzT60UFhKKek/GrMnVT8qsVWiRJHgNKj2h6TU0OxbibWvufP8qjHgfLWmecdK5wOYJ9DRQWAWLgXlHrNSxV4EbkelWOV5L+H0oW8QNxPrFFCsFLL97511S7RPuD5flXU9I9RmrHs4g95i3yHyohfZ2wTJsofQE/OurqmcnLllwWl/h2CbPB8Op0tID/SKZWsOF2gDyH4V7XVkaOTfLLRb8jUSAP1FdXU0SeG5HOPKopfJ28vHeurqtIlslY7rS2xBj4ir7mKEGAa6uqhHpxfQCoriW20+FdXUySyw0t3hM6a/KjsnTT0rq6mxE11FeRXV1IZC9hQdRofrVNvDk6ivK6mIuGFPOKn+x9TPyrq6gD0WtIDGqbiEb/WurqAOAroHWva6mIkrkf3qX7R108q6uoAnIiZ0rrGLAIIma9rqKAbDHoVkqJ6RQF4Ke8F0866upDK0ury+lTINdXUgK3tg7615bulNFZh4A6fPSurqYBiYyRqRPio/7K6urqdCP/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39944" name="AutoShape 10" descr="data:image/jpeg;base64,/9j/4AAQSkZJRgABAQAAAQABAAD/2wCEAAkGBxQTEhUUExQWFhQXGBwYGBgYFhoXGBkYHRUYGhgYGBwaHCggGholHBYVITEiJSkrLi4uGB8zODMsNygtLisBCgoKDg0OGxAQGywkICQsLCwsLC0sLC0sLCwsLCwsLCwsLCwsLSwsLCwsLCwsLCwsLCwsLywsLCwsLCwsLCwsLP/AABEIALcBEwMBIgACEQEDEQH/xAAbAAACAwEBAQAAAAAAAAAAAAAEBQIDBgABB//EAEUQAAIBAgQDBQUFBgUCBQUAAAECEQADBBIhMQVBURMiYXGBBjKRobFCUsHR8BQjM2Jy4RWCkqLxY9IWsrPC4gckNENT/8QAGgEAAwEBAQEAAAAAAAAAAAAAAAECAwQFBv/EADMRAAICAQMDAQYEBQUAAAAAAAABAhEDEiExBEFR8BNhcYGh0SIykcEFFHKx8SRCQ7Lh/9oADAMBAAIRAxEAPwDa14RNUpcI8RVy67VmmU1QJjMEriGH5jyobDYW3aGpgTMsYg7Dp1+dNKD4tYY2yEAJMCD0kTzGsUtMU9VbibdUY7i+Bt3rly7aMljkTfvNoCEAGo2JO0MJ309wFvtba2ScpDZYIMgzBBGU5iDHTQc9I0b8GbswFc5wqgCdPsZ4nrlmdNhtXt72SQ5iHbMSSGMSCRrOUANJ3nXoaXs22ZST7AycNUIoaVurootr3bq6aknQPpJOkA60XxXiLWECsCzG0pcIpkMwykqvXmR5mocK482GcYfFgIBpbufZjxPTx5c+tKONQMVcz3FBLFhJGgOq7+EVbxyhuisOTG2239P2Nd7I+0aXrS23DqRCy0khiJAJ6/29dJscp9D1r5hYxLLqrH0/Xhv9K33s85uWR2j5mYliYjXbQdNNqqEndNUzWcYtaou0wTjmAYOL9kfvBoy//wBEgnL/AFCO6fTpE8BeF1Q6mQf1B6EU2cQVVuunj3WpTj8P+zub6A9mx/fKPs/9VR/5hzGvWnJdzOMuwyQRVVy5PlVb3gw0Mg8+v9q9WoLSJrVgqAqQpgTqLCpCvGFAHmEbUjr+v15UebTXoL6Wx9n7x8fCaV5oIP68acWsSqKc2w28Z5D1mrizOSJs6oZJAXL6CDoP9xoTs2xBBaVsg6LsX8W8K87FrjK90QsjKngdJbxmKKxOJM9naAL8z9lB1bx8KokpOJyoiKMzxAUeGknoNN6X4vAHtLfaHOzTPQQNAvQCm2EtpZQsTLEnM3NjJj/gUBxBXd7ZYlJnKBuNNyep6U09waKP8LT7MqfA/o1VYwrhQVuHXWDrv5zRbW7gE5w0dR+X51XauOAAU0AiQf8An61pZIPd7UEA5W59J0jr49Kss32JAa2R5GfqBVqvLagjTpPPXafCjMOo3mjVQUR4heCZFJPeIAABOvLYaD3tdhQzGTVuKclyZGWIiNSeszt6VQBXMzdEq9ryvaQAHEQO9pP7sxpOuYQfORVvDjo39Z/CgOOYcXCVMwFUwCRP7wCDG4128qO4R7hj734Cn2FtYZNe1EtXUhmfKVHLG1ElaiVrBSNaILc61aBVRWuViPLpVqRLiWFOlTt3eRrkYHapFJq0yGD8T4fbvoUuLI5dQeoPI1gb/BDhHIc5lYyjcyoAEHoRoPKK+hgkeVV43AW76ZXEjcEaEHqDypzWuGkeNqE9ZiEcJFxBmAIlR9rX3Y+8eXjFfQhgeyVey3UAEfegRP8AV9fnWVHDDgbovqDdtAQ33k8TGh8/OY3o/G+1crnsQUBAJbmSrGPCI2568qnHGWOFyDPmxynUf8mhucSLtZQKIJYsxnSFPdAj3jPPoedGm7lORtyJ8/76V8jw/tJdd2btGzAhhIgbjUwABsNt58K1dn2xN7+IoHeVUCyTPOW1kSREActqXte6MVJdxo9r9mcD/wDQ57v/AE3P2P6Dy6HTpTBTRS2kupDCQ67HmpHSlNqbT9i5J0m2x+0vQ/zjn1EHrGkl3RrGV7DAVMVUhqwGpGWCvYrrak7V6wpgD3Vo3h5BKk6xI9eR+XzoZxXnDzLMrAbyAGmR1Ogiemu29VFkyGOIuNclbew3fy1hep8eVELktKAoknYc2PUn8ajicalsQN+QilqcQK+6kn7zn5QOXrTsmqGNm3BL3IzA+iyBsOtC8RYlkYsLYExMTtuZ67RQF/EuxlnjwXSq0SdgSf11pgFNi9CJzcpAj9fCvGxTHYBR8TUf2d+n69akMEftTHhr+VO2KkVFp3Ymj8IwW2I6n6moYfD2wPHx0qTiCRELy6bCaTVDQPdblXgNWhga9Nob1mWVivRQd3iFlTHaKW+6pzt8Fk1H/EGPuWbjeLAWx/vOb5UrQ6KsV/Fcfyp/6qV3Dr2W2xgk5oAG5JAgDxJoW/ffM5KDPC6BpAOZCokgaEhRtz9aJ9nsOrFi5aQdIJAEggnTnGlVd7Ijh2T/AMLRtbwvdofeykhR0AE7AQPGK6tDbtWgICrHlP1rqelC1MzjJUCtWB+tTivPalHk6k0wYpUClFG3USlXGYqAytW273X41Y1uqmStVIloIiarKkaiqlJXb4VelwHz6VomQ1RxuSD1r5zxnhots7KxUFpZQRlPezKVBiCIiBJr6I61nfaHgvaQwEmROhI8JAOg8R4UTlLTt6RDgnyYa1d75ZFAEiVOpIk8tiYovEXpuIFUiG15jLBMiPKf+K1eJ9llCZrbHMq+6Yg9SDpDeOu1ZZ0uK/ZupVl5sBIE6eBUj61g4yXYmUVXvPqXsjjhdwqAk50keO8ry1EEa7UwxuCF1WRpBEEMN1YTDL4/3GxpRw3hb21V0f7IOWIBMazrppH9qdYTGC5rswgEHeZ2NdcNluFbCnB32k27gi6nvDkw5Ov8pj0MjlRqGvOM4ftAGtgC6klGPPqjR9loE+QO4oXAYsXFkSCDDKd1YbqfL5iDzqWqZonaLsfedQuQx3tfKPzIowGl/EMxC5YmRMztmWYjnRqHQUDJmoWoVgfjUq9dIE0CZdjLbM3dE6UP+wPMFgD0Gp/ACjuHMxB1Gp+EVDFcQs2jDXUUncswknwG5PgKsgja4eqkTLt02Hy5edeXrMEZiPJRMD9eFVLxYH+DavXOrZOzHmGvFQdtxNelsQYhLVkSYLM11jpuQAo/3GnYBQQQArnfnr47eldibuRSXZQOpOX5nShW4e7fxbrt4Jltr8hn/wB1B4Dh9rtr3dEq6hS4zMB2SsYZ5J1J2609xbBS8bstoge4f+nbZ1/1gZR6mqMXj7rE5bOWNP3lxQR6Jm+op3bYiSdgKU3Wk/OomVEAXD3m966F8LaAfNyx+lDnh6G9lebg7PNDuz65onKTlAgdKbChx/GO8ZB0j3j6zUUim2X2IQQqgDoAAPlRC3QdxVMVRibkD9b9KYCrGuc90pl1IAmdO8IMDoQDTb2YfKj+Y+hpBjmOV+8V6jnv15EU49ncM1zMu1vQtrqd4Xy318KI8slgmM9rQrsEsXLigxnWYMbxp1keldV1xQrFVEAEgDwmuqxE1IOoIPlXRFJkYjUGD4UXax7D3hPyNZbM1oZLd6irVAO1B2sSjbGD0OlW5ayliT4GpMsa3VbJVi3jz1qxSDtWTjKJaaYE1uqmSmDW6pdKpTCgZbnWpxXPbqqY51qpEOJchy+VAY32eS8hGdixbNnYyw0XTylQY050wtXAdNjQ7YoJcyAw0SAdm8B4+FaWu5m42CezWIu2H/ZMRqNTZfcEc1nmOnTYxpT/ABOHM500cfBh0P51Gw6XIDKMynMAwBgjZlnn40XWlpkpNbMqw10Ouhhwe8p89R/el9zBHMb1kS0d9B9tQx1H845dduYIMxWHJOdIFwbTsfBvz5VVwG6SCsw6zmWO8Jaefnv4Uh8FLXgwBBkESD4Std/i1kd3tAWG6pLsP8qAmqOLYG2lzu6Bjm1JYFpkwG0WTJ0jXXejsOwVQFAGk6dfzqX4KT7lf+KGQq2XJaYzxbBjfQnP/trxu3bdraeCqbh9CSo/2mvLrfvLf+bn/L86KmlQFWA4erEi6925zguUWOcrbyqfUGjMZg7drscltLYN5dFAQt3W3ga+VUWmysDy5+tE8Wvr+6721xSxDawA3y20rSJDGbHXWNOXIedV3W1G2vM89OXhQR4rbPu69ABI9Ymaou492Oiep/529KdioZEwdiPLUUBgT+9xGx76zr/0k+Hl+dVi9dPML5SfyoeyuYvLa5tYgch60akGkc3riqkSBPjSt8Ss8z4AVIYdeYnz1+tWqIqXuWtgbtmO1s+pihWW4bo91SUOo10DDSD/AFGmopVcFz9qUgDIFI9JEn5fSscuRY6u3brYpKwr9hn3nY+Wn51G/aRV705V11Yx8JijaEx2GFxSrbGrknpenntZK53MR7UYi4rW1UkB80gc9Vj61t+CXsjjodD+HzpBxPDkPZBtPdOqyq6DvJ3mP2dB9aa3lIAA3P51abaVohL8T3PMT77f1H6muqs3F5trz866jUi6MgOOkJ2jKoSYlma3B8Q6CPjRGF46jiVBIG5Uo4/2sava6BOm2/69DVBu22UjsiwbRhlBBGu87jlXjR6vJXH+Pod3sUE2+J2mE5oH8yso+JEUbheIj7FxW8JDUpwmHsIDktdnmEEBSn00B8RU8Jwq0Z1dhEZXbPHj3pM+tbfzldvX1IeE0lrHg+8I+YolYOoM+VZXDcJa2Dlus2ndkKuvjlGWP8s1y4+5bUvdTIAYJkKfP3iseJI8q6IdRCW3r7mTxtGuFwjfWpBgaSYPjYaNQZ2nusR1H3h4imVu+rbGD0OlW4RlwTbRcyULiMKG3kHwNFAkVxINZODRSkgHsYEVG6quuW4uZfmPEGjHSh3irjMGgMq9oTJuWhs4/iJ/UPtDx3pxhMdIGYiCJDDYjlS8EqZUxRFq+rQD3T/tP5VsmQ0NqBxeF763UOW6nPky80bqD8jrXiXGTTdfmPKic4ZZGtWmRQr4pj1dgRG4Qg7gnWPPUGqbOOJJVLVw5dJK5VJ8GO+1L+LM2ZIB/jLMdNN/CtBwy4SkkRqY8VnQ/Ck6sSsCIvs4hVQgE95p0OmuWrxgLp96/HgiAfM/lV72X7ZWB7gUgjxkUXSi7vbgpgS8NXmzt5sfwiq8SLdtk7oktG0nY6zTKKhcVdM0aGRNOeqvw8gqvcllr2KqOJQfaHpr9KgcavifT86qxBNCYLB5GdiScxnU+A/L61zY7w+JqtsefColGLab7DVjCK9ilZxh6n0EVA3ieRPmaeoKGpYDcj41E3160rznoK6W60agoYnFDkDVbYrwHxoAoeprv2c9DS1BQU+J6kCgcVii2i+XiancwLMIAo/CcOC+J6/l0pbj2Fi4Bo5CurQDDV1IDCYvC5lOX3o0P4HwpLgcSWbIP3d4AjUEjbTMoIJAIGgOxNO0xgCZylwaxlyFn88qyYqDGxeBdlYZPtFLltl8pAb4V4mOMkrp0d6muGQxF/s2bMxYkDSIXbkOXPfWieDWZXtNe9IA5BZ39YqjCWcMxYhhcIEnM5aB1IPLzpphcVbb3HRv6WB09Kual3TBzTVIX+0mMuWbJuW47rDNInQyPrlqjgnHs9sNfyKWbKpU6aLJLCTk9T6U9ewtxCpgg6cj0jcEab0lxPsnbYlsz5zHeJBPSIgDbSunC8PsnDIqfnv69Uc8lLUmv0CSuGvMIdGYQIDxO8AgGGGp0Irw4K7bByPn10VtNOeusnaAMopbd9mXRkZGzlLocZjGVAJIHiSF2FSw97GC5OR2HaNKtkAKE90KdwQJ1mNq0UO+Oe3vdcfcG/K/T5jVOLtbkOCoWJJBKa6CCfHSATTTD8TR/wC2vx5is1/4nT97mQ90AgAzmEw3hodzt41PC38PfGYE2nMHUhWiYBG6wdpG8Vop5Yq5R28ktRZrlgjQyKCxOHbca0r7G9bPdYMJ5ypC8hM6nxNXWeOkQLilT4j5SPLpTjkxzFpkgqzbY1a2HNWWMcjaq3689qK7TqPhTakuNwvyBW7rJodV6dPKiLbg95D5j8xVjWQdtaGuYYgyNDTjl8icSjF2lYqTmBVs0Lz02PUflRC8SCiAvxMVRdM+8PWqsyjlWuojSFHijcgPmagcbcPM+gAqrtR0qQu+Aotjo4u53J9TXgQ+FTDGpKKBERaPWpCz4/OrVSrFt0AUCyKsWzRC26sFqnQAyWamLNFrbGvhv4VcuGOmm9FCARZFWLY8KZDhp3OXz/QoZ7ozZVGc+GgpgVCzVi2aMSz1HwqN68q+J6Um0uQqytbAFUXsao0XU1XeLPuYHQUp4pxrD4aQ7jMPsr3n9Ry9YFZ3KXGxWy5GnbMeddWLb20uHW3hLjIdj3jI691CPgTXU/5Z+8XtUZIo8d27cXydo58ppJjeNYu3eyDE3RoIGh3n7wNaG0+nqOXnWb42n/3Ib+mvTjgxyl+KKfyOOWSajs2MMN7TYoaG+580t/8AZTq3xjEATpJG7WBqP8saVlHtzdHidNOedorWW5hDuRoDvlHMDoSZ1rPLiwR/40XjeR/72V4P2ge1mi1h5YQezDYdo8xOvjR+H9s7Y7jdtbaZzNlvrttMhiOfWquG57xY3Gka6kAtoCAJImJgeVZrCYO4x7lm48Me+jMCDJGkdK4c/sNDdU782vqd3TY5udSdqvg/kfQ8L7TWHZQL1kiIbMWtMDGsKwIOsaT8aY28aCuYq0THdAuctx2ZbSvlOOsGf3oxKkc7qsw9C0GKHsKAf3d8Kf8ANbPyrg0RfFevXg9B9NGrTa+Vn167ZsvnTuTGVhpIB2BFJ8T7H2zMO4J1O0c+QA61kxxPFABUcuvMPct31Poygj50Xa9q8Qk9pZBkgkrnt7eRK/Krh7TH+RtevkYvp2+6Y3ucGxFq2Ut3GM3AQwYzlKkNmHIAwZHjXWuJ37aTftlsvvAATqAVYkaDcj/KeYNQte3FsGHDDWSRluAA/ZGXKRHiCaaYb2lw7gS6RtLSnn74A6czSc29pRT+j8ci9nKO7TAEx+GMkM1k6ifsnKIPukiASOgOm9M7WLa2Axur2Z2JIWZkgQdNq8u8Owt4SFXrKRpzmUleXOqeJ8JRrLlsr9nbcLOsQCVnWCRlA1HKrg46lptfVGLruNsPxhTzHmrA/jTS1igw3DDw3+FfEsNfK/c9bds/VaIvcYa1kYIhLTBQm2RH9OnyFdLx3yZ3Ds3+n/p9me0DtQl7CGsnwX2puQouGSRMMDPo66R5ia12B49bcDMY/qiPRhp8YqNLjwMotYUtsR5c6MThndzG4AB4bec7URetKdR6UPeRjIaYZSp6EHmfHerjJdyGn2KrLWWWUuq7Aw6qwJHiI3E/qdKstNb5tzPwHlWQX2fu4Vw+Hkhe8PIZc0AmNSW08OdaPBs15WeAurZl1JBOpjTXenqM033POLcQuIyLYtq2aZLpcfXuhYCkDWTv4UdYLQGYkGNVCc9JA7u0/Kj7NsrBUwVk7TMiNa8w9gZR1gbqJ25+NX7gFH7NizeS8LjC3ACqCQhAJzAoDDMw5kTMnlTK3jiDqAT1Pif7UZbmACSMpJGvidfnXj2gWJbaBziTJ3A9KG7BC84pQly4zAKH0nmdYHlQvBMXjLpa4zoltSAe6JYTqEJmARI58tuXNw8M03HOUMYtrrm12PmI18PGmeFw4CqH91fdTl69TWbu9+BVbDLl575he7b6828qvUJaED+586ofFkjTujrQpvgHTU9TQ5XwXQXdvs38o+dDC9bG9xR6iapdyd/h/aqRYzHeOW1Txvyyij2jHaWwtm4wObvQSsg6AZoMCSNprKtwewlyHKggA92C0nPOkMwIKrqI97YVrOIYbuHK2sxt/f6zWJ9qEu2cP2zvCgBSikjvMeUQvyrSM2Q4qw3CYbD5F7ZLpuR3iP2iJ8JMxXV83XFhhOXf+UV1Vqfn6k6PVGzt4RCPcX/LfB+orLe0lkLfgAj3DBIbn1GlM7Q7p8x9DWe4w37+P6fwru6fBOE7c2/XxMM+aMoP8KQzwFo9pauaFRcRT1BLkj0MHXwpsmAvXLeZBIAJImDEEQPSh/ZPDSzEsArjs4/mzSreEH6mtVwN8oCEH7s6QDAGuvU15n8Q6+eOTjjptP6HV0/Tao3LujP+yDkDu+7L8+jn+9U4fGXEtQiKc9wgTvmLtoPj9KuwaPavkDWy73CpER3mLQTvz+Ve4W2rKAzCJuNBPM3AgO/Vp9K4OqzLS5PhyT/7HfghTS932D2tDKIbvHoNz9oRm5GR6GvEwObRsp8wD9RQ5Vbdo/vQBm3B0y5UYxzE5gNNe9IqOJsswe4WE5TlUMR3QfegrAO+53j08rFKTl+bbydjiZniYXtLmUWwtswIAEzpqJ1IIO1MbZtFlKJdt2mITN2jCGJEnWR7pBj51cOC2r6G+LkOcxyMyAtpCxr3dp1OvzptgeBIClxryg5cxtggw53Gk92NOum9ej1PU4lFKDdq759P48bkYFJKbyP4L1x2B73B1IOXEMxG4uIjx05A0sx3DVCNqugJ7oy8ukxTkWw7EayFgBiczdW+I115ig8fhAqnMTAB5/3rDD1ctSjJ7+DPfTfH0MpbVlPdMa7iA3o24+NfUeG2MuCvEs7nJdGZ2LGAmg123rBILU7Nv0/+VfQrJH7DeI2y3f8A0/Ovflpa/L9Dz5zm+ZWIcPxPscJaICHMohsskEATr1nkZpP7R4gX7OGdlGZjcJOUCYIB28frQV7HLctWrIcrCkljAEhVAHl3YnSqL1/NZwwk6Jd3jfOJ5bVlBPlhOuw64LfK3TnK5cxVdQoOjAIRtIiRtPnWh4iLYDsc1khc2bbUT7xErG29fJONLF67pHfY/Ek/jPrV93FM+GAJbLneFLMwGlrTU+vrWlDl+FUb32Y47igiHODnOgK6EExspA3nxra8N9onfMty0ZUkEqZ2jWDqBr1r5z7NX1mwpkhVDGOgZjRdnjjpeyBEu9o594gb3GUbA6wq6gVzzl+KveaQhrW3J9ItYpH71plJ6ePTXY/Co3jdtqxCknfKpgnymAT+VZQYkx3bbTsDI0Ijx686f2OLsuGW4e93WOVtyUMET1MEz4c6tKS5FkwygrYbgrl26ivBWSQQ7FWEGNR40UmGfWSnh+8Jn/bSuxxG04tOQ6s6ZuzBBgFZ70HKdJ11oLF+1iJICtOiiQIltmO3dE6iJ8aq1W5hpbaXnY06YTqU+M/lQF3idq3cZLhAIiAFdjH3myAwOg38qXcP9o+1uOrLAt6krd00QuWJCwEjSSYnzFL8TxPD37hu5WfMMqlLile6SNdY2ynbnV6a5CMJSdLt+xtsPiLLILluCGGjFSs6wYVu9uDSfi+PYHSPAnr06bT8KXcIxaEwEKC2JGxmZ00J8Tyq/F4tRcQgwMrzPWJFY5Woq2WoNOmE8KxDuma5oZIG8R4fnRhxCj6dNawvDMcBiHue9A5gyORgctqcWMWzR+8AJKkEe7/EA7MgCZIJ/QNRcnx4G0aFb0iCYY9Btz5+FJ7fGcmmVrjASTmGwGp1oezibTXXdGYtbzFgykAgCBlJHQr56614f4XaMgV2SCIKjs7hhDJ0LgKZWZ1B56i1KK1E7XsGpxdna2GQKlwZl70mAyD/AN4pX/8AUcj9ifSRmT60RYuh3sBFJ7K0QQSNSXtbZSTEJ0pd7eYvPgbpygRct7Enc+QrSFXsEk/B80BQdR615VRPhyH0rq1olGvt3jlOp3HPwNZji7Tit/u/StyrWwN8PH9Dtr8fOsZ7QupxndKkQvuplG3Q139Nn15EtDXxRx9RhUcbepMJ4El18Stu2T3tSOWk6npFbHGWr9t1vKhYQC4WNHA72h1g7zFZT2b4mtm+cwnMAJA1FbvgeNTJoTrtnInppz8tK8b+ISSzbx78+fX7HpdLGXs7T7cGcxHFGugsQyuTs0aHOAsQNSQp+NSweLyWrMLJ7Qg6AjLuZkiNyfhpTHG5SSyFwSYK6CCdc2o1Gkaa6nSkS376DKhAAJBhC3PbY+O45gVhNxWN8Lf9mjqgnrXw+w0xvFHD3gbWRETutmIDMBJKkp/MOVWYzhDNhLVxoLZkJWTI72sNzYTrpyNKb2IxBZiXdgQYHZDqCJlADsPhTLiDObFqCcwYElQdisyRENr129ayw4oTTmq2+O2xU9SpBFviLo57gFq2hkl2MsIO0CNm0ifGgr2Mu37Dr3UZmIQSZ1IaFJIMiGMdOkUBjsRefNnZ2tsIy9kpGoIWe5qNdD5Uuw99nJADNcRgQOxQ5CJB+z3PLTnURxY+U1tQS1d0aXB4iSrXJJW0c0Akkhl1A5kxRHH9UbLBMREjTYE7cpmlvD3YsyuMzZDIcQDmYnXTb0q/jBzWmEnrpJmNRpGgrgnH/UxryvgaP8u4gxFhlVmBUkCQJPIT08K1vB+KC5w9iCO8l6RGoPZuTz27nzpR7NWYZnKEkFVBPKeY+WvSfVrdwSWlvqiwCl66TMiWsXAY6ctBtIr6eTlVX3R5lJvjszC2sF3rbNqpAkE9RPd8pmPCo3C2Wzm97s3MaDQtoQAABPhvvzo3h/FypRCGyxudR3VMxzAknbrQPEcQHKuPtWyY6assfFSfWmm26Ia2HmEt28qsbCuXvkMxR2hRlBYldIAJ3rMXlS4eztTmLlQsGIzKFPn70+QrTWe0Nj93iOz7zZrYOrBgupE7b/GsvhuH3Q5ZFZija5RrrP4TVxxy06+xLyxctF7mzs8HFlEfMH1WTAEKynujwmefSlIb98mv6zvTDgPFXusbd1QtpQAZBJBV12nmI1FP+KcMsW0d4E/ZYgCCdgDy1+tY5sEri628nV0ueCm1qTaq/cA4Hhty/m7ML3SAZMb05wWd8N2ZAGQOq6EZmJedSYO/KquButkMExVsZipOgIOh0nlBnXnIFMsClm5bhSzLndQwuBYMknwPvEjfSJq5yU1Rr1XVa9lwmq/QwD8bulcgfJ2aC0RbuCGA00IBDfLSruFrcvhw8BJQB2gNDPEqSCAsrJMeFblvYfCHSd+lxROs7ZNdQaLtezFhE7MPCzP8VeRDH7MRoJiqbhRwxbTsz/BeB2hbv2HvEtdBt6FXzW8shtFU5gSNNu4NDTS57PWltHd3JCh8oXLpoSiQIESdJ1o9vZu1C99lKyVYXAGGaNu5/KCPKqbiLZTW7eIDqSz3FOhMGCIJ9aE1Ww4zlGWpFHDOCvbYhGW6WgQpII13iDI1pX7WWuwupcuK8stySgZiJAAMaa6bjXWnmDxhtXu07cXFaQABbBWdQZGpiMu/OaZL2GJYLcbvHQZXhjzET9KynpmqRbyOUtUj5/wpZukF4BGrHYaH3p21MVpMSWBEFWQAPAOYFgwAO46CtVw/2Rw9suydpmYAd59gOUAgdN+leYz2KsuZk6iDIU/hTUHRDlbPi3FeP3bOPMMyWswzoAYIPvGDObqCD5VqeN8UY2rOUyDct6MTGrCTyOaOUxPKs/7bezzLiLrQTbtMlrSABIOQeEwa0/EPYvEMFUhcqurDvye6QdZ3OmtVJUkwtOyGDctfawrFe5OdTszNazEawRUvbXhos8PujMzlrtosTA10GkbUR7P8Au277O2gVB7xie8vMiOXXpV3tyDewz2UAzFkYGZXumTqoImpim2mNt8I+S3MMZ1IG30r2m2JwN/Npb2AHusdlA+7XVpTFUvAxt2zl2O45eBrMcU//L/0/QVokbu+v4VneIIf2kkjbLvp9kV6kZqMk5Otzz3jnkTUE267bnuFci+sfruzW19nVzoyaSrIdT7wJAIB5ak/2rG4S3+8zafHwinfDbjoxZVzHTaevgK8jqVGUrbVf1L7nudNiccdNST/AKX9hljMd2WKfOVWWkfdEqdB8aqsPkw/bFWd5IOU6ySdYJjnVV/h12809juZ6R8T+Fe3Eu2GFq5orDNIg6yRA6Hr5ivJ614ZQ0wmm7TaXdK/udMIyU7qlXlf2tnWOKG8y2kF20zT3igI0EkamOVOcLwS6zFGxLxE6KqnlzHKgeHgG4hUEgEgmJAORtDynwrU4X+K39NZdPnliWmCStO7Sf1asx6iCm7f939zJXOM2bTNZNxyyPl7ysdn/lWDp0om5h7Vg3MTqJADwCYM+9AEiSP1NdjOHiXuBSz5mI0jXOSNY+YqeCwxchHt3mlQzGe6WnUaHX6DrVRx4qyJ3cn5Xm/BV7R9wuwHFrdy87Q2XKBqpEnMfWjuIYq12bwdcpjfeDG9OsLwOyDLJE7d+T5QpOtWdjZtnUhTyXusx9Mpb50odJck62VeuAllRjuJ38ThcPaeFXtWO665YGU6RB/BhR/C1uvhpa52l26l0AQNjbuELy3gb6Amjfa7EWcTlwpZhduNbK90kBVb94QRoDlzaHeBQPsVaVg6OD2thyu7ARrlIEx94eUda92ShoWn5/qefjctctfy/QU4XgeJAWbGoESbiAxz6xXf+Er7ASbaALAGrEDM50gRHfPwFbwg8lJqIw32mLjwmV+AqFY3QrwPD8ttLb5mjQ5QwHx/vVXA8AcObshe/dLL94JAgEkb70+F5f5vgKpW5J1/8v5GquWmr2IqOq63EHD8K+cKVYBnxDM8SZa8pt+hUfIUw9pp/ZiDsCo+fPWndpfEfT8aXe0FvtLLLPMHQTselVKcmknwKMIptpbsyuE901oPY5x2ESQTcukQs6Ds58uXnSjCcMYr74E9QRTjgeGezbNubT94vqOTRpr/AE1LdIdDgXRmUF2zZiBKbMLctsde65qLWFKh84IIWO6JgGUHxOniapF+5v2VsgdJ/wC6uS67bWFPk5H/ALvGp1rwx6feXXQgnNcGivOh9wEdoduRI+GlLPaYKMPdIYEnsJifdmEJnqKOF07HDtsR/EOx3HPTQUFx+29ywyW8PczMU55tFaeg5VSnHgWh8mawaim3BIGPwxMAC4uvrS63grye9auDzRvyorhiMcVa7raMCdDoOp8KpiPt/bIftL8R9a97TowPhP41izbBruxA2/Co1D0gXtRhnXhOKa4pGIuXRcYbkEYhFTLHLKoI8DW5ucOVt2f0I/KsReTuleR5evSvXtGJBjykfQ0275BI2NrhwskurOxiI0PMGYEGdOtZ/wBqL9od51UmI74EjuvByuIJltdfsiquDXnVjLsRHMnr51bxghxB1HiZFNVQndmIs8cwCqFezbZwAGYiwJMan3h9K6mp4RZOptW/9C/lXUfh8P18gqRnRxBVGlxo6W7aoPi0mguHuLl+4xDH3feOY+6OZFCH3fX8KH4dxS3auvmJExtP3RXJ/EukjHA3C2zo6XNkyZNP9kbnD2l+4B6CmFsDoPjH4VlbXtLh+rE/0k1ePa63slu456bfSa+TXR55P8r9fE9T2cvBqAdNB+PzpPxLDi7cAzKCBtu0EnXfal/+J4y9pasC2PvPuP8AV+VMOB8Le0zXLr57jaGOXhJ/Wld/TfwzIpap7GU2oK29yv8Aw7sUlO0KqSxQANPdI7qxMyRoDXlrjBzkpYvsSIg28nXdnIA5daf9qT/x+VSUeI+MV666ZN3Lc5JZLA7aGNWbXlOg8gdB6Cpm2ZzSZ6wgPTdVmrvQ172Z8v8AmumOMzcwY4Yc5PgWYj4E1H9iQ90D0Gn0ow4Qx73wEfjVlvBKIIJnkatQJ1i8cGUEGI+P51Zw3gyWiSmkmSRzPjMzV9+42xOvhUEYncn41rpozcmyy+rqeUcoH1qmLh6/CKuWyeh86MtFo7wPnz+FMkDsYdxuo9YolhH2T6bVIYocga9GJ6D4migKhd/l+NV3kEbfA0QGkzA8tqIXIeQB8aAALNu35ef50ULCxyogWh0jyFS7AHcTQAsfh1rWAv8ApB/CqrOBUaCB4iR9KZvhxyYeRqC2p6UCBV4eDrmJ8mY/jVpw0bEj1n6miBgz1j51PsiB70+lAxdesMftE/D8qX4fAMt8XCWOka7bR0pzcsvyb8KpS0wIzT60UFhKKek/GrMnVT8qsVWiRJHgNKj2h6TU0OxbibWvufP8qjHgfLWmecdK5wOYJ9DRQWAWLgXlHrNSxV4EbkelWOV5L+H0oW8QNxPrFFCsFLL97511S7RPuD5flXU9I9RmrHs4g95i3yHyohfZ2wTJsofQE/OurqmcnLllwWl/h2CbPB8Op0tID/SKZWsOF2gDyH4V7XVkaOTfLLRb8jUSAP1FdXU0SeG5HOPKopfJ28vHeurqtIlslY7rS2xBj4ir7mKEGAa6uqhHpxfQCoriW20+FdXUySyw0t3hM6a/KjsnTT0rq6mxE11FeRXV1IZC9hQdRofrVNvDk6ivK6mIuGFPOKn+x9TPyrq6gD0WtIDGqbiEb/WurqAOAroHWva6mIkrkf3qX7R108q6uoAnIiZ0rrGLAIIma9rqKAbDHoVkqJ6RQF4Ke8F0866upDK0ury+lTINdXUgK3tg7615bulNFZh4A6fPSurqYBiYyRqRPio/7K6urqdCP//Z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39945" name="AutoShape 12" descr="data:image/jpeg;base64,/9j/4AAQSkZJRgABAQAAAQABAAD/2wCEAAkGBxQTEhUUExQWFhQXGBwYGBgYFhoXGBkYHRUYGhgYGBwaHCggGholHBYVITEiJSkrLi4uGB8zODMsNygtLisBCgoKDg0OGxAQGywkICQsLCwsLC0sLC0sLCwsLCwsLCwsLCwsLSwsLCwsLCwsLCwsLCwsLywsLCwsLCwsLCwsLP/AABEIALcBEwMBIgACEQEDEQH/xAAbAAACAwEBAQAAAAAAAAAAAAAEBQIDBgABB//EAEUQAAIBAgQDBQUFBgUCBQUAAAECEQADBBIhMQVBURMiYXGBBjKRobFCUsHR8BQjM2Jy4RWCkqLxY9IWsrPC4gckNENT/8QAGgEAAwEBAQEAAAAAAAAAAAAAAAECAwQFBv/EADMRAAICAQMDAQYEBQUAAAAAAAABAhEDEiExBEFR8BNhcYGh0SIykcEFFHKx8SRCQ7Lh/9oADAMBAAIRAxEAPwDa14RNUpcI8RVy67VmmU1QJjMEriGH5jyobDYW3aGpgTMsYg7Dp1+dNKD4tYY2yEAJMCD0kTzGsUtMU9VbibdUY7i+Bt3rly7aMljkTfvNoCEAGo2JO0MJ309wFvtba2ScpDZYIMgzBBGU5iDHTQc9I0b8GbswFc5wqgCdPsZ4nrlmdNhtXt72SQ5iHbMSSGMSCRrOUANJ3nXoaXs22ZST7AycNUIoaVurootr3bq6aknQPpJOkA60XxXiLWECsCzG0pcIpkMwykqvXmR5mocK482GcYfFgIBpbufZjxPTx5c+tKONQMVcz3FBLFhJGgOq7+EVbxyhuisOTG2239P2Nd7I+0aXrS23DqRCy0khiJAJ6/29dJscp9D1r5hYxLLqrH0/Xhv9K33s85uWR2j5mYliYjXbQdNNqqEndNUzWcYtaou0wTjmAYOL9kfvBoy//wBEgnL/AFCO6fTpE8BeF1Q6mQf1B6EU2cQVVuunj3WpTj8P+zub6A9mx/fKPs/9VR/5hzGvWnJdzOMuwyQRVVy5PlVb3gw0Mg8+v9q9WoLSJrVgqAqQpgTqLCpCvGFAHmEbUjr+v15UebTXoL6Wx9n7x8fCaV5oIP68acWsSqKc2w28Z5D1mrizOSJs6oZJAXL6CDoP9xoTs2xBBaVsg6LsX8W8K87FrjK90QsjKngdJbxmKKxOJM9naAL8z9lB1bx8KokpOJyoiKMzxAUeGknoNN6X4vAHtLfaHOzTPQQNAvQCm2EtpZQsTLEnM3NjJj/gUBxBXd7ZYlJnKBuNNyep6U09waKP8LT7MqfA/o1VYwrhQVuHXWDrv5zRbW7gE5w0dR+X51XauOAAU0AiQf8An61pZIPd7UEA5W59J0jr49Kss32JAa2R5GfqBVqvLagjTpPPXafCjMOo3mjVQUR4heCZFJPeIAABOvLYaD3tdhQzGTVuKclyZGWIiNSeszt6VQBXMzdEq9ryvaQAHEQO9pP7sxpOuYQfORVvDjo39Z/CgOOYcXCVMwFUwCRP7wCDG4128qO4R7hj734Cn2FtYZNe1EtXUhmfKVHLG1ElaiVrBSNaILc61aBVRWuViPLpVqRLiWFOlTt3eRrkYHapFJq0yGD8T4fbvoUuLI5dQeoPI1gb/BDhHIc5lYyjcyoAEHoRoPKK+hgkeVV43AW76ZXEjcEaEHqDypzWuGkeNqE9ZiEcJFxBmAIlR9rX3Y+8eXjFfQhgeyVey3UAEfegRP8AV9fnWVHDDgbovqDdtAQ33k8TGh8/OY3o/G+1crnsQUBAJbmSrGPCI2568qnHGWOFyDPmxynUf8mhucSLtZQKIJYsxnSFPdAj3jPPoedGm7lORtyJ8/76V8jw/tJdd2btGzAhhIgbjUwABsNt58K1dn2xN7+IoHeVUCyTPOW1kSREActqXte6MVJdxo9r9mcD/wDQ57v/AE3P2P6Dy6HTpTBTRS2kupDCQ67HmpHSlNqbT9i5J0m2x+0vQ/zjn1EHrGkl3RrGV7DAVMVUhqwGpGWCvYrrak7V6wpgD3Vo3h5BKk6xI9eR+XzoZxXnDzLMrAbyAGmR1Ogiemu29VFkyGOIuNclbew3fy1hep8eVELktKAoknYc2PUn8ajicalsQN+QilqcQK+6kn7zn5QOXrTsmqGNm3BL3IzA+iyBsOtC8RYlkYsLYExMTtuZ67RQF/EuxlnjwXSq0SdgSf11pgFNi9CJzcpAj9fCvGxTHYBR8TUf2d+n69akMEftTHhr+VO2KkVFp3Ymj8IwW2I6n6moYfD2wPHx0qTiCRELy6bCaTVDQPdblXgNWhga9Nob1mWVivRQd3iFlTHaKW+6pzt8Fk1H/EGPuWbjeLAWx/vOb5UrQ6KsV/Fcfyp/6qV3Dr2W2xgk5oAG5JAgDxJoW/ffM5KDPC6BpAOZCokgaEhRtz9aJ9nsOrFi5aQdIJAEggnTnGlVd7Ijh2T/AMLRtbwvdofeykhR0AE7AQPGK6tDbtWgICrHlP1rqelC1MzjJUCtWB+tTivPalHk6k0wYpUClFG3USlXGYqAytW273X41Y1uqmStVIloIiarKkaiqlJXb4VelwHz6VomQ1RxuSD1r5zxnhots7KxUFpZQRlPezKVBiCIiBJr6I61nfaHgvaQwEmROhI8JAOg8R4UTlLTt6RDgnyYa1d75ZFAEiVOpIk8tiYovEXpuIFUiG15jLBMiPKf+K1eJ9llCZrbHMq+6Yg9SDpDeOu1ZZ0uK/ZupVl5sBIE6eBUj61g4yXYmUVXvPqXsjjhdwqAk50keO8ry1EEa7UwxuCF1WRpBEEMN1YTDL4/3GxpRw3hb21V0f7IOWIBMazrppH9qdYTGC5rswgEHeZ2NdcNluFbCnB32k27gi6nvDkw5Ov8pj0MjlRqGvOM4ftAGtgC6klGPPqjR9loE+QO4oXAYsXFkSCDDKd1YbqfL5iDzqWqZonaLsfedQuQx3tfKPzIowGl/EMxC5YmRMztmWYjnRqHQUDJmoWoVgfjUq9dIE0CZdjLbM3dE6UP+wPMFgD0Gp/ACjuHMxB1Gp+EVDFcQs2jDXUUncswknwG5PgKsgja4eqkTLt02Hy5edeXrMEZiPJRMD9eFVLxYH+DavXOrZOzHmGvFQdtxNelsQYhLVkSYLM11jpuQAo/3GnYBQQQArnfnr47eldibuRSXZQOpOX5nShW4e7fxbrt4Jltr8hn/wB1B4Dh9rtr3dEq6hS4zMB2SsYZ5J1J2609xbBS8bstoge4f+nbZ1/1gZR6mqMXj7rE5bOWNP3lxQR6Jm+op3bYiSdgKU3Wk/OomVEAXD3m966F8LaAfNyx+lDnh6G9lebg7PNDuz65onKTlAgdKbChx/GO8ZB0j3j6zUUim2X2IQQqgDoAAPlRC3QdxVMVRibkD9b9KYCrGuc90pl1IAmdO8IMDoQDTb2YfKj+Y+hpBjmOV+8V6jnv15EU49ncM1zMu1vQtrqd4Xy318KI8slgmM9rQrsEsXLigxnWYMbxp1keldV1xQrFVEAEgDwmuqxE1IOoIPlXRFJkYjUGD4UXax7D3hPyNZbM1oZLd6irVAO1B2sSjbGD0OlW5ayliT4GpMsa3VbJVi3jz1qxSDtWTjKJaaYE1uqmSmDW6pdKpTCgZbnWpxXPbqqY51qpEOJchy+VAY32eS8hGdixbNnYyw0XTylQY050wtXAdNjQ7YoJcyAw0SAdm8B4+FaWu5m42CezWIu2H/ZMRqNTZfcEc1nmOnTYxpT/ABOHM500cfBh0P51Gw6XIDKMynMAwBgjZlnn40XWlpkpNbMqw10Ouhhwe8p89R/el9zBHMb1kS0d9B9tQx1H845dduYIMxWHJOdIFwbTsfBvz5VVwG6SCsw6zmWO8Jaefnv4Uh8FLXgwBBkESD4Std/i1kd3tAWG6pLsP8qAmqOLYG2lzu6Bjm1JYFpkwG0WTJ0jXXejsOwVQFAGk6dfzqX4KT7lf+KGQq2XJaYzxbBjfQnP/trxu3bdraeCqbh9CSo/2mvLrfvLf+bn/L86KmlQFWA4erEi6925zguUWOcrbyqfUGjMZg7drscltLYN5dFAQt3W3ga+VUWmysDy5+tE8Wvr+6721xSxDawA3y20rSJDGbHXWNOXIedV3W1G2vM89OXhQR4rbPu69ABI9Ymaou492Oiep/529KdioZEwdiPLUUBgT+9xGx76zr/0k+Hl+dVi9dPML5SfyoeyuYvLa5tYgch60akGkc3riqkSBPjSt8Ss8z4AVIYdeYnz1+tWqIqXuWtgbtmO1s+pihWW4bo91SUOo10DDSD/AFGmopVcFz9qUgDIFI9JEn5fSscuRY6u3brYpKwr9hn3nY+Wn51G/aRV705V11Yx8JijaEx2GFxSrbGrknpenntZK53MR7UYi4rW1UkB80gc9Vj61t+CXsjjodD+HzpBxPDkPZBtPdOqyq6DvJ3mP2dB9aa3lIAA3P51abaVohL8T3PMT77f1H6muqs3F5trz866jUi6MgOOkJ2jKoSYlma3B8Q6CPjRGF46jiVBIG5Uo4/2sava6BOm2/69DVBu22UjsiwbRhlBBGu87jlXjR6vJXH+Pod3sUE2+J2mE5oH8yso+JEUbheIj7FxW8JDUpwmHsIDktdnmEEBSn00B8RU8Jwq0Z1dhEZXbPHj3pM+tbfzldvX1IeE0lrHg+8I+YolYOoM+VZXDcJa2Dlus2ndkKuvjlGWP8s1y4+5bUvdTIAYJkKfP3iseJI8q6IdRCW3r7mTxtGuFwjfWpBgaSYPjYaNQZ2nusR1H3h4imVu+rbGD0OlW4RlwTbRcyULiMKG3kHwNFAkVxINZODRSkgHsYEVG6quuW4uZfmPEGjHSh3irjMGgMq9oTJuWhs4/iJ/UPtDx3pxhMdIGYiCJDDYjlS8EqZUxRFq+rQD3T/tP5VsmQ0NqBxeF763UOW6nPky80bqD8jrXiXGTTdfmPKic4ZZGtWmRQr4pj1dgRG4Qg7gnWPPUGqbOOJJVLVw5dJK5VJ8GO+1L+LM2ZIB/jLMdNN/CtBwy4SkkRqY8VnQ/Ck6sSsCIvs4hVQgE95p0OmuWrxgLp96/HgiAfM/lV72X7ZWB7gUgjxkUXSi7vbgpgS8NXmzt5sfwiq8SLdtk7oktG0nY6zTKKhcVdM0aGRNOeqvw8gqvcllr2KqOJQfaHpr9KgcavifT86qxBNCYLB5GdiScxnU+A/L61zY7w+JqtsefColGLab7DVjCK9ilZxh6n0EVA3ieRPmaeoKGpYDcj41E3160rznoK6W60agoYnFDkDVbYrwHxoAoeprv2c9DS1BQU+J6kCgcVii2i+XiancwLMIAo/CcOC+J6/l0pbj2Fi4Bo5CurQDDV1IDCYvC5lOX3o0P4HwpLgcSWbIP3d4AjUEjbTMoIJAIGgOxNO0xgCZylwaxlyFn88qyYqDGxeBdlYZPtFLltl8pAb4V4mOMkrp0d6muGQxF/s2bMxYkDSIXbkOXPfWieDWZXtNe9IA5BZ39YqjCWcMxYhhcIEnM5aB1IPLzpphcVbb3HRv6WB09Kual3TBzTVIX+0mMuWbJuW47rDNInQyPrlqjgnHs9sNfyKWbKpU6aLJLCTk9T6U9ewtxCpgg6cj0jcEab0lxPsnbYlsz5zHeJBPSIgDbSunC8PsnDIqfnv69Uc8lLUmv0CSuGvMIdGYQIDxO8AgGGGp0Irw4K7bByPn10VtNOeusnaAMopbd9mXRkZGzlLocZjGVAJIHiSF2FSw97GC5OR2HaNKtkAKE90KdwQJ1mNq0UO+Oe3vdcfcG/K/T5jVOLtbkOCoWJJBKa6CCfHSATTTD8TR/wC2vx5is1/4nT97mQ90AgAzmEw3hodzt41PC38PfGYE2nMHUhWiYBG6wdpG8Vop5Yq5R28ktRZrlgjQyKCxOHbca0r7G9bPdYMJ5ypC8hM6nxNXWeOkQLilT4j5SPLpTjkxzFpkgqzbY1a2HNWWMcjaq3689qK7TqPhTakuNwvyBW7rJodV6dPKiLbg95D5j8xVjWQdtaGuYYgyNDTjl8icSjF2lYqTmBVs0Lz02PUflRC8SCiAvxMVRdM+8PWqsyjlWuojSFHijcgPmagcbcPM+gAqrtR0qQu+Aotjo4u53J9TXgQ+FTDGpKKBERaPWpCz4/OrVSrFt0AUCyKsWzRC26sFqnQAyWamLNFrbGvhv4VcuGOmm9FCARZFWLY8KZDhp3OXz/QoZ7ozZVGc+GgpgVCzVi2aMSz1HwqN68q+J6Um0uQqytbAFUXsao0XU1XeLPuYHQUp4pxrD4aQ7jMPsr3n9Ry9YFZ3KXGxWy5GnbMeddWLb20uHW3hLjIdj3jI691CPgTXU/5Z+8XtUZIo8d27cXydo58ppJjeNYu3eyDE3RoIGh3n7wNaG0+nqOXnWb42n/3Ib+mvTjgxyl+KKfyOOWSajs2MMN7TYoaG+580t/8AZTq3xjEATpJG7WBqP8saVlHtzdHidNOedorWW5hDuRoDvlHMDoSZ1rPLiwR/40XjeR/72V4P2ge1mi1h5YQezDYdo8xOvjR+H9s7Y7jdtbaZzNlvrttMhiOfWquG57xY3Gka6kAtoCAJImJgeVZrCYO4x7lm48Me+jMCDJGkdK4c/sNDdU782vqd3TY5udSdqvg/kfQ8L7TWHZQL1kiIbMWtMDGsKwIOsaT8aY28aCuYq0THdAuctx2ZbSvlOOsGf3oxKkc7qsw9C0GKHsKAf3d8Kf8ANbPyrg0RfFevXg9B9NGrTa+Vn167ZsvnTuTGVhpIB2BFJ8T7H2zMO4J1O0c+QA61kxxPFABUcuvMPct31Poygj50Xa9q8Qk9pZBkgkrnt7eRK/Krh7TH+RtevkYvp2+6Y3ucGxFq2Ut3GM3AQwYzlKkNmHIAwZHjXWuJ37aTftlsvvAATqAVYkaDcj/KeYNQte3FsGHDDWSRluAA/ZGXKRHiCaaYb2lw7gS6RtLSnn74A6czSc29pRT+j8ci9nKO7TAEx+GMkM1k6ifsnKIPukiASOgOm9M7WLa2Axur2Z2JIWZkgQdNq8u8Owt4SFXrKRpzmUleXOqeJ8JRrLlsr9nbcLOsQCVnWCRlA1HKrg46lptfVGLruNsPxhTzHmrA/jTS1igw3DDw3+FfEsNfK/c9bds/VaIvcYa1kYIhLTBQm2RH9OnyFdLx3yZ3Ds3+n/p9me0DtQl7CGsnwX2puQouGSRMMDPo66R5ia12B49bcDMY/qiPRhp8YqNLjwMotYUtsR5c6MThndzG4AB4bec7URetKdR6UPeRjIaYZSp6EHmfHerjJdyGn2KrLWWWUuq7Aw6qwJHiI3E/qdKstNb5tzPwHlWQX2fu4Vw+Hkhe8PIZc0AmNSW08OdaPBs15WeAurZl1JBOpjTXenqM033POLcQuIyLYtq2aZLpcfXuhYCkDWTv4UdYLQGYkGNVCc9JA7u0/Kj7NsrBUwVk7TMiNa8w9gZR1gbqJ25+NX7gFH7NizeS8LjC3ACqCQhAJzAoDDMw5kTMnlTK3jiDqAT1Pif7UZbmACSMpJGvidfnXj2gWJbaBziTJ3A9KG7BC84pQly4zAKH0nmdYHlQvBMXjLpa4zoltSAe6JYTqEJmARI58tuXNw8M03HOUMYtrrm12PmI18PGmeFw4CqH91fdTl69TWbu9+BVbDLl575he7b6828qvUJaED+586ofFkjTujrQpvgHTU9TQ5XwXQXdvs38o+dDC9bG9xR6iapdyd/h/aqRYzHeOW1Txvyyij2jHaWwtm4wObvQSsg6AZoMCSNprKtwewlyHKggA92C0nPOkMwIKrqI97YVrOIYbuHK2sxt/f6zWJ9qEu2cP2zvCgBSikjvMeUQvyrSM2Q4qw3CYbD5F7ZLpuR3iP2iJ8JMxXV83XFhhOXf+UV1Vqfn6k6PVGzt4RCPcX/LfB+orLe0lkLfgAj3DBIbn1GlM7Q7p8x9DWe4w37+P6fwru6fBOE7c2/XxMM+aMoP8KQzwFo9pauaFRcRT1BLkj0MHXwpsmAvXLeZBIAJImDEEQPSh/ZPDSzEsArjs4/mzSreEH6mtVwN8oCEH7s6QDAGuvU15n8Q6+eOTjjptP6HV0/Tao3LujP+yDkDu+7L8+jn+9U4fGXEtQiKc9wgTvmLtoPj9KuwaPavkDWy73CpER3mLQTvz+Ve4W2rKAzCJuNBPM3AgO/Vp9K4OqzLS5PhyT/7HfghTS932D2tDKIbvHoNz9oRm5GR6GvEwObRsp8wD9RQ5Vbdo/vQBm3B0y5UYxzE5gNNe9IqOJsswe4WE5TlUMR3QfegrAO+53j08rFKTl+bbydjiZniYXtLmUWwtswIAEzpqJ1IIO1MbZtFlKJdt2mITN2jCGJEnWR7pBj51cOC2r6G+LkOcxyMyAtpCxr3dp1OvzptgeBIClxryg5cxtggw53Gk92NOum9ej1PU4lFKDdq759P48bkYFJKbyP4L1x2B73B1IOXEMxG4uIjx05A0sx3DVCNqugJ7oy8ukxTkWw7EayFgBiczdW+I115ig8fhAqnMTAB5/3rDD1ctSjJ7+DPfTfH0MpbVlPdMa7iA3o24+NfUeG2MuCvEs7nJdGZ2LGAmg123rBILU7Nv0/+VfQrJH7DeI2y3f8A0/Ovflpa/L9Dz5zm+ZWIcPxPscJaICHMohsskEATr1nkZpP7R4gX7OGdlGZjcJOUCYIB28frQV7HLctWrIcrCkljAEhVAHl3YnSqL1/NZwwk6Jd3jfOJ5bVlBPlhOuw64LfK3TnK5cxVdQoOjAIRtIiRtPnWh4iLYDsc1khc2bbUT7xErG29fJONLF67pHfY/Ek/jPrV93FM+GAJbLneFLMwGlrTU+vrWlDl+FUb32Y47igiHODnOgK6EExspA3nxra8N9onfMty0ZUkEqZ2jWDqBr1r5z7NX1mwpkhVDGOgZjRdnjjpeyBEu9o594gb3GUbA6wq6gVzzl+KveaQhrW3J9ItYpH71plJ6ePTXY/Co3jdtqxCknfKpgnymAT+VZQYkx3bbTsDI0Ijx686f2OLsuGW4e93WOVtyUMET1MEz4c6tKS5FkwygrYbgrl26ivBWSQQ7FWEGNR40UmGfWSnh+8Jn/bSuxxG04tOQ6s6ZuzBBgFZ70HKdJ11oLF+1iJICtOiiQIltmO3dE6iJ8aq1W5hpbaXnY06YTqU+M/lQF3idq3cZLhAIiAFdjH3myAwOg38qXcP9o+1uOrLAt6krd00QuWJCwEjSSYnzFL8TxPD37hu5WfMMqlLile6SNdY2ynbnV6a5CMJSdLt+xtsPiLLILluCGGjFSs6wYVu9uDSfi+PYHSPAnr06bT8KXcIxaEwEKC2JGxmZ00J8Tyq/F4tRcQgwMrzPWJFY5Woq2WoNOmE8KxDuma5oZIG8R4fnRhxCj6dNawvDMcBiHue9A5gyORgctqcWMWzR+8AJKkEe7/EA7MgCZIJ/QNRcnx4G0aFb0iCYY9Btz5+FJ7fGcmmVrjASTmGwGp1oezibTXXdGYtbzFgykAgCBlJHQr56614f4XaMgV2SCIKjs7hhDJ0LgKZWZ1B56i1KK1E7XsGpxdna2GQKlwZl70mAyD/AN4pX/8AUcj9ifSRmT60RYuh3sBFJ7K0QQSNSXtbZSTEJ0pd7eYvPgbpygRct7Enc+QrSFXsEk/B80BQdR615VRPhyH0rq1olGvt3jlOp3HPwNZji7Tit/u/StyrWwN8PH9Dtr8fOsZ7QupxndKkQvuplG3Q139Nn15EtDXxRx9RhUcbepMJ4El18Stu2T3tSOWk6npFbHGWr9t1vKhYQC4WNHA72h1g7zFZT2b4mtm+cwnMAJA1FbvgeNTJoTrtnInppz8tK8b+ISSzbx78+fX7HpdLGXs7T7cGcxHFGugsQyuTs0aHOAsQNSQp+NSweLyWrMLJ7Qg6AjLuZkiNyfhpTHG5SSyFwSYK6CCdc2o1Gkaa6nSkS376DKhAAJBhC3PbY+O45gVhNxWN8Lf9mjqgnrXw+w0xvFHD3gbWRETutmIDMBJKkp/MOVWYzhDNhLVxoLZkJWTI72sNzYTrpyNKb2IxBZiXdgQYHZDqCJlADsPhTLiDObFqCcwYElQdisyRENr129ayw4oTTmq2+O2xU9SpBFviLo57gFq2hkl2MsIO0CNm0ifGgr2Mu37Dr3UZmIQSZ1IaFJIMiGMdOkUBjsRefNnZ2tsIy9kpGoIWe5qNdD5Uuw99nJADNcRgQOxQ5CJB+z3PLTnURxY+U1tQS1d0aXB4iSrXJJW0c0Akkhl1A5kxRHH9UbLBMREjTYE7cpmlvD3YsyuMzZDIcQDmYnXTb0q/jBzWmEnrpJmNRpGgrgnH/UxryvgaP8u4gxFhlVmBUkCQJPIT08K1vB+KC5w9iCO8l6RGoPZuTz27nzpR7NWYZnKEkFVBPKeY+WvSfVrdwSWlvqiwCl66TMiWsXAY6ctBtIr6eTlVX3R5lJvjszC2sF3rbNqpAkE9RPd8pmPCo3C2Wzm97s3MaDQtoQAABPhvvzo3h/FypRCGyxudR3VMxzAknbrQPEcQHKuPtWyY6assfFSfWmm26Ia2HmEt28qsbCuXvkMxR2hRlBYldIAJ3rMXlS4eztTmLlQsGIzKFPn70+QrTWe0Nj93iOz7zZrYOrBgupE7b/GsvhuH3Q5ZFZija5RrrP4TVxxy06+xLyxctF7mzs8HFlEfMH1WTAEKynujwmefSlIb98mv6zvTDgPFXusbd1QtpQAZBJBV12nmI1FP+KcMsW0d4E/ZYgCCdgDy1+tY5sEri628nV0ueCm1qTaq/cA4Hhty/m7ML3SAZMb05wWd8N2ZAGQOq6EZmJedSYO/KquButkMExVsZipOgIOh0nlBnXnIFMsClm5bhSzLndQwuBYMknwPvEjfSJq5yU1Rr1XVa9lwmq/QwD8bulcgfJ2aC0RbuCGA00IBDfLSruFrcvhw8BJQB2gNDPEqSCAsrJMeFblvYfCHSd+lxROs7ZNdQaLtezFhE7MPCzP8VeRDH7MRoJiqbhRwxbTsz/BeB2hbv2HvEtdBt6FXzW8shtFU5gSNNu4NDTS57PWltHd3JCh8oXLpoSiQIESdJ1o9vZu1C99lKyVYXAGGaNu5/KCPKqbiLZTW7eIDqSz3FOhMGCIJ9aE1Ww4zlGWpFHDOCvbYhGW6WgQpII13iDI1pX7WWuwupcuK8stySgZiJAAMaa6bjXWnmDxhtXu07cXFaQABbBWdQZGpiMu/OaZL2GJYLcbvHQZXhjzET9KynpmqRbyOUtUj5/wpZukF4BGrHYaH3p21MVpMSWBEFWQAPAOYFgwAO46CtVw/2Rw9suydpmYAd59gOUAgdN+leYz2KsuZk6iDIU/hTUHRDlbPi3FeP3bOPMMyWswzoAYIPvGDObqCD5VqeN8UY2rOUyDct6MTGrCTyOaOUxPKs/7bezzLiLrQTbtMlrSABIOQeEwa0/EPYvEMFUhcqurDvye6QdZ3OmtVJUkwtOyGDctfawrFe5OdTszNazEawRUvbXhos8PujMzlrtosTA10GkbUR7P8Au277O2gVB7xie8vMiOXXpV3tyDewz2UAzFkYGZXumTqoImpim2mNt8I+S3MMZ1IG30r2m2JwN/Npb2AHusdlA+7XVpTFUvAxt2zl2O45eBrMcU//L/0/QVokbu+v4VneIIf2kkjbLvp9kV6kZqMk5Otzz3jnkTUE267bnuFci+sfruzW19nVzoyaSrIdT7wJAIB5ak/2rG4S3+8zafHwinfDbjoxZVzHTaevgK8jqVGUrbVf1L7nudNiccdNST/AKX9hljMd2WKfOVWWkfdEqdB8aqsPkw/bFWd5IOU6ySdYJjnVV/h12809juZ6R8T+Fe3Eu2GFq5orDNIg6yRA6Hr5ivJ614ZQ0wmm7TaXdK/udMIyU7qlXlf2tnWOKG8y2kF20zT3igI0EkamOVOcLwS6zFGxLxE6KqnlzHKgeHgG4hUEgEgmJAORtDynwrU4X+K39NZdPnliWmCStO7Sf1asx6iCm7f939zJXOM2bTNZNxyyPl7ysdn/lWDp0om5h7Vg3MTqJADwCYM+9AEiSP1NdjOHiXuBSz5mI0jXOSNY+YqeCwxchHt3mlQzGe6WnUaHX6DrVRx4qyJ3cn5Xm/BV7R9wuwHFrdy87Q2XKBqpEnMfWjuIYq12bwdcpjfeDG9OsLwOyDLJE7d+T5QpOtWdjZtnUhTyXusx9Mpb50odJck62VeuAllRjuJ38ThcPaeFXtWO665YGU6RB/BhR/C1uvhpa52l26l0AQNjbuELy3gb6Amjfa7EWcTlwpZhduNbK90kBVb94QRoDlzaHeBQPsVaVg6OD2thyu7ARrlIEx94eUda92ShoWn5/qefjctctfy/QU4XgeJAWbGoESbiAxz6xXf+Er7ASbaALAGrEDM50gRHfPwFbwg8lJqIw32mLjwmV+AqFY3QrwPD8ttLb5mjQ5QwHx/vVXA8AcObshe/dLL94JAgEkb70+F5f5vgKpW5J1/8v5GquWmr2IqOq63EHD8K+cKVYBnxDM8SZa8pt+hUfIUw9pp/ZiDsCo+fPWndpfEfT8aXe0FvtLLLPMHQTselVKcmknwKMIptpbsyuE901oPY5x2ESQTcukQs6Ds58uXnSjCcMYr74E9QRTjgeGezbNubT94vqOTRpr/AE1LdIdDgXRmUF2zZiBKbMLctsde65qLWFKh84IIWO6JgGUHxOniapF+5v2VsgdJ/wC6uS67bWFPk5H/ALvGp1rwx6feXXQgnNcGivOh9wEdoduRI+GlLPaYKMPdIYEnsJifdmEJnqKOF07HDtsR/EOx3HPTQUFx+29ywyW8PczMU55tFaeg5VSnHgWh8mawaim3BIGPwxMAC4uvrS63grye9auDzRvyorhiMcVa7raMCdDoOp8KpiPt/bIftL8R9a97TowPhP41izbBruxA2/Co1D0gXtRhnXhOKa4pGIuXRcYbkEYhFTLHLKoI8DW5ucOVt2f0I/KsReTuleR5evSvXtGJBjykfQ0275BI2NrhwskurOxiI0PMGYEGdOtZ/wBqL9od51UmI74EjuvByuIJltdfsiquDXnVjLsRHMnr51bxghxB1HiZFNVQndmIs8cwCqFezbZwAGYiwJMan3h9K6mp4RZOptW/9C/lXUfh8P18gqRnRxBVGlxo6W7aoPi0mguHuLl+4xDH3feOY+6OZFCH3fX8KH4dxS3auvmJExtP3RXJ/EukjHA3C2zo6XNkyZNP9kbnD2l+4B6CmFsDoPjH4VlbXtLh+rE/0k1ePa63slu456bfSa+TXR55P8r9fE9T2cvBqAdNB+PzpPxLDi7cAzKCBtu0EnXfal/+J4y9pasC2PvPuP8AV+VMOB8Le0zXLr57jaGOXhJ/Wld/TfwzIpap7GU2oK29yv8Aw7sUlO0KqSxQANPdI7qxMyRoDXlrjBzkpYvsSIg28nXdnIA5daf9qT/x+VSUeI+MV666ZN3Lc5JZLA7aGNWbXlOg8gdB6Cpm2ZzSZ6wgPTdVmrvQ172Z8v8AmumOMzcwY4Yc5PgWYj4E1H9iQ90D0Gn0ow4Qx73wEfjVlvBKIIJnkatQJ1i8cGUEGI+P51Zw3gyWiSmkmSRzPjMzV9+42xOvhUEYncn41rpozcmyy+rqeUcoH1qmLh6/CKuWyeh86MtFo7wPnz+FMkDsYdxuo9YolhH2T6bVIYocga9GJ6D4migKhd/l+NV3kEbfA0QGkzA8tqIXIeQB8aAALNu35ef50ULCxyogWh0jyFS7AHcTQAsfh1rWAv8ApB/CqrOBUaCB4iR9KZvhxyYeRqC2p6UCBV4eDrmJ8mY/jVpw0bEj1n6miBgz1j51PsiB70+lAxdesMftE/D8qX4fAMt8XCWOka7bR0pzcsvyb8KpS0wIzT60UFhKKek/GrMnVT8qsVWiRJHgNKj2h6TU0OxbibWvufP8qjHgfLWmecdK5wOYJ9DRQWAWLgXlHrNSxV4EbkelWOV5L+H0oW8QNxPrFFCsFLL97511S7RPuD5flXU9I9RmrHs4g95i3yHyohfZ2wTJsofQE/OurqmcnLllwWl/h2CbPB8Op0tID/SKZWsOF2gDyH4V7XVkaOTfLLRb8jUSAP1FdXU0SeG5HOPKopfJ28vHeurqtIlslY7rS2xBj4ir7mKEGAa6uqhHpxfQCoriW20+FdXUySyw0t3hM6a/KjsnTT0rq6mxE11FeRXV1IZC9hQdRofrVNvDk6ivK6mIuGFPOKn+x9TPyrq6gD0WtIDGqbiEb/WurqAOAroHWva6mIkrkf3qX7R108q6uoAnIiZ0rrGLAIIma9rqKAbDHoVkqJ6RQF4Ke8F0866upDK0ury+lTINdXUgK3tg7615bulNFZh4A6fPSurqYBiYyRqRPio/7K6urqdCP//Z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39946" name="AutoShape 16" descr="data:image/jpeg;base64,/9j/4AAQSkZJRgABAQAAAQABAAD/2wCEAAkGBxQTEhUUExQWFhQXGBwYGBgYFhoXGBkYHRUYGhgYGBwaHCggGholHBYVITEiJSkrLi4uGB8zODMsNygtLisBCgoKDg0OGxAQGywkICQsLCwsLC0sLC0sLCwsLCwsLCwsLCwsLSwsLCwsLCwsLCwsLCwsLywsLCwsLCwsLCwsLP/AABEIALcBEwMBIgACEQEDEQH/xAAbAAACAwEBAQAAAAAAAAAAAAAEBQIDBgABB//EAEUQAAIBAgQDBQUFBgUCBQUAAAECEQADBBIhMQVBURMiYXGBBjKRobFCUsHR8BQjM2Jy4RWCkqLxY9IWsrPC4gckNENT/8QAGgEAAwEBAQEAAAAAAAAAAAAAAAECAwQFBv/EADMRAAICAQMDAQYEBQUAAAAAAAABAhEDEiExBEFR8BNhcYGh0SIykcEFFHKx8SRCQ7Lh/9oADAMBAAIRAxEAPwDa14RNUpcI8RVy67VmmU1QJjMEriGH5jyobDYW3aGpgTMsYg7Dp1+dNKD4tYY2yEAJMCD0kTzGsUtMU9VbibdUY7i+Bt3rly7aMljkTfvNoCEAGo2JO0MJ309wFvtba2ScpDZYIMgzBBGU5iDHTQc9I0b8GbswFc5wqgCdPsZ4nrlmdNhtXt72SQ5iHbMSSGMSCRrOUANJ3nXoaXs22ZST7AycNUIoaVurootr3bq6aknQPpJOkA60XxXiLWECsCzG0pcIpkMwykqvXmR5mocK482GcYfFgIBpbufZjxPTx5c+tKONQMVcz3FBLFhJGgOq7+EVbxyhuisOTG2239P2Nd7I+0aXrS23DqRCy0khiJAJ6/29dJscp9D1r5hYxLLqrH0/Xhv9K33s85uWR2j5mYliYjXbQdNNqqEndNUzWcYtaou0wTjmAYOL9kfvBoy//wBEgnL/AFCO6fTpE8BeF1Q6mQf1B6EU2cQVVuunj3WpTj8P+zub6A9mx/fKPs/9VR/5hzGvWnJdzOMuwyQRVVy5PlVb3gw0Mg8+v9q9WoLSJrVgqAqQpgTqLCpCvGFAHmEbUjr+v15UebTXoL6Wx9n7x8fCaV5oIP68acWsSqKc2w28Z5D1mrizOSJs6oZJAXL6CDoP9xoTs2xBBaVsg6LsX8W8K87FrjK90QsjKngdJbxmKKxOJM9naAL8z9lB1bx8KokpOJyoiKMzxAUeGknoNN6X4vAHtLfaHOzTPQQNAvQCm2EtpZQsTLEnM3NjJj/gUBxBXd7ZYlJnKBuNNyep6U09waKP8LT7MqfA/o1VYwrhQVuHXWDrv5zRbW7gE5w0dR+X51XauOAAU0AiQf8An61pZIPd7UEA5W59J0jr49Kss32JAa2R5GfqBVqvLagjTpPPXafCjMOo3mjVQUR4heCZFJPeIAABOvLYaD3tdhQzGTVuKclyZGWIiNSeszt6VQBXMzdEq9ryvaQAHEQO9pP7sxpOuYQfORVvDjo39Z/CgOOYcXCVMwFUwCRP7wCDG4128qO4R7hj734Cn2FtYZNe1EtXUhmfKVHLG1ElaiVrBSNaILc61aBVRWuViPLpVqRLiWFOlTt3eRrkYHapFJq0yGD8T4fbvoUuLI5dQeoPI1gb/BDhHIc5lYyjcyoAEHoRoPKK+hgkeVV43AW76ZXEjcEaEHqDypzWuGkeNqE9ZiEcJFxBmAIlR9rX3Y+8eXjFfQhgeyVey3UAEfegRP8AV9fnWVHDDgbovqDdtAQ33k8TGh8/OY3o/G+1crnsQUBAJbmSrGPCI2568qnHGWOFyDPmxynUf8mhucSLtZQKIJYsxnSFPdAj3jPPoedGm7lORtyJ8/76V8jw/tJdd2btGzAhhIgbjUwABsNt58K1dn2xN7+IoHeVUCyTPOW1kSREActqXte6MVJdxo9r9mcD/wDQ57v/AE3P2P6Dy6HTpTBTRS2kupDCQ67HmpHSlNqbT9i5J0m2x+0vQ/zjn1EHrGkl3RrGV7DAVMVUhqwGpGWCvYrrak7V6wpgD3Vo3h5BKk6xI9eR+XzoZxXnDzLMrAbyAGmR1Ogiemu29VFkyGOIuNclbew3fy1hep8eVELktKAoknYc2PUn8ajicalsQN+QilqcQK+6kn7zn5QOXrTsmqGNm3BL3IzA+iyBsOtC8RYlkYsLYExMTtuZ67RQF/EuxlnjwXSq0SdgSf11pgFNi9CJzcpAj9fCvGxTHYBR8TUf2d+n69akMEftTHhr+VO2KkVFp3Ymj8IwW2I6n6moYfD2wPHx0qTiCRELy6bCaTVDQPdblXgNWhga9Nob1mWVivRQd3iFlTHaKW+6pzt8Fk1H/EGPuWbjeLAWx/vOb5UrQ6KsV/Fcfyp/6qV3Dr2W2xgk5oAG5JAgDxJoW/ffM5KDPC6BpAOZCokgaEhRtz9aJ9nsOrFi5aQdIJAEggnTnGlVd7Ijh2T/AMLRtbwvdofeykhR0AE7AQPGK6tDbtWgICrHlP1rqelC1MzjJUCtWB+tTivPalHk6k0wYpUClFG3USlXGYqAytW273X41Y1uqmStVIloIiarKkaiqlJXb4VelwHz6VomQ1RxuSD1r5zxnhots7KxUFpZQRlPezKVBiCIiBJr6I61nfaHgvaQwEmROhI8JAOg8R4UTlLTt6RDgnyYa1d75ZFAEiVOpIk8tiYovEXpuIFUiG15jLBMiPKf+K1eJ9llCZrbHMq+6Yg9SDpDeOu1ZZ0uK/ZupVl5sBIE6eBUj61g4yXYmUVXvPqXsjjhdwqAk50keO8ry1EEa7UwxuCF1WRpBEEMN1YTDL4/3GxpRw3hb21V0f7IOWIBMazrppH9qdYTGC5rswgEHeZ2NdcNluFbCnB32k27gi6nvDkw5Ov8pj0MjlRqGvOM4ftAGtgC6klGPPqjR9loE+QO4oXAYsXFkSCDDKd1YbqfL5iDzqWqZonaLsfedQuQx3tfKPzIowGl/EMxC5YmRMztmWYjnRqHQUDJmoWoVgfjUq9dIE0CZdjLbM3dE6UP+wPMFgD0Gp/ACjuHMxB1Gp+EVDFcQs2jDXUUncswknwG5PgKsgja4eqkTLt02Hy5edeXrMEZiPJRMD9eFVLxYH+DavXOrZOzHmGvFQdtxNelsQYhLVkSYLM11jpuQAo/3GnYBQQQArnfnr47eldibuRSXZQOpOX5nShW4e7fxbrt4Jltr8hn/wB1B4Dh9rtr3dEq6hS4zMB2SsYZ5J1J2609xbBS8bstoge4f+nbZ1/1gZR6mqMXj7rE5bOWNP3lxQR6Jm+op3bYiSdgKU3Wk/OomVEAXD3m966F8LaAfNyx+lDnh6G9lebg7PNDuz65onKTlAgdKbChx/GO8ZB0j3j6zUUim2X2IQQqgDoAAPlRC3QdxVMVRibkD9b9KYCrGuc90pl1IAmdO8IMDoQDTb2YfKj+Y+hpBjmOV+8V6jnv15EU49ncM1zMu1vQtrqd4Xy318KI8slgmM9rQrsEsXLigxnWYMbxp1keldV1xQrFVEAEgDwmuqxE1IOoIPlXRFJkYjUGD4UXax7D3hPyNZbM1oZLd6irVAO1B2sSjbGD0OlW5ayliT4GpMsa3VbJVi3jz1qxSDtWTjKJaaYE1uqmSmDW6pdKpTCgZbnWpxXPbqqY51qpEOJchy+VAY32eS8hGdixbNnYyw0XTylQY050wtXAdNjQ7YoJcyAw0SAdm8B4+FaWu5m42CezWIu2H/ZMRqNTZfcEc1nmOnTYxpT/ABOHM500cfBh0P51Gw6XIDKMynMAwBgjZlnn40XWlpkpNbMqw10Ouhhwe8p89R/el9zBHMb1kS0d9B9tQx1H845dduYIMxWHJOdIFwbTsfBvz5VVwG6SCsw6zmWO8Jaefnv4Uh8FLXgwBBkESD4Std/i1kd3tAWG6pLsP8qAmqOLYG2lzu6Bjm1JYFpkwG0WTJ0jXXejsOwVQFAGk6dfzqX4KT7lf+KGQq2XJaYzxbBjfQnP/trxu3bdraeCqbh9CSo/2mvLrfvLf+bn/L86KmlQFWA4erEi6925zguUWOcrbyqfUGjMZg7drscltLYN5dFAQt3W3ga+VUWmysDy5+tE8Wvr+6721xSxDawA3y20rSJDGbHXWNOXIedV3W1G2vM89OXhQR4rbPu69ABI9Ymaou492Oiep/529KdioZEwdiPLUUBgT+9xGx76zr/0k+Hl+dVi9dPML5SfyoeyuYvLa5tYgch60akGkc3riqkSBPjSt8Ss8z4AVIYdeYnz1+tWqIqXuWtgbtmO1s+pihWW4bo91SUOo10DDSD/AFGmopVcFz9qUgDIFI9JEn5fSscuRY6u3brYpKwr9hn3nY+Wn51G/aRV705V11Yx8JijaEx2GFxSrbGrknpenntZK53MR7UYi4rW1UkB80gc9Vj61t+CXsjjodD+HzpBxPDkPZBtPdOqyq6DvJ3mP2dB9aa3lIAA3P51abaVohL8T3PMT77f1H6muqs3F5trz866jUi6MgOOkJ2jKoSYlma3B8Q6CPjRGF46jiVBIG5Uo4/2sava6BOm2/69DVBu22UjsiwbRhlBBGu87jlXjR6vJXH+Pod3sUE2+J2mE5oH8yso+JEUbheIj7FxW8JDUpwmHsIDktdnmEEBSn00B8RU8Jwq0Z1dhEZXbPHj3pM+tbfzldvX1IeE0lrHg+8I+YolYOoM+VZXDcJa2Dlus2ndkKuvjlGWP8s1y4+5bUvdTIAYJkKfP3iseJI8q6IdRCW3r7mTxtGuFwjfWpBgaSYPjYaNQZ2nusR1H3h4imVu+rbGD0OlW4RlwTbRcyULiMKG3kHwNFAkVxINZODRSkgHsYEVG6quuW4uZfmPEGjHSh3irjMGgMq9oTJuWhs4/iJ/UPtDx3pxhMdIGYiCJDDYjlS8EqZUxRFq+rQD3T/tP5VsmQ0NqBxeF763UOW6nPky80bqD8jrXiXGTTdfmPKic4ZZGtWmRQr4pj1dgRG4Qg7gnWPPUGqbOOJJVLVw5dJK5VJ8GO+1L+LM2ZIB/jLMdNN/CtBwy4SkkRqY8VnQ/Ck6sSsCIvs4hVQgE95p0OmuWrxgLp96/HgiAfM/lV72X7ZWB7gUgjxkUXSi7vbgpgS8NXmzt5sfwiq8SLdtk7oktG0nY6zTKKhcVdM0aGRNOeqvw8gqvcllr2KqOJQfaHpr9KgcavifT86qxBNCYLB5GdiScxnU+A/L61zY7w+JqtsefColGLab7DVjCK9ilZxh6n0EVA3ieRPmaeoKGpYDcj41E3160rznoK6W60agoYnFDkDVbYrwHxoAoeprv2c9DS1BQU+J6kCgcVii2i+XiancwLMIAo/CcOC+J6/l0pbj2Fi4Bo5CurQDDV1IDCYvC5lOX3o0P4HwpLgcSWbIP3d4AjUEjbTMoIJAIGgOxNO0xgCZylwaxlyFn88qyYqDGxeBdlYZPtFLltl8pAb4V4mOMkrp0d6muGQxF/s2bMxYkDSIXbkOXPfWieDWZXtNe9IA5BZ39YqjCWcMxYhhcIEnM5aB1IPLzpphcVbb3HRv6WB09Kual3TBzTVIX+0mMuWbJuW47rDNInQyPrlqjgnHs9sNfyKWbKpU6aLJLCTk9T6U9ewtxCpgg6cj0jcEab0lxPsnbYlsz5zHeJBPSIgDbSunC8PsnDIqfnv69Uc8lLUmv0CSuGvMIdGYQIDxO8AgGGGp0Irw4K7bByPn10VtNOeusnaAMopbd9mXRkZGzlLocZjGVAJIHiSF2FSw97GC5OR2HaNKtkAKE90KdwQJ1mNq0UO+Oe3vdcfcG/K/T5jVOLtbkOCoWJJBKa6CCfHSATTTD8TR/wC2vx5is1/4nT97mQ90AgAzmEw3hodzt41PC38PfGYE2nMHUhWiYBG6wdpG8Vop5Yq5R28ktRZrlgjQyKCxOHbca0r7G9bPdYMJ5ypC8hM6nxNXWeOkQLilT4j5SPLpTjkxzFpkgqzbY1a2HNWWMcjaq3689qK7TqPhTakuNwvyBW7rJodV6dPKiLbg95D5j8xVjWQdtaGuYYgyNDTjl8icSjF2lYqTmBVs0Lz02PUflRC8SCiAvxMVRdM+8PWqsyjlWuojSFHijcgPmagcbcPM+gAqrtR0qQu+Aotjo4u53J9TXgQ+FTDGpKKBERaPWpCz4/OrVSrFt0AUCyKsWzRC26sFqnQAyWamLNFrbGvhv4VcuGOmm9FCARZFWLY8KZDhp3OXz/QoZ7ozZVGc+GgpgVCzVi2aMSz1HwqN68q+J6Um0uQqytbAFUXsao0XU1XeLPuYHQUp4pxrD4aQ7jMPsr3n9Ry9YFZ3KXGxWy5GnbMeddWLb20uHW3hLjIdj3jI691CPgTXU/5Z+8XtUZIo8d27cXydo58ppJjeNYu3eyDE3RoIGh3n7wNaG0+nqOXnWb42n/3Ib+mvTjgxyl+KKfyOOWSajs2MMN7TYoaG+580t/8AZTq3xjEATpJG7WBqP8saVlHtzdHidNOedorWW5hDuRoDvlHMDoSZ1rPLiwR/40XjeR/72V4P2ge1mi1h5YQezDYdo8xOvjR+H9s7Y7jdtbaZzNlvrttMhiOfWquG57xY3Gka6kAtoCAJImJgeVZrCYO4x7lm48Me+jMCDJGkdK4c/sNDdU782vqd3TY5udSdqvg/kfQ8L7TWHZQL1kiIbMWtMDGsKwIOsaT8aY28aCuYq0THdAuctx2ZbSvlOOsGf3oxKkc7qsw9C0GKHsKAf3d8Kf8ANbPyrg0RfFevXg9B9NGrTa+Vn167ZsvnTuTGVhpIB2BFJ8T7H2zMO4J1O0c+QA61kxxPFABUcuvMPct31Poygj50Xa9q8Qk9pZBkgkrnt7eRK/Krh7TH+RtevkYvp2+6Y3ucGxFq2Ut3GM3AQwYzlKkNmHIAwZHjXWuJ37aTftlsvvAATqAVYkaDcj/KeYNQte3FsGHDDWSRluAA/ZGXKRHiCaaYb2lw7gS6RtLSnn74A6czSc29pRT+j8ci9nKO7TAEx+GMkM1k6ifsnKIPukiASOgOm9M7WLa2Axur2Z2JIWZkgQdNq8u8Owt4SFXrKRpzmUleXOqeJ8JRrLlsr9nbcLOsQCVnWCRlA1HKrg46lptfVGLruNsPxhTzHmrA/jTS1igw3DDw3+FfEsNfK/c9bds/VaIvcYa1kYIhLTBQm2RH9OnyFdLx3yZ3Ds3+n/p9me0DtQl7CGsnwX2puQouGSRMMDPo66R5ia12B49bcDMY/qiPRhp8YqNLjwMotYUtsR5c6MThndzG4AB4bec7URetKdR6UPeRjIaYZSp6EHmfHerjJdyGn2KrLWWWUuq7Aw6qwJHiI3E/qdKstNb5tzPwHlWQX2fu4Vw+Hkhe8PIZc0AmNSW08OdaPBs15WeAurZl1JBOpjTXenqM033POLcQuIyLYtq2aZLpcfXuhYCkDWTv4UdYLQGYkGNVCc9JA7u0/Kj7NsrBUwVk7TMiNa8w9gZR1gbqJ25+NX7gFH7NizeS8LjC3ACqCQhAJzAoDDMw5kTMnlTK3jiDqAT1Pif7UZbmACSMpJGvidfnXj2gWJbaBziTJ3A9KG7BC84pQly4zAKH0nmdYHlQvBMXjLpa4zoltSAe6JYTqEJmARI58tuXNw8M03HOUMYtrrm12PmI18PGmeFw4CqH91fdTl69TWbu9+BVbDLl575he7b6828qvUJaED+586ofFkjTujrQpvgHTU9TQ5XwXQXdvs38o+dDC9bG9xR6iapdyd/h/aqRYzHeOW1Txvyyij2jHaWwtm4wObvQSsg6AZoMCSNprKtwewlyHKggA92C0nPOkMwIKrqI97YVrOIYbuHK2sxt/f6zWJ9qEu2cP2zvCgBSikjvMeUQvyrSM2Q4qw3CYbD5F7ZLpuR3iP2iJ8JMxXV83XFhhOXf+UV1Vqfn6k6PVGzt4RCPcX/LfB+orLe0lkLfgAj3DBIbn1GlM7Q7p8x9DWe4w37+P6fwru6fBOE7c2/XxMM+aMoP8KQzwFo9pauaFRcRT1BLkj0MHXwpsmAvXLeZBIAJImDEEQPSh/ZPDSzEsArjs4/mzSreEH6mtVwN8oCEH7s6QDAGuvU15n8Q6+eOTjjptP6HV0/Tao3LujP+yDkDu+7L8+jn+9U4fGXEtQiKc9wgTvmLtoPj9KuwaPavkDWy73CpER3mLQTvz+Ve4W2rKAzCJuNBPM3AgO/Vp9K4OqzLS5PhyT/7HfghTS932D2tDKIbvHoNz9oRm5GR6GvEwObRsp8wD9RQ5Vbdo/vQBm3B0y5UYxzE5gNNe9IqOJsswe4WE5TlUMR3QfegrAO+53j08rFKTl+bbydjiZniYXtLmUWwtswIAEzpqJ1IIO1MbZtFlKJdt2mITN2jCGJEnWR7pBj51cOC2r6G+LkOcxyMyAtpCxr3dp1OvzptgeBIClxryg5cxtggw53Gk92NOum9ej1PU4lFKDdq759P48bkYFJKbyP4L1x2B73B1IOXEMxG4uIjx05A0sx3DVCNqugJ7oy8ukxTkWw7EayFgBiczdW+I115ig8fhAqnMTAB5/3rDD1ctSjJ7+DPfTfH0MpbVlPdMa7iA3o24+NfUeG2MuCvEs7nJdGZ2LGAmg123rBILU7Nv0/+VfQrJH7DeI2y3f8A0/Ovflpa/L9Dz5zm+ZWIcPxPscJaICHMohsskEATr1nkZpP7R4gX7OGdlGZjcJOUCYIB28frQV7HLctWrIcrCkljAEhVAHl3YnSqL1/NZwwk6Jd3jfOJ5bVlBPlhOuw64LfK3TnK5cxVdQoOjAIRtIiRtPnWh4iLYDsc1khc2bbUT7xErG29fJONLF67pHfY/Ek/jPrV93FM+GAJbLneFLMwGlrTU+vrWlDl+FUb32Y47igiHODnOgK6EExspA3nxra8N9onfMty0ZUkEqZ2jWDqBr1r5z7NX1mwpkhVDGOgZjRdnjjpeyBEu9o594gb3GUbA6wq6gVzzl+KveaQhrW3J9ItYpH71plJ6ePTXY/Co3jdtqxCknfKpgnymAT+VZQYkx3bbTsDI0Ijx686f2OLsuGW4e93WOVtyUMET1MEz4c6tKS5FkwygrYbgrl26ivBWSQQ7FWEGNR40UmGfWSnh+8Jn/bSuxxG04tOQ6s6ZuzBBgFZ70HKdJ11oLF+1iJICtOiiQIltmO3dE6iJ8aq1W5hpbaXnY06YTqU+M/lQF3idq3cZLhAIiAFdjH3myAwOg38qXcP9o+1uOrLAt6krd00QuWJCwEjSSYnzFL8TxPD37hu5WfMMqlLile6SNdY2ynbnV6a5CMJSdLt+xtsPiLLILluCGGjFSs6wYVu9uDSfi+PYHSPAnr06bT8KXcIxaEwEKC2JGxmZ00J8Tyq/F4tRcQgwMrzPWJFY5Woq2WoNOmE8KxDuma5oZIG8R4fnRhxCj6dNawvDMcBiHue9A5gyORgctqcWMWzR+8AJKkEe7/EA7MgCZIJ/QNRcnx4G0aFb0iCYY9Btz5+FJ7fGcmmVrjASTmGwGp1oezibTXXdGYtbzFgykAgCBlJHQr56614f4XaMgV2SCIKjs7hhDJ0LgKZWZ1B56i1KK1E7XsGpxdna2GQKlwZl70mAyD/AN4pX/8AUcj9ifSRmT60RYuh3sBFJ7K0QQSNSXtbZSTEJ0pd7eYvPgbpygRct7Enc+QrSFXsEk/B80BQdR615VRPhyH0rq1olGvt3jlOp3HPwNZji7Tit/u/StyrWwN8PH9Dtr8fOsZ7QupxndKkQvuplG3Q139Nn15EtDXxRx9RhUcbepMJ4El18Stu2T3tSOWk6npFbHGWr9t1vKhYQC4WNHA72h1g7zFZT2b4mtm+cwnMAJA1FbvgeNTJoTrtnInppz8tK8b+ISSzbx78+fX7HpdLGXs7T7cGcxHFGugsQyuTs0aHOAsQNSQp+NSweLyWrMLJ7Qg6AjLuZkiNyfhpTHG5SSyFwSYK6CCdc2o1Gkaa6nSkS376DKhAAJBhC3PbY+O45gVhNxWN8Lf9mjqgnrXw+w0xvFHD3gbWRETutmIDMBJKkp/MOVWYzhDNhLVxoLZkJWTI72sNzYTrpyNKb2IxBZiXdgQYHZDqCJlADsPhTLiDObFqCcwYElQdisyRENr129ayw4oTTmq2+O2xU9SpBFviLo57gFq2hkl2MsIO0CNm0ifGgr2Mu37Dr3UZmIQSZ1IaFJIMiGMdOkUBjsRefNnZ2tsIy9kpGoIWe5qNdD5Uuw99nJADNcRgQOxQ5CJB+z3PLTnURxY+U1tQS1d0aXB4iSrXJJW0c0Akkhl1A5kxRHH9UbLBMREjTYE7cpmlvD3YsyuMzZDIcQDmYnXTb0q/jBzWmEnrpJmNRpGgrgnH/UxryvgaP8u4gxFhlVmBUkCQJPIT08K1vB+KC5w9iCO8l6RGoPZuTz27nzpR7NWYZnKEkFVBPKeY+WvSfVrdwSWlvqiwCl66TMiWsXAY6ctBtIr6eTlVX3R5lJvjszC2sF3rbNqpAkE9RPd8pmPCo3C2Wzm97s3MaDQtoQAABPhvvzo3h/FypRCGyxudR3VMxzAknbrQPEcQHKuPtWyY6assfFSfWmm26Ia2HmEt28qsbCuXvkMxR2hRlBYldIAJ3rMXlS4eztTmLlQsGIzKFPn70+QrTWe0Nj93iOz7zZrYOrBgupE7b/GsvhuH3Q5ZFZija5RrrP4TVxxy06+xLyxctF7mzs8HFlEfMH1WTAEKynujwmefSlIb98mv6zvTDgPFXusbd1QtpQAZBJBV12nmI1FP+KcMsW0d4E/ZYgCCdgDy1+tY5sEri628nV0ueCm1qTaq/cA4Hhty/m7ML3SAZMb05wWd8N2ZAGQOq6EZmJedSYO/KquButkMExVsZipOgIOh0nlBnXnIFMsClm5bhSzLndQwuBYMknwPvEjfSJq5yU1Rr1XVa9lwmq/QwD8bulcgfJ2aC0RbuCGA00IBDfLSruFrcvhw8BJQB2gNDPEqSCAsrJMeFblvYfCHSd+lxROs7ZNdQaLtezFhE7MPCzP8VeRDH7MRoJiqbhRwxbTsz/BeB2hbv2HvEtdBt6FXzW8shtFU5gSNNu4NDTS57PWltHd3JCh8oXLpoSiQIESdJ1o9vZu1C99lKyVYXAGGaNu5/KCPKqbiLZTW7eIDqSz3FOhMGCIJ9aE1Ww4zlGWpFHDOCvbYhGW6WgQpII13iDI1pX7WWuwupcuK8stySgZiJAAMaa6bjXWnmDxhtXu07cXFaQABbBWdQZGpiMu/OaZL2GJYLcbvHQZXhjzET9KynpmqRbyOUtUj5/wpZukF4BGrHYaH3p21MVpMSWBEFWQAPAOYFgwAO46CtVw/2Rw9suydpmYAd59gOUAgdN+leYz2KsuZk6iDIU/hTUHRDlbPi3FeP3bOPMMyWswzoAYIPvGDObqCD5VqeN8UY2rOUyDct6MTGrCTyOaOUxPKs/7bezzLiLrQTbtMlrSABIOQeEwa0/EPYvEMFUhcqurDvye6QdZ3OmtVJUkwtOyGDctfawrFe5OdTszNazEawRUvbXhos8PujMzlrtosTA10GkbUR7P8Au277O2gVB7xie8vMiOXXpV3tyDewz2UAzFkYGZXumTqoImpim2mNt8I+S3MMZ1IG30r2m2JwN/Npb2AHusdlA+7XVpTFUvAxt2zl2O45eBrMcU//L/0/QVokbu+v4VneIIf2kkjbLvp9kV6kZqMk5Otzz3jnkTUE267bnuFci+sfruzW19nVzoyaSrIdT7wJAIB5ak/2rG4S3+8zafHwinfDbjoxZVzHTaevgK8jqVGUrbVf1L7nudNiccdNST/AKX9hljMd2WKfOVWWkfdEqdB8aqsPkw/bFWd5IOU6ySdYJjnVV/h12809juZ6R8T+Fe3Eu2GFq5orDNIg6yRA6Hr5ivJ614ZQ0wmm7TaXdK/udMIyU7qlXlf2tnWOKG8y2kF20zT3igI0EkamOVOcLwS6zFGxLxE6KqnlzHKgeHgG4hUEgEgmJAORtDynwrU4X+K39NZdPnliWmCStO7Sf1asx6iCm7f939zJXOM2bTNZNxyyPl7ysdn/lWDp0om5h7Vg3MTqJADwCYM+9AEiSP1NdjOHiXuBSz5mI0jXOSNY+YqeCwxchHt3mlQzGe6WnUaHX6DrVRx4qyJ3cn5Xm/BV7R9wuwHFrdy87Q2XKBqpEnMfWjuIYq12bwdcpjfeDG9OsLwOyDLJE7d+T5QpOtWdjZtnUhTyXusx9Mpb50odJck62VeuAllRjuJ38ThcPaeFXtWO665YGU6RB/BhR/C1uvhpa52l26l0AQNjbuELy3gb6Amjfa7EWcTlwpZhduNbK90kBVb94QRoDlzaHeBQPsVaVg6OD2thyu7ARrlIEx94eUda92ShoWn5/qefjctctfy/QU4XgeJAWbGoESbiAxz6xXf+Er7ASbaALAGrEDM50gRHfPwFbwg8lJqIw32mLjwmV+AqFY3QrwPD8ttLb5mjQ5QwHx/vVXA8AcObshe/dLL94JAgEkb70+F5f5vgKpW5J1/8v5GquWmr2IqOq63EHD8K+cKVYBnxDM8SZa8pt+hUfIUw9pp/ZiDsCo+fPWndpfEfT8aXe0FvtLLLPMHQTselVKcmknwKMIptpbsyuE901oPY5x2ESQTcukQs6Ds58uXnSjCcMYr74E9QRTjgeGezbNubT94vqOTRpr/AE1LdIdDgXRmUF2zZiBKbMLctsde65qLWFKh84IIWO6JgGUHxOniapF+5v2VsgdJ/wC6uS67bWFPk5H/ALvGp1rwx6feXXQgnNcGivOh9wEdoduRI+GlLPaYKMPdIYEnsJifdmEJnqKOF07HDtsR/EOx3HPTQUFx+29ywyW8PczMU55tFaeg5VSnHgWh8mawaim3BIGPwxMAC4uvrS63grye9auDzRvyorhiMcVa7raMCdDoOp8KpiPt/bIftL8R9a97TowPhP41izbBruxA2/Co1D0gXtRhnXhOKa4pGIuXRcYbkEYhFTLHLKoI8DW5ucOVt2f0I/KsReTuleR5evSvXtGJBjykfQ0275BI2NrhwskurOxiI0PMGYEGdOtZ/wBqL9od51UmI74EjuvByuIJltdfsiquDXnVjLsRHMnr51bxghxB1HiZFNVQndmIs8cwCqFezbZwAGYiwJMan3h9K6mp4RZOptW/9C/lXUfh8P18gqRnRxBVGlxo6W7aoPi0mguHuLl+4xDH3feOY+6OZFCH3fX8KH4dxS3auvmJExtP3RXJ/EukjHA3C2zo6XNkyZNP9kbnD2l+4B6CmFsDoPjH4VlbXtLh+rE/0k1ePa63slu456bfSa+TXR55P8r9fE9T2cvBqAdNB+PzpPxLDi7cAzKCBtu0EnXfal/+J4y9pasC2PvPuP8AV+VMOB8Le0zXLr57jaGOXhJ/Wld/TfwzIpap7GU2oK29yv8Aw7sUlO0KqSxQANPdI7qxMyRoDXlrjBzkpYvsSIg28nXdnIA5daf9qT/x+VSUeI+MV666ZN3Lc5JZLA7aGNWbXlOg8gdB6Cpm2ZzSZ6wgPTdVmrvQ172Z8v8AmumOMzcwY4Yc5PgWYj4E1H9iQ90D0Gn0ow4Qx73wEfjVlvBKIIJnkatQJ1i8cGUEGI+P51Zw3gyWiSmkmSRzPjMzV9+42xOvhUEYncn41rpozcmyy+rqeUcoH1qmLh6/CKuWyeh86MtFo7wPnz+FMkDsYdxuo9YolhH2T6bVIYocga9GJ6D4migKhd/l+NV3kEbfA0QGkzA8tqIXIeQB8aAALNu35ef50ULCxyogWh0jyFS7AHcTQAsfh1rWAv8ApB/CqrOBUaCB4iR9KZvhxyYeRqC2p6UCBV4eDrmJ8mY/jVpw0bEj1n6miBgz1j51PsiB70+lAxdesMftE/D8qX4fAMt8XCWOka7bR0pzcsvyb8KpS0wIzT60UFhKKek/GrMnVT8qsVWiRJHgNKj2h6TU0OxbibWvufP8qjHgfLWmecdK5wOYJ9DRQWAWLgXlHrNSxV4EbkelWOV5L+H0oW8QNxPrFFCsFLL97511S7RPuD5flXU9I9RmrHs4g95i3yHyohfZ2wTJsofQE/OurqmcnLllwWl/h2CbPB8Op0tID/SKZWsOF2gDyH4V7XVkaOTfLLRb8jUSAP1FdXU0SeG5HOPKopfJ28vHeurqtIlslY7rS2xBj4ir7mKEGAa6uqhHpxfQCoriW20+FdXUySyw0t3hM6a/KjsnTT0rq6mxE11FeRXV1IZC9hQdRofrVNvDk6ivK6mIuGFPOKn+x9TPyrq6gD0WtIDGqbiEb/WurqAOAroHWva6mIkrkf3qX7R108q6uoAnIiZ0rrGLAIIma9rqKAbDHoVkqJ6RQF4Ke8F0866upDK0ury+lTINdXUgK3tg7615bulNFZh4A6fPSurqYBiYyRqRPio/7K6urqdCP//Z"/>
          <p:cNvSpPr>
            <a:spLocks noChangeAspect="1" noChangeArrowheads="1"/>
          </p:cNvSpPr>
          <p:nvPr/>
        </p:nvSpPr>
        <p:spPr bwMode="auto">
          <a:xfrm>
            <a:off x="1222375" y="922338"/>
            <a:ext cx="2054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39948" name="AutoShape 20" descr="data:image/jpeg;base64,/9j/4AAQSkZJRgABAQAAAQABAAD/2wCEAAkGBxQTEhUUExQWFhQXGBwYGBgYFhoXGBkYHRUYGhgYGBwaHCggGholHBYVITEiJSkrLi4uGB8zODMsNygtLisBCgoKDg0OGxAQGywkICQsLCwsLC0sLC0sLCwsLCwsLCwsLCwsLSwsLCwsLCwsLCwsLCwsLywsLCwsLCwsLCwsLP/AABEIALcBEwMBIgACEQEDEQH/xAAbAAACAwEBAQAAAAAAAAAAAAAEBQIDBgABB//EAEUQAAIBAgQDBQUFBgUCBQUAAAECEQADBBIhMQVBURMiYXGBBjKRobFCUsHR8BQjM2Jy4RWCkqLxY9IWsrPC4gckNENT/8QAGgEAAwEBAQEAAAAAAAAAAAAAAAECAwQFBv/EADMRAAICAQMDAQYEBQUAAAAAAAABAhEDEiExBEFR8BNhcYGh0SIykcEFFHKx8SRCQ7Lh/9oADAMBAAIRAxEAPwDa14RNUpcI8RVy67VmmU1QJjMEriGH5jyobDYW3aGpgTMsYg7Dp1+dNKD4tYY2yEAJMCD0kTzGsUtMU9VbibdUY7i+Bt3rly7aMljkTfvNoCEAGo2JO0MJ309wFvtba2ScpDZYIMgzBBGU5iDHTQc9I0b8GbswFc5wqgCdPsZ4nrlmdNhtXt72SQ5iHbMSSGMSCRrOUANJ3nXoaXs22ZST7AycNUIoaVurootr3bq6aknQPpJOkA60XxXiLWECsCzG0pcIpkMwykqvXmR5mocK482GcYfFgIBpbufZjxPTx5c+tKONQMVcz3FBLFhJGgOq7+EVbxyhuisOTG2239P2Nd7I+0aXrS23DqRCy0khiJAJ6/29dJscp9D1r5hYxLLqrH0/Xhv9K33s85uWR2j5mYliYjXbQdNNqqEndNUzWcYtaou0wTjmAYOL9kfvBoy//wBEgnL/AFCO6fTpE8BeF1Q6mQf1B6EU2cQVVuunj3WpTj8P+zub6A9mx/fKPs/9VR/5hzGvWnJdzOMuwyQRVVy5PlVb3gw0Mg8+v9q9WoLSJrVgqAqQpgTqLCpCvGFAHmEbUjr+v15UebTXoL6Wx9n7x8fCaV5oIP68acWsSqKc2w28Z5D1mrizOSJs6oZJAXL6CDoP9xoTs2xBBaVsg6LsX8W8K87FrjK90QsjKngdJbxmKKxOJM9naAL8z9lB1bx8KokpOJyoiKMzxAUeGknoNN6X4vAHtLfaHOzTPQQNAvQCm2EtpZQsTLEnM3NjJj/gUBxBXd7ZYlJnKBuNNyep6U09waKP8LT7MqfA/o1VYwrhQVuHXWDrv5zRbW7gE5w0dR+X51XauOAAU0AiQf8An61pZIPd7UEA5W59J0jr49Kss32JAa2R5GfqBVqvLagjTpPPXafCjMOo3mjVQUR4heCZFJPeIAABOvLYaD3tdhQzGTVuKclyZGWIiNSeszt6VQBXMzdEq9ryvaQAHEQO9pP7sxpOuYQfORVvDjo39Z/CgOOYcXCVMwFUwCRP7wCDG4128qO4R7hj734Cn2FtYZNe1EtXUhmfKVHLG1ElaiVrBSNaILc61aBVRWuViPLpVqRLiWFOlTt3eRrkYHapFJq0yGD8T4fbvoUuLI5dQeoPI1gb/BDhHIc5lYyjcyoAEHoRoPKK+hgkeVV43AW76ZXEjcEaEHqDypzWuGkeNqE9ZiEcJFxBmAIlR9rX3Y+8eXjFfQhgeyVey3UAEfegRP8AV9fnWVHDDgbovqDdtAQ33k8TGh8/OY3o/G+1crnsQUBAJbmSrGPCI2568qnHGWOFyDPmxynUf8mhucSLtZQKIJYsxnSFPdAj3jPPoedGm7lORtyJ8/76V8jw/tJdd2btGzAhhIgbjUwABsNt58K1dn2xN7+IoHeVUCyTPOW1kSREActqXte6MVJdxo9r9mcD/wDQ57v/AE3P2P6Dy6HTpTBTRS2kupDCQ67HmpHSlNqbT9i5J0m2x+0vQ/zjn1EHrGkl3RrGV7DAVMVUhqwGpGWCvYrrak7V6wpgD3Vo3h5BKk6xI9eR+XzoZxXnDzLMrAbyAGmR1Ogiemu29VFkyGOIuNclbew3fy1hep8eVELktKAoknYc2PUn8ajicalsQN+QilqcQK+6kn7zn5QOXrTsmqGNm3BL3IzA+iyBsOtC8RYlkYsLYExMTtuZ67RQF/EuxlnjwXSq0SdgSf11pgFNi9CJzcpAj9fCvGxTHYBR8TUf2d+n69akMEftTHhr+VO2KkVFp3Ymj8IwW2I6n6moYfD2wPHx0qTiCRELy6bCaTVDQPdblXgNWhga9Nob1mWVivRQd3iFlTHaKW+6pzt8Fk1H/EGPuWbjeLAWx/vOb5UrQ6KsV/Fcfyp/6qV3Dr2W2xgk5oAG5JAgDxJoW/ffM5KDPC6BpAOZCokgaEhRtz9aJ9nsOrFi5aQdIJAEggnTnGlVd7Ijh2T/AMLRtbwvdofeykhR0AE7AQPGK6tDbtWgICrHlP1rqelC1MzjJUCtWB+tTivPalHk6k0wYpUClFG3USlXGYqAytW273X41Y1uqmStVIloIiarKkaiqlJXb4VelwHz6VomQ1RxuSD1r5zxnhots7KxUFpZQRlPezKVBiCIiBJr6I61nfaHgvaQwEmROhI8JAOg8R4UTlLTt6RDgnyYa1d75ZFAEiVOpIk8tiYovEXpuIFUiG15jLBMiPKf+K1eJ9llCZrbHMq+6Yg9SDpDeOu1ZZ0uK/ZupVl5sBIE6eBUj61g4yXYmUVXvPqXsjjhdwqAk50keO8ry1EEa7UwxuCF1WRpBEEMN1YTDL4/3GxpRw3hb21V0f7IOWIBMazrppH9qdYTGC5rswgEHeZ2NdcNluFbCnB32k27gi6nvDkw5Ov8pj0MjlRqGvOM4ftAGtgC6klGPPqjR9loE+QO4oXAYsXFkSCDDKd1YbqfL5iDzqWqZonaLsfedQuQx3tfKPzIowGl/EMxC5YmRMztmWYjnRqHQUDJmoWoVgfjUq9dIE0CZdjLbM3dE6UP+wPMFgD0Gp/ACjuHMxB1Gp+EVDFcQs2jDXUUncswknwG5PgKsgja4eqkTLt02Hy5edeXrMEZiPJRMD9eFVLxYH+DavXOrZOzHmGvFQdtxNelsQYhLVkSYLM11jpuQAo/3GnYBQQQArnfnr47eldibuRSXZQOpOX5nShW4e7fxbrt4Jltr8hn/wB1B4Dh9rtr3dEq6hS4zMB2SsYZ5J1J2609xbBS8bstoge4f+nbZ1/1gZR6mqMXj7rE5bOWNP3lxQR6Jm+op3bYiSdgKU3Wk/OomVEAXD3m966F8LaAfNyx+lDnh6G9lebg7PNDuz65onKTlAgdKbChx/GO8ZB0j3j6zUUim2X2IQQqgDoAAPlRC3QdxVMVRibkD9b9KYCrGuc90pl1IAmdO8IMDoQDTb2YfKj+Y+hpBjmOV+8V6jnv15EU49ncM1zMu1vQtrqd4Xy318KI8slgmM9rQrsEsXLigxnWYMbxp1keldV1xQrFVEAEgDwmuqxE1IOoIPlXRFJkYjUGD4UXax7D3hPyNZbM1oZLd6irVAO1B2sSjbGD0OlW5ayliT4GpMsa3VbJVi3jz1qxSDtWTjKJaaYE1uqmSmDW6pdKpTCgZbnWpxXPbqqY51qpEOJchy+VAY32eS8hGdixbNnYyw0XTylQY050wtXAdNjQ7YoJcyAw0SAdm8B4+FaWu5m42CezWIu2H/ZMRqNTZfcEc1nmOnTYxpT/ABOHM500cfBh0P51Gw6XIDKMynMAwBgjZlnn40XWlpkpNbMqw10Ouhhwe8p89R/el9zBHMb1kS0d9B9tQx1H845dduYIMxWHJOdIFwbTsfBvz5VVwG6SCsw6zmWO8Jaefnv4Uh8FLXgwBBkESD4Std/i1kd3tAWG6pLsP8qAmqOLYG2lzu6Bjm1JYFpkwG0WTJ0jXXejsOwVQFAGk6dfzqX4KT7lf+KGQq2XJaYzxbBjfQnP/trxu3bdraeCqbh9CSo/2mvLrfvLf+bn/L86KmlQFWA4erEi6925zguUWOcrbyqfUGjMZg7drscltLYN5dFAQt3W3ga+VUWmysDy5+tE8Wvr+6721xSxDawA3y20rSJDGbHXWNOXIedV3W1G2vM89OXhQR4rbPu69ABI9Ymaou492Oiep/529KdioZEwdiPLUUBgT+9xGx76zr/0k+Hl+dVi9dPML5SfyoeyuYvLa5tYgch60akGkc3riqkSBPjSt8Ss8z4AVIYdeYnz1+tWqIqXuWtgbtmO1s+pihWW4bo91SUOo10DDSD/AFGmopVcFz9qUgDIFI9JEn5fSscuRY6u3brYpKwr9hn3nY+Wn51G/aRV705V11Yx8JijaEx2GFxSrbGrknpenntZK53MR7UYi4rW1UkB80gc9Vj61t+CXsjjodD+HzpBxPDkPZBtPdOqyq6DvJ3mP2dB9aa3lIAA3P51abaVohL8T3PMT77f1H6muqs3F5trz866jUi6MgOOkJ2jKoSYlma3B8Q6CPjRGF46jiVBIG5Uo4/2sava6BOm2/69DVBu22UjsiwbRhlBBGu87jlXjR6vJXH+Pod3sUE2+J2mE5oH8yso+JEUbheIj7FxW8JDUpwmHsIDktdnmEEBSn00B8RU8Jwq0Z1dhEZXbPHj3pM+tbfzldvX1IeE0lrHg+8I+YolYOoM+VZXDcJa2Dlus2ndkKuvjlGWP8s1y4+5bUvdTIAYJkKfP3iseJI8q6IdRCW3r7mTxtGuFwjfWpBgaSYPjYaNQZ2nusR1H3h4imVu+rbGD0OlW4RlwTbRcyULiMKG3kHwNFAkVxINZODRSkgHsYEVG6quuW4uZfmPEGjHSh3irjMGgMq9oTJuWhs4/iJ/UPtDx3pxhMdIGYiCJDDYjlS8EqZUxRFq+rQD3T/tP5VsmQ0NqBxeF763UOW6nPky80bqD8jrXiXGTTdfmPKic4ZZGtWmRQr4pj1dgRG4Qg7gnWPPUGqbOOJJVLVw5dJK5VJ8GO+1L+LM2ZIB/jLMdNN/CtBwy4SkkRqY8VnQ/Ck6sSsCIvs4hVQgE95p0OmuWrxgLp96/HgiAfM/lV72X7ZWB7gUgjxkUXSi7vbgpgS8NXmzt5sfwiq8SLdtk7oktG0nY6zTKKhcVdM0aGRNOeqvw8gqvcllr2KqOJQfaHpr9KgcavifT86qxBNCYLB5GdiScxnU+A/L61zY7w+JqtsefColGLab7DVjCK9ilZxh6n0EVA3ieRPmaeoKGpYDcj41E3160rznoK6W60agoYnFDkDVbYrwHxoAoeprv2c9DS1BQU+J6kCgcVii2i+XiancwLMIAo/CcOC+J6/l0pbj2Fi4Bo5CurQDDV1IDCYvC5lOX3o0P4HwpLgcSWbIP3d4AjUEjbTMoIJAIGgOxNO0xgCZylwaxlyFn88qyYqDGxeBdlYZPtFLltl8pAb4V4mOMkrp0d6muGQxF/s2bMxYkDSIXbkOXPfWieDWZXtNe9IA5BZ39YqjCWcMxYhhcIEnM5aB1IPLzpphcVbb3HRv6WB09Kual3TBzTVIX+0mMuWbJuW47rDNInQyPrlqjgnHs9sNfyKWbKpU6aLJLCTk9T6U9ewtxCpgg6cj0jcEab0lxPsnbYlsz5zHeJBPSIgDbSunC8PsnDIqfnv69Uc8lLUmv0CSuGvMIdGYQIDxO8AgGGGp0Irw4K7bByPn10VtNOeusnaAMopbd9mXRkZGzlLocZjGVAJIHiSF2FSw97GC5OR2HaNKtkAKE90KdwQJ1mNq0UO+Oe3vdcfcG/K/T5jVOLtbkOCoWJJBKa6CCfHSATTTD8TR/wC2vx5is1/4nT97mQ90AgAzmEw3hodzt41PC38PfGYE2nMHUhWiYBG6wdpG8Vop5Yq5R28ktRZrlgjQyKCxOHbca0r7G9bPdYMJ5ypC8hM6nxNXWeOkQLilT4j5SPLpTjkxzFpkgqzbY1a2HNWWMcjaq3689qK7TqPhTakuNwvyBW7rJodV6dPKiLbg95D5j8xVjWQdtaGuYYgyNDTjl8icSjF2lYqTmBVs0Lz02PUflRC8SCiAvxMVRdM+8PWqsyjlWuojSFHijcgPmagcbcPM+gAqrtR0qQu+Aotjo4u53J9TXgQ+FTDGpKKBERaPWpCz4/OrVSrFt0AUCyKsWzRC26sFqnQAyWamLNFrbGvhv4VcuGOmm9FCARZFWLY8KZDhp3OXz/QoZ7ozZVGc+GgpgVCzVi2aMSz1HwqN68q+J6Um0uQqytbAFUXsao0XU1XeLPuYHQUp4pxrD4aQ7jMPsr3n9Ry9YFZ3KXGxWy5GnbMeddWLb20uHW3hLjIdj3jI691CPgTXU/5Z+8XtUZIo8d27cXydo58ppJjeNYu3eyDE3RoIGh3n7wNaG0+nqOXnWb42n/3Ib+mvTjgxyl+KKfyOOWSajs2MMN7TYoaG+580t/8AZTq3xjEATpJG7WBqP8saVlHtzdHidNOedorWW5hDuRoDvlHMDoSZ1rPLiwR/40XjeR/72V4P2ge1mi1h5YQezDYdo8xOvjR+H9s7Y7jdtbaZzNlvrttMhiOfWquG57xY3Gka6kAtoCAJImJgeVZrCYO4x7lm48Me+jMCDJGkdK4c/sNDdU782vqd3TY5udSdqvg/kfQ8L7TWHZQL1kiIbMWtMDGsKwIOsaT8aY28aCuYq0THdAuctx2ZbSvlOOsGf3oxKkc7qsw9C0GKHsKAf3d8Kf8ANbPyrg0RfFevXg9B9NGrTa+Vn167ZsvnTuTGVhpIB2BFJ8T7H2zMO4J1O0c+QA61kxxPFABUcuvMPct31Poygj50Xa9q8Qk9pZBkgkrnt7eRK/Krh7TH+RtevkYvp2+6Y3ucGxFq2Ut3GM3AQwYzlKkNmHIAwZHjXWuJ37aTftlsvvAATqAVYkaDcj/KeYNQte3FsGHDDWSRluAA/ZGXKRHiCaaYb2lw7gS6RtLSnn74A6czSc29pRT+j8ci9nKO7TAEx+GMkM1k6ifsnKIPukiASOgOm9M7WLa2Axur2Z2JIWZkgQdNq8u8Owt4SFXrKRpzmUleXOqeJ8JRrLlsr9nbcLOsQCVnWCRlA1HKrg46lptfVGLruNsPxhTzHmrA/jTS1igw3DDw3+FfEsNfK/c9bds/VaIvcYa1kYIhLTBQm2RH9OnyFdLx3yZ3Ds3+n/p9me0DtQl7CGsnwX2puQouGSRMMDPo66R5ia12B49bcDMY/qiPRhp8YqNLjwMotYUtsR5c6MThndzG4AB4bec7URetKdR6UPeRjIaYZSp6EHmfHerjJdyGn2KrLWWWUuq7Aw6qwJHiI3E/qdKstNb5tzPwHlWQX2fu4Vw+Hkhe8PIZc0AmNSW08OdaPBs15WeAurZl1JBOpjTXenqM033POLcQuIyLYtq2aZLpcfXuhYCkDWTv4UdYLQGYkGNVCc9JA7u0/Kj7NsrBUwVk7TMiNa8w9gZR1gbqJ25+NX7gFH7NizeS8LjC3ACqCQhAJzAoDDMw5kTMnlTK3jiDqAT1Pif7UZbmACSMpJGvidfnXj2gWJbaBziTJ3A9KG7BC84pQly4zAKH0nmdYHlQvBMXjLpa4zoltSAe6JYTqEJmARI58tuXNw8M03HOUMYtrrm12PmI18PGmeFw4CqH91fdTl69TWbu9+BVbDLl575he7b6828qvUJaED+586ofFkjTujrQpvgHTU9TQ5XwXQXdvs38o+dDC9bG9xR6iapdyd/h/aqRYzHeOW1Txvyyij2jHaWwtm4wObvQSsg6AZoMCSNprKtwewlyHKggA92C0nPOkMwIKrqI97YVrOIYbuHK2sxt/f6zWJ9qEu2cP2zvCgBSikjvMeUQvyrSM2Q4qw3CYbD5F7ZLpuR3iP2iJ8JMxXV83XFhhOXf+UV1Vqfn6k6PVGzt4RCPcX/LfB+orLe0lkLfgAj3DBIbn1GlM7Q7p8x9DWe4w37+P6fwru6fBOE7c2/XxMM+aMoP8KQzwFo9pauaFRcRT1BLkj0MHXwpsmAvXLeZBIAJImDEEQPSh/ZPDSzEsArjs4/mzSreEH6mtVwN8oCEH7s6QDAGuvU15n8Q6+eOTjjptP6HV0/Tao3LujP+yDkDu+7L8+jn+9U4fGXEtQiKc9wgTvmLtoPj9KuwaPavkDWy73CpER3mLQTvz+Ve4W2rKAzCJuNBPM3AgO/Vp9K4OqzLS5PhyT/7HfghTS932D2tDKIbvHoNz9oRm5GR6GvEwObRsp8wD9RQ5Vbdo/vQBm3B0y5UYxzE5gNNe9IqOJsswe4WE5TlUMR3QfegrAO+53j08rFKTl+bbydjiZniYXtLmUWwtswIAEzpqJ1IIO1MbZtFlKJdt2mITN2jCGJEnWR7pBj51cOC2r6G+LkOcxyMyAtpCxr3dp1OvzptgeBIClxryg5cxtggw53Gk92NOum9ej1PU4lFKDdq759P48bkYFJKbyP4L1x2B73B1IOXEMxG4uIjx05A0sx3DVCNqugJ7oy8ukxTkWw7EayFgBiczdW+I115ig8fhAqnMTAB5/3rDD1ctSjJ7+DPfTfH0MpbVlPdMa7iA3o24+NfUeG2MuCvEs7nJdGZ2LGAmg123rBILU7Nv0/+VfQrJH7DeI2y3f8A0/Ovflpa/L9Dz5zm+ZWIcPxPscJaICHMohsskEATr1nkZpP7R4gX7OGdlGZjcJOUCYIB28frQV7HLctWrIcrCkljAEhVAHl3YnSqL1/NZwwk6Jd3jfOJ5bVlBPlhOuw64LfK3TnK5cxVdQoOjAIRtIiRtPnWh4iLYDsc1khc2bbUT7xErG29fJONLF67pHfY/Ek/jPrV93FM+GAJbLneFLMwGlrTU+vrWlDl+FUb32Y47igiHODnOgK6EExspA3nxra8N9onfMty0ZUkEqZ2jWDqBr1r5z7NX1mwpkhVDGOgZjRdnjjpeyBEu9o594gb3GUbA6wq6gVzzl+KveaQhrW3J9ItYpH71plJ6ePTXY/Co3jdtqxCknfKpgnymAT+VZQYkx3bbTsDI0Ijx686f2OLsuGW4e93WOVtyUMET1MEz4c6tKS5FkwygrYbgrl26ivBWSQQ7FWEGNR40UmGfWSnh+8Jn/bSuxxG04tOQ6s6ZuzBBgFZ70HKdJ11oLF+1iJICtOiiQIltmO3dE6iJ8aq1W5hpbaXnY06YTqU+M/lQF3idq3cZLhAIiAFdjH3myAwOg38qXcP9o+1uOrLAt6krd00QuWJCwEjSSYnzFL8TxPD37hu5WfMMqlLile6SNdY2ynbnV6a5CMJSdLt+xtsPiLLILluCGGjFSs6wYVu9uDSfi+PYHSPAnr06bT8KXcIxaEwEKC2JGxmZ00J8Tyq/F4tRcQgwMrzPWJFY5Woq2WoNOmE8KxDuma5oZIG8R4fnRhxCj6dNawvDMcBiHue9A5gyORgctqcWMWzR+8AJKkEe7/EA7MgCZIJ/QNRcnx4G0aFb0iCYY9Btz5+FJ7fGcmmVrjASTmGwGp1oezibTXXdGYtbzFgykAgCBlJHQr56614f4XaMgV2SCIKjs7hhDJ0LgKZWZ1B56i1KK1E7XsGpxdna2GQKlwZl70mAyD/AN4pX/8AUcj9ifSRmT60RYuh3sBFJ7K0QQSNSXtbZSTEJ0pd7eYvPgbpygRct7Enc+QrSFXsEk/B80BQdR615VRPhyH0rq1olGvt3jlOp3HPwNZji7Tit/u/StyrWwN8PH9Dtr8fOsZ7QupxndKkQvuplG3Q139Nn15EtDXxRx9RhUcbepMJ4El18Stu2T3tSOWk6npFbHGWr9t1vKhYQC4WNHA72h1g7zFZT2b4mtm+cwnMAJA1FbvgeNTJoTrtnInppz8tK8b+ISSzbx78+fX7HpdLGXs7T7cGcxHFGugsQyuTs0aHOAsQNSQp+NSweLyWrMLJ7Qg6AjLuZkiNyfhpTHG5SSyFwSYK6CCdc2o1Gkaa6nSkS376DKhAAJBhC3PbY+O45gVhNxWN8Lf9mjqgnrXw+w0xvFHD3gbWRETutmIDMBJKkp/MOVWYzhDNhLVxoLZkJWTI72sNzYTrpyNKb2IxBZiXdgQYHZDqCJlADsPhTLiDObFqCcwYElQdisyRENr129ayw4oTTmq2+O2xU9SpBFviLo57gFq2hkl2MsIO0CNm0ifGgr2Mu37Dr3UZmIQSZ1IaFJIMiGMdOkUBjsRefNnZ2tsIy9kpGoIWe5qNdD5Uuw99nJADNcRgQOxQ5CJB+z3PLTnURxY+U1tQS1d0aXB4iSrXJJW0c0Akkhl1A5kxRHH9UbLBMREjTYE7cpmlvD3YsyuMzZDIcQDmYnXTb0q/jBzWmEnrpJmNRpGgrgnH/UxryvgaP8u4gxFhlVmBUkCQJPIT08K1vB+KC5w9iCO8l6RGoPZuTz27nzpR7NWYZnKEkFVBPKeY+WvSfVrdwSWlvqiwCl66TMiWsXAY6ctBtIr6eTlVX3R5lJvjszC2sF3rbNqpAkE9RPd8pmPCo3C2Wzm97s3MaDQtoQAABPhvvzo3h/FypRCGyxudR3VMxzAknbrQPEcQHKuPtWyY6assfFSfWmm26Ia2HmEt28qsbCuXvkMxR2hRlBYldIAJ3rMXlS4eztTmLlQsGIzKFPn70+QrTWe0Nj93iOz7zZrYOrBgupE7b/GsvhuH3Q5ZFZija5RrrP4TVxxy06+xLyxctF7mzs8HFlEfMH1WTAEKynujwmefSlIb98mv6zvTDgPFXusbd1QtpQAZBJBV12nmI1FP+KcMsW0d4E/ZYgCCdgDy1+tY5sEri628nV0ueCm1qTaq/cA4Hhty/m7ML3SAZMb05wWd8N2ZAGQOq6EZmJedSYO/KquButkMExVsZipOgIOh0nlBnXnIFMsClm5bhSzLndQwuBYMknwPvEjfSJq5yU1Rr1XVa9lwmq/QwD8bulcgfJ2aC0RbuCGA00IBDfLSruFrcvhw8BJQB2gNDPEqSCAsrJMeFblvYfCHSd+lxROs7ZNdQaLtezFhE7MPCzP8VeRDH7MRoJiqbhRwxbTsz/BeB2hbv2HvEtdBt6FXzW8shtFU5gSNNu4NDTS57PWltHd3JCh8oXLpoSiQIESdJ1o9vZu1C99lKyVYXAGGaNu5/KCPKqbiLZTW7eIDqSz3FOhMGCIJ9aE1Ww4zlGWpFHDOCvbYhGW6WgQpII13iDI1pX7WWuwupcuK8stySgZiJAAMaa6bjXWnmDxhtXu07cXFaQABbBWdQZGpiMu/OaZL2GJYLcbvHQZXhjzET9KynpmqRbyOUtUj5/wpZukF4BGrHYaH3p21MVpMSWBEFWQAPAOYFgwAO46CtVw/2Rw9suydpmYAd59gOUAgdN+leYz2KsuZk6iDIU/hTUHRDlbPi3FeP3bOPMMyWswzoAYIPvGDObqCD5VqeN8UY2rOUyDct6MTGrCTyOaOUxPKs/7bezzLiLrQTbtMlrSABIOQeEwa0/EPYvEMFUhcqurDvye6QdZ3OmtVJUkwtOyGDctfawrFe5OdTszNazEawRUvbXhos8PujMzlrtosTA10GkbUR7P8Au277O2gVB7xie8vMiOXXpV3tyDewz2UAzFkYGZXumTqoImpim2mNt8I+S3MMZ1IG30r2m2JwN/Npb2AHusdlA+7XVpTFUvAxt2zl2O45eBrMcU//L/0/QVokbu+v4VneIIf2kkjbLvp9kV6kZqMk5Otzz3jnkTUE267bnuFci+sfruzW19nVzoyaSrIdT7wJAIB5ak/2rG4S3+8zafHwinfDbjoxZVzHTaevgK8jqVGUrbVf1L7nudNiccdNST/AKX9hljMd2WKfOVWWkfdEqdB8aqsPkw/bFWd5IOU6ySdYJjnVV/h12809juZ6R8T+Fe3Eu2GFq5orDNIg6yRA6Hr5ivJ614ZQ0wmm7TaXdK/udMIyU7qlXlf2tnWOKG8y2kF20zT3igI0EkamOVOcLwS6zFGxLxE6KqnlzHKgeHgG4hUEgEgmJAORtDynwrU4X+K39NZdPnliWmCStO7Sf1asx6iCm7f939zJXOM2bTNZNxyyPl7ysdn/lWDp0om5h7Vg3MTqJADwCYM+9AEiSP1NdjOHiXuBSz5mI0jXOSNY+YqeCwxchHt3mlQzGe6WnUaHX6DrVRx4qyJ3cn5Xm/BV7R9wuwHFrdy87Q2XKBqpEnMfWjuIYq12bwdcpjfeDG9OsLwOyDLJE7d+T5QpOtWdjZtnUhTyXusx9Mpb50odJck62VeuAllRjuJ38ThcPaeFXtWO665YGU6RB/BhR/C1uvhpa52l26l0AQNjbuELy3gb6Amjfa7EWcTlwpZhduNbK90kBVb94QRoDlzaHeBQPsVaVg6OD2thyu7ARrlIEx94eUda92ShoWn5/qefjctctfy/QU4XgeJAWbGoESbiAxz6xXf+Er7ASbaALAGrEDM50gRHfPwFbwg8lJqIw32mLjwmV+AqFY3QrwPD8ttLb5mjQ5QwHx/vVXA8AcObshe/dLL94JAgEkb70+F5f5vgKpW5J1/8v5GquWmr2IqOq63EHD8K+cKVYBnxDM8SZa8pt+hUfIUw9pp/ZiDsCo+fPWndpfEfT8aXe0FvtLLLPMHQTselVKcmknwKMIptpbsyuE901oPY5x2ESQTcukQs6Ds58uXnSjCcMYr74E9QRTjgeGezbNubT94vqOTRpr/AE1LdIdDgXRmUF2zZiBKbMLctsde65qLWFKh84IIWO6JgGUHxOniapF+5v2VsgdJ/wC6uS67bWFPk5H/ALvGp1rwx6feXXQgnNcGivOh9wEdoduRI+GlLPaYKMPdIYEnsJifdmEJnqKOF07HDtsR/EOx3HPTQUFx+29ywyW8PczMU55tFaeg5VSnHgWh8mawaim3BIGPwxMAC4uvrS63grye9auDzRvyorhiMcVa7raMCdDoOp8KpiPt/bIftL8R9a97TowPhP41izbBruxA2/Co1D0gXtRhnXhOKa4pGIuXRcYbkEYhFTLHLKoI8DW5ucOVt2f0I/KsReTuleR5evSvXtGJBjykfQ0275BI2NrhwskurOxiI0PMGYEGdOtZ/wBqL9od51UmI74EjuvByuIJltdfsiquDXnVjLsRHMnr51bxghxB1HiZFNVQndmIs8cwCqFezbZwAGYiwJMan3h9K6mp4RZOptW/9C/lXUfh8P18gqRnRxBVGlxo6W7aoPi0mguHuLl+4xDH3feOY+6OZFCH3fX8KH4dxS3auvmJExtP3RXJ/EukjHA3C2zo6XNkyZNP9kbnD2l+4B6CmFsDoPjH4VlbXtLh+rE/0k1ePa63slu456bfSa+TXR55P8r9fE9T2cvBqAdNB+PzpPxLDi7cAzKCBtu0EnXfal/+J4y9pasC2PvPuP8AV+VMOB8Le0zXLr57jaGOXhJ/Wld/TfwzIpap7GU2oK29yv8Aw7sUlO0KqSxQANPdI7qxMyRoDXlrjBzkpYvsSIg28nXdnIA5daf9qT/x+VSUeI+MV666ZN3Lc5JZLA7aGNWbXlOg8gdB6Cpm2ZzSZ6wgPTdVmrvQ172Z8v8AmumOMzcwY4Yc5PgWYj4E1H9iQ90D0Gn0ow4Qx73wEfjVlvBKIIJnkatQJ1i8cGUEGI+P51Zw3gyWiSmkmSRzPjMzV9+42xOvhUEYncn41rpozcmyy+rqeUcoH1qmLh6/CKuWyeh86MtFo7wPnz+FMkDsYdxuo9YolhH2T6bVIYocga9GJ6D4migKhd/l+NV3kEbfA0QGkzA8tqIXIeQB8aAALNu35ef50ULCxyogWh0jyFS7AHcTQAsfh1rWAv8ApB/CqrOBUaCB4iR9KZvhxyYeRqC2p6UCBV4eDrmJ8mY/jVpw0bEj1n6miBgz1j51PsiB70+lAxdesMftE/D8qX4fAMt8XCWOka7bR0pzcsvyb8KpS0wIzT60UFhKKek/GrMnVT8qsVWiRJHgNKj2h6TU0OxbibWvufP8qjHgfLWmecdK5wOYJ9DRQWAWLgXlHrNSxV4EbkelWOV5L+H0oW8QNxPrFFCsFLL97511S7RPuD5flXU9I9RmrHs4g95i3yHyohfZ2wTJsofQE/OurqmcnLllwWl/h2CbPB8Op0tID/SKZWsOF2gDyH4V7XVkaOTfLLRb8jUSAP1FdXU0SeG5HOPKopfJ28vHeurqtIlslY7rS2xBj4ir7mKEGAa6uqhHpxfQCoriW20+FdXUySyw0t3hM6a/KjsnTT0rq6mxE11FeRXV1IZC9hQdRofrVNvDk6ivK6mIuGFPOKn+x9TPyrq6gD0WtIDGqbiEb/WurqAOAroHWva6mIkrkf3qX7R108q6uoAnIiZ0rrGLAIIma9rqKAbDHoVkqJ6RQF4Ke8F0866upDK0ury+lTINdXUgK3tg7615bulNFZh4A6fPSurqYBiYyRqRPio/7K6urqdCP//Z"/>
          <p:cNvSpPr>
            <a:spLocks noChangeAspect="1" noChangeArrowheads="1"/>
          </p:cNvSpPr>
          <p:nvPr/>
        </p:nvSpPr>
        <p:spPr bwMode="auto">
          <a:xfrm>
            <a:off x="1527175" y="1227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39949" name="AutoShape 22" descr="data:image/jpeg;base64,/9j/4AAQSkZJRgABAQAAAQABAAD/2wCEAAkGBxQTEhUUExQWFhQXGBwYGBgYFhoXGBkYHRUYGhgYGBwaHCggGholHBYVITEiJSkrLi4uGB8zODMsNygtLisBCgoKDg0OGxAQGywkICQsLCwsLC0sLC0sLCwsLCwsLCwsLCwsLSwsLCwsLCwsLCwsLCwsLywsLCwsLCwsLCwsLP/AABEIALcBEwMBIgACEQEDEQH/xAAbAAACAwEBAQAAAAAAAAAAAAAEBQIDBgABB//EAEUQAAIBAgQDBQUFBgUCBQUAAAECEQADBBIhMQVBURMiYXGBBjKRobFCUsHR8BQjM2Jy4RWCkqLxY9IWsrPC4gckNENT/8QAGgEAAwEBAQEAAAAAAAAAAAAAAAECAwQFBv/EADMRAAICAQMDAQYEBQUAAAAAAAABAhEDEiExBEFR8BNhcYGh0SIykcEFFHKx8SRCQ7Lh/9oADAMBAAIRAxEAPwDa14RNUpcI8RVy67VmmU1QJjMEriGH5jyobDYW3aGpgTMsYg7Dp1+dNKD4tYY2yEAJMCD0kTzGsUtMU9VbibdUY7i+Bt3rly7aMljkTfvNoCEAGo2JO0MJ309wFvtba2ScpDZYIMgzBBGU5iDHTQc9I0b8GbswFc5wqgCdPsZ4nrlmdNhtXt72SQ5iHbMSSGMSCRrOUANJ3nXoaXs22ZST7AycNUIoaVurootr3bq6aknQPpJOkA60XxXiLWECsCzG0pcIpkMwykqvXmR5mocK482GcYfFgIBpbufZjxPTx5c+tKONQMVcz3FBLFhJGgOq7+EVbxyhuisOTG2239P2Nd7I+0aXrS23DqRCy0khiJAJ6/29dJscp9D1r5hYxLLqrH0/Xhv9K33s85uWR2j5mYliYjXbQdNNqqEndNUzWcYtaou0wTjmAYOL9kfvBoy//wBEgnL/AFCO6fTpE8BeF1Q6mQf1B6EU2cQVVuunj3WpTj8P+zub6A9mx/fKPs/9VR/5hzGvWnJdzOMuwyQRVVy5PlVb3gw0Mg8+v9q9WoLSJrVgqAqQpgTqLCpCvGFAHmEbUjr+v15UebTXoL6Wx9n7x8fCaV5oIP68acWsSqKc2w28Z5D1mrizOSJs6oZJAXL6CDoP9xoTs2xBBaVsg6LsX8W8K87FrjK90QsjKngdJbxmKKxOJM9naAL8z9lB1bx8KokpOJyoiKMzxAUeGknoNN6X4vAHtLfaHOzTPQQNAvQCm2EtpZQsTLEnM3NjJj/gUBxBXd7ZYlJnKBuNNyep6U09waKP8LT7MqfA/o1VYwrhQVuHXWDrv5zRbW7gE5w0dR+X51XauOAAU0AiQf8An61pZIPd7UEA5W59J0jr49Kss32JAa2R5GfqBVqvLagjTpPPXafCjMOo3mjVQUR4heCZFJPeIAABOvLYaD3tdhQzGTVuKclyZGWIiNSeszt6VQBXMzdEq9ryvaQAHEQO9pP7sxpOuYQfORVvDjo39Z/CgOOYcXCVMwFUwCRP7wCDG4128qO4R7hj734Cn2FtYZNe1EtXUhmfKVHLG1ElaiVrBSNaILc61aBVRWuViPLpVqRLiWFOlTt3eRrkYHapFJq0yGD8T4fbvoUuLI5dQeoPI1gb/BDhHIc5lYyjcyoAEHoRoPKK+hgkeVV43AW76ZXEjcEaEHqDypzWuGkeNqE9ZiEcJFxBmAIlR9rX3Y+8eXjFfQhgeyVey3UAEfegRP8AV9fnWVHDDgbovqDdtAQ33k8TGh8/OY3o/G+1crnsQUBAJbmSrGPCI2568qnHGWOFyDPmxynUf8mhucSLtZQKIJYsxnSFPdAj3jPPoedGm7lORtyJ8/76V8jw/tJdd2btGzAhhIgbjUwABsNt58K1dn2xN7+IoHeVUCyTPOW1kSREActqXte6MVJdxo9r9mcD/wDQ57v/AE3P2P6Dy6HTpTBTRS2kupDCQ67HmpHSlNqbT9i5J0m2x+0vQ/zjn1EHrGkl3RrGV7DAVMVUhqwGpGWCvYrrak7V6wpgD3Vo3h5BKk6xI9eR+XzoZxXnDzLMrAbyAGmR1Ogiemu29VFkyGOIuNclbew3fy1hep8eVELktKAoknYc2PUn8ajicalsQN+QilqcQK+6kn7zn5QOXrTsmqGNm3BL3IzA+iyBsOtC8RYlkYsLYExMTtuZ67RQF/EuxlnjwXSq0SdgSf11pgFNi9CJzcpAj9fCvGxTHYBR8TUf2d+n69akMEftTHhr+VO2KkVFp3Ymj8IwW2I6n6moYfD2wPHx0qTiCRELy6bCaTVDQPdblXgNWhga9Nob1mWVivRQd3iFlTHaKW+6pzt8Fk1H/EGPuWbjeLAWx/vOb5UrQ6KsV/Fcfyp/6qV3Dr2W2xgk5oAG5JAgDxJoW/ffM5KDPC6BpAOZCokgaEhRtz9aJ9nsOrFi5aQdIJAEggnTnGlVd7Ijh2T/AMLRtbwvdofeykhR0AE7AQPGK6tDbtWgICrHlP1rqelC1MzjJUCtWB+tTivPalHk6k0wYpUClFG3USlXGYqAytW273X41Y1uqmStVIloIiarKkaiqlJXb4VelwHz6VomQ1RxuSD1r5zxnhots7KxUFpZQRlPezKVBiCIiBJr6I61nfaHgvaQwEmROhI8JAOg8R4UTlLTt6RDgnyYa1d75ZFAEiVOpIk8tiYovEXpuIFUiG15jLBMiPKf+K1eJ9llCZrbHMq+6Yg9SDpDeOu1ZZ0uK/ZupVl5sBIE6eBUj61g4yXYmUVXvPqXsjjhdwqAk50keO8ry1EEa7UwxuCF1WRpBEEMN1YTDL4/3GxpRw3hb21V0f7IOWIBMazrppH9qdYTGC5rswgEHeZ2NdcNluFbCnB32k27gi6nvDkw5Ov8pj0MjlRqGvOM4ftAGtgC6klGPPqjR9loE+QO4oXAYsXFkSCDDKd1YbqfL5iDzqWqZonaLsfedQuQx3tfKPzIowGl/EMxC5YmRMztmWYjnRqHQUDJmoWoVgfjUq9dIE0CZdjLbM3dE6UP+wPMFgD0Gp/ACjuHMxB1Gp+EVDFcQs2jDXUUncswknwG5PgKsgja4eqkTLt02Hy5edeXrMEZiPJRMD9eFVLxYH+DavXOrZOzHmGvFQdtxNelsQYhLVkSYLM11jpuQAo/3GnYBQQQArnfnr47eldibuRSXZQOpOX5nShW4e7fxbrt4Jltr8hn/wB1B4Dh9rtr3dEq6hS4zMB2SsYZ5J1J2609xbBS8bstoge4f+nbZ1/1gZR6mqMXj7rE5bOWNP3lxQR6Jm+op3bYiSdgKU3Wk/OomVEAXD3m966F8LaAfNyx+lDnh6G9lebg7PNDuz65onKTlAgdKbChx/GO8ZB0j3j6zUUim2X2IQQqgDoAAPlRC3QdxVMVRibkD9b9KYCrGuc90pl1IAmdO8IMDoQDTb2YfKj+Y+hpBjmOV+8V6jnv15EU49ncM1zMu1vQtrqd4Xy318KI8slgmM9rQrsEsXLigxnWYMbxp1keldV1xQrFVEAEgDwmuqxE1IOoIPlXRFJkYjUGD4UXax7D3hPyNZbM1oZLd6irVAO1B2sSjbGD0OlW5ayliT4GpMsa3VbJVi3jz1qxSDtWTjKJaaYE1uqmSmDW6pdKpTCgZbnWpxXPbqqY51qpEOJchy+VAY32eS8hGdixbNnYyw0XTylQY050wtXAdNjQ7YoJcyAw0SAdm8B4+FaWu5m42CezWIu2H/ZMRqNTZfcEc1nmOnTYxpT/ABOHM500cfBh0P51Gw6XIDKMynMAwBgjZlnn40XWlpkpNbMqw10Ouhhwe8p89R/el9zBHMb1kS0d9B9tQx1H845dduYIMxWHJOdIFwbTsfBvz5VVwG6SCsw6zmWO8Jaefnv4Uh8FLXgwBBkESD4Std/i1kd3tAWG6pLsP8qAmqOLYG2lzu6Bjm1JYFpkwG0WTJ0jXXejsOwVQFAGk6dfzqX4KT7lf+KGQq2XJaYzxbBjfQnP/trxu3bdraeCqbh9CSo/2mvLrfvLf+bn/L86KmlQFWA4erEi6925zguUWOcrbyqfUGjMZg7drscltLYN5dFAQt3W3ga+VUWmysDy5+tE8Wvr+6721xSxDawA3y20rSJDGbHXWNOXIedV3W1G2vM89OXhQR4rbPu69ABI9Ymaou492Oiep/529KdioZEwdiPLUUBgT+9xGx76zr/0k+Hl+dVi9dPML5SfyoeyuYvLa5tYgch60akGkc3riqkSBPjSt8Ss8z4AVIYdeYnz1+tWqIqXuWtgbtmO1s+pihWW4bo91SUOo10DDSD/AFGmopVcFz9qUgDIFI9JEn5fSscuRY6u3brYpKwr9hn3nY+Wn51G/aRV705V11Yx8JijaEx2GFxSrbGrknpenntZK53MR7UYi4rW1UkB80gc9Vj61t+CXsjjodD+HzpBxPDkPZBtPdOqyq6DvJ3mP2dB9aa3lIAA3P51abaVohL8T3PMT77f1H6muqs3F5trz866jUi6MgOOkJ2jKoSYlma3B8Q6CPjRGF46jiVBIG5Uo4/2sava6BOm2/69DVBu22UjsiwbRhlBBGu87jlXjR6vJXH+Pod3sUE2+J2mE5oH8yso+JEUbheIj7FxW8JDUpwmHsIDktdnmEEBSn00B8RU8Jwq0Z1dhEZXbPHj3pM+tbfzldvX1IeE0lrHg+8I+YolYOoM+VZXDcJa2Dlus2ndkKuvjlGWP8s1y4+5bUvdTIAYJkKfP3iseJI8q6IdRCW3r7mTxtGuFwjfWpBgaSYPjYaNQZ2nusR1H3h4imVu+rbGD0OlW4RlwTbRcyULiMKG3kHwNFAkVxINZODRSkgHsYEVG6quuW4uZfmPEGjHSh3irjMGgMq9oTJuWhs4/iJ/UPtDx3pxhMdIGYiCJDDYjlS8EqZUxRFq+rQD3T/tP5VsmQ0NqBxeF763UOW6nPky80bqD8jrXiXGTTdfmPKic4ZZGtWmRQr4pj1dgRG4Qg7gnWPPUGqbOOJJVLVw5dJK5VJ8GO+1L+LM2ZIB/jLMdNN/CtBwy4SkkRqY8VnQ/Ck6sSsCIvs4hVQgE95p0OmuWrxgLp96/HgiAfM/lV72X7ZWB7gUgjxkUXSi7vbgpgS8NXmzt5sfwiq8SLdtk7oktG0nY6zTKKhcVdM0aGRNOeqvw8gqvcllr2KqOJQfaHpr9KgcavifT86qxBNCYLB5GdiScxnU+A/L61zY7w+JqtsefColGLab7DVjCK9ilZxh6n0EVA3ieRPmaeoKGpYDcj41E3160rznoK6W60agoYnFDkDVbYrwHxoAoeprv2c9DS1BQU+J6kCgcVii2i+XiancwLMIAo/CcOC+J6/l0pbj2Fi4Bo5CurQDDV1IDCYvC5lOX3o0P4HwpLgcSWbIP3d4AjUEjbTMoIJAIGgOxNO0xgCZylwaxlyFn88qyYqDGxeBdlYZPtFLltl8pAb4V4mOMkrp0d6muGQxF/s2bMxYkDSIXbkOXPfWieDWZXtNe9IA5BZ39YqjCWcMxYhhcIEnM5aB1IPLzpphcVbb3HRv6WB09Kual3TBzTVIX+0mMuWbJuW47rDNInQyPrlqjgnHs9sNfyKWbKpU6aLJLCTk9T6U9ewtxCpgg6cj0jcEab0lxPsnbYlsz5zHeJBPSIgDbSunC8PsnDIqfnv69Uc8lLUmv0CSuGvMIdGYQIDxO8AgGGGp0Irw4K7bByPn10VtNOeusnaAMopbd9mXRkZGzlLocZjGVAJIHiSF2FSw97GC5OR2HaNKtkAKE90KdwQJ1mNq0UO+Oe3vdcfcG/K/T5jVOLtbkOCoWJJBKa6CCfHSATTTD8TR/wC2vx5is1/4nT97mQ90AgAzmEw3hodzt41PC38PfGYE2nMHUhWiYBG6wdpG8Vop5Yq5R28ktRZrlgjQyKCxOHbca0r7G9bPdYMJ5ypC8hM6nxNXWeOkQLilT4j5SPLpTjkxzFpkgqzbY1a2HNWWMcjaq3689qK7TqPhTakuNwvyBW7rJodV6dPKiLbg95D5j8xVjWQdtaGuYYgyNDTjl8icSjF2lYqTmBVs0Lz02PUflRC8SCiAvxMVRdM+8PWqsyjlWuojSFHijcgPmagcbcPM+gAqrtR0qQu+Aotjo4u53J9TXgQ+FTDGpKKBERaPWpCz4/OrVSrFt0AUCyKsWzRC26sFqnQAyWamLNFrbGvhv4VcuGOmm9FCARZFWLY8KZDhp3OXz/QoZ7ozZVGc+GgpgVCzVi2aMSz1HwqN68q+J6Um0uQqytbAFUXsao0XU1XeLPuYHQUp4pxrD4aQ7jMPsr3n9Ry9YFZ3KXGxWy5GnbMeddWLb20uHW3hLjIdj3jI691CPgTXU/5Z+8XtUZIo8d27cXydo58ppJjeNYu3eyDE3RoIGh3n7wNaG0+nqOXnWb42n/3Ib+mvTjgxyl+KKfyOOWSajs2MMN7TYoaG+580t/8AZTq3xjEATpJG7WBqP8saVlHtzdHidNOedorWW5hDuRoDvlHMDoSZ1rPLiwR/40XjeR/72V4P2ge1mi1h5YQezDYdo8xOvjR+H9s7Y7jdtbaZzNlvrttMhiOfWquG57xY3Gka6kAtoCAJImJgeVZrCYO4x7lm48Me+jMCDJGkdK4c/sNDdU782vqd3TY5udSdqvg/kfQ8L7TWHZQL1kiIbMWtMDGsKwIOsaT8aY28aCuYq0THdAuctx2ZbSvlOOsGf3oxKkc7qsw9C0GKHsKAf3d8Kf8ANbPyrg0RfFevXg9B9NGrTa+Vn167ZsvnTuTGVhpIB2BFJ8T7H2zMO4J1O0c+QA61kxxPFABUcuvMPct31Poygj50Xa9q8Qk9pZBkgkrnt7eRK/Krh7TH+RtevkYvp2+6Y3ucGxFq2Ut3GM3AQwYzlKkNmHIAwZHjXWuJ37aTftlsvvAATqAVYkaDcj/KeYNQte3FsGHDDWSRluAA/ZGXKRHiCaaYb2lw7gS6RtLSnn74A6czSc29pRT+j8ci9nKO7TAEx+GMkM1k6ifsnKIPukiASOgOm9M7WLa2Axur2Z2JIWZkgQdNq8u8Owt4SFXrKRpzmUleXOqeJ8JRrLlsr9nbcLOsQCVnWCRlA1HKrg46lptfVGLruNsPxhTzHmrA/jTS1igw3DDw3+FfEsNfK/c9bds/VaIvcYa1kYIhLTBQm2RH9OnyFdLx3yZ3Ds3+n/p9me0DtQl7CGsnwX2puQouGSRMMDPo66R5ia12B49bcDMY/qiPRhp8YqNLjwMotYUtsR5c6MThndzG4AB4bec7URetKdR6UPeRjIaYZSp6EHmfHerjJdyGn2KrLWWWUuq7Aw6qwJHiI3E/qdKstNb5tzPwHlWQX2fu4Vw+Hkhe8PIZc0AmNSW08OdaPBs15WeAurZl1JBOpjTXenqM033POLcQuIyLYtq2aZLpcfXuhYCkDWTv4UdYLQGYkGNVCc9JA7u0/Kj7NsrBUwVk7TMiNa8w9gZR1gbqJ25+NX7gFH7NizeS8LjC3ACqCQhAJzAoDDMw5kTMnlTK3jiDqAT1Pif7UZbmACSMpJGvidfnXj2gWJbaBziTJ3A9KG7BC84pQly4zAKH0nmdYHlQvBMXjLpa4zoltSAe6JYTqEJmARI58tuXNw8M03HOUMYtrrm12PmI18PGmeFw4CqH91fdTl69TWbu9+BVbDLl575he7b6828qvUJaED+586ofFkjTujrQpvgHTU9TQ5XwXQXdvs38o+dDC9bG9xR6iapdyd/h/aqRYzHeOW1Txvyyij2jHaWwtm4wObvQSsg6AZoMCSNprKtwewlyHKggA92C0nPOkMwIKrqI97YVrOIYbuHK2sxt/f6zWJ9qEu2cP2zvCgBSikjvMeUQvyrSM2Q4qw3CYbD5F7ZLpuR3iP2iJ8JMxXV83XFhhOXf+UV1Vqfn6k6PVGzt4RCPcX/LfB+orLe0lkLfgAj3DBIbn1GlM7Q7p8x9DWe4w37+P6fwru6fBOE7c2/XxMM+aMoP8KQzwFo9pauaFRcRT1BLkj0MHXwpsmAvXLeZBIAJImDEEQPSh/ZPDSzEsArjs4/mzSreEH6mtVwN8oCEH7s6QDAGuvU15n8Q6+eOTjjptP6HV0/Tao3LujP+yDkDu+7L8+jn+9U4fGXEtQiKc9wgTvmLtoPj9KuwaPavkDWy73CpER3mLQTvz+Ve4W2rKAzCJuNBPM3AgO/Vp9K4OqzLS5PhyT/7HfghTS932D2tDKIbvHoNz9oRm5GR6GvEwObRsp8wD9RQ5Vbdo/vQBm3B0y5UYxzE5gNNe9IqOJsswe4WE5TlUMR3QfegrAO+53j08rFKTl+bbydjiZniYXtLmUWwtswIAEzpqJ1IIO1MbZtFlKJdt2mITN2jCGJEnWR7pBj51cOC2r6G+LkOcxyMyAtpCxr3dp1OvzptgeBIClxryg5cxtggw53Gk92NOum9ej1PU4lFKDdq759P48bkYFJKbyP4L1x2B73B1IOXEMxG4uIjx05A0sx3DVCNqugJ7oy8ukxTkWw7EayFgBiczdW+I115ig8fhAqnMTAB5/3rDD1ctSjJ7+DPfTfH0MpbVlPdMa7iA3o24+NfUeG2MuCvEs7nJdGZ2LGAmg123rBILU7Nv0/+VfQrJH7DeI2y3f8A0/Ovflpa/L9Dz5zm+ZWIcPxPscJaICHMohsskEATr1nkZpP7R4gX7OGdlGZjcJOUCYIB28frQV7HLctWrIcrCkljAEhVAHl3YnSqL1/NZwwk6Jd3jfOJ5bVlBPlhOuw64LfK3TnK5cxVdQoOjAIRtIiRtPnWh4iLYDsc1khc2bbUT7xErG29fJONLF67pHfY/Ek/jPrV93FM+GAJbLneFLMwGlrTU+vrWlDl+FUb32Y47igiHODnOgK6EExspA3nxra8N9onfMty0ZUkEqZ2jWDqBr1r5z7NX1mwpkhVDGOgZjRdnjjpeyBEu9o594gb3GUbA6wq6gVzzl+KveaQhrW3J9ItYpH71plJ6ePTXY/Co3jdtqxCknfKpgnymAT+VZQYkx3bbTsDI0Ijx686f2OLsuGW4e93WOVtyUMET1MEz4c6tKS5FkwygrYbgrl26ivBWSQQ7FWEGNR40UmGfWSnh+8Jn/bSuxxG04tOQ6s6ZuzBBgFZ70HKdJ11oLF+1iJICtOiiQIltmO3dE6iJ8aq1W5hpbaXnY06YTqU+M/lQF3idq3cZLhAIiAFdjH3myAwOg38qXcP9o+1uOrLAt6krd00QuWJCwEjSSYnzFL8TxPD37hu5WfMMqlLile6SNdY2ynbnV6a5CMJSdLt+xtsPiLLILluCGGjFSs6wYVu9uDSfi+PYHSPAnr06bT8KXcIxaEwEKC2JGxmZ00J8Tyq/F4tRcQgwMrzPWJFY5Woq2WoNOmE8KxDuma5oZIG8R4fnRhxCj6dNawvDMcBiHue9A5gyORgctqcWMWzR+8AJKkEe7/EA7MgCZIJ/QNRcnx4G0aFb0iCYY9Btz5+FJ7fGcmmVrjASTmGwGp1oezibTXXdGYtbzFgykAgCBlJHQr56614f4XaMgV2SCIKjs7hhDJ0LgKZWZ1B56i1KK1E7XsGpxdna2GQKlwZl70mAyD/AN4pX/8AUcj9ifSRmT60RYuh3sBFJ7K0QQSNSXtbZSTEJ0pd7eYvPgbpygRct7Enc+QrSFXsEk/B80BQdR615VRPhyH0rq1olGvt3jlOp3HPwNZji7Tit/u/StyrWwN8PH9Dtr8fOsZ7QupxndKkQvuplG3Q139Nn15EtDXxRx9RhUcbepMJ4El18Stu2T3tSOWk6npFbHGWr9t1vKhYQC4WNHA72h1g7zFZT2b4mtm+cwnMAJA1FbvgeNTJoTrtnInppz8tK8b+ISSzbx78+fX7HpdLGXs7T7cGcxHFGugsQyuTs0aHOAsQNSQp+NSweLyWrMLJ7Qg6AjLuZkiNyfhpTHG5SSyFwSYK6CCdc2o1Gkaa6nSkS376DKhAAJBhC3PbY+O45gVhNxWN8Lf9mjqgnrXw+w0xvFHD3gbWRETutmIDMBJKkp/MOVWYzhDNhLVxoLZkJWTI72sNzYTrpyNKb2IxBZiXdgQYHZDqCJlADsPhTLiDObFqCcwYElQdisyRENr129ayw4oTTmq2+O2xU9SpBFviLo57gFq2hkl2MsIO0CNm0ifGgr2Mu37Dr3UZmIQSZ1IaFJIMiGMdOkUBjsRefNnZ2tsIy9kpGoIWe5qNdD5Uuw99nJADNcRgQOxQ5CJB+z3PLTnURxY+U1tQS1d0aXB4iSrXJJW0c0Akkhl1A5kxRHH9UbLBMREjTYE7cpmlvD3YsyuMzZDIcQDmYnXTb0q/jBzWmEnrpJmNRpGgrgnH/UxryvgaP8u4gxFhlVmBUkCQJPIT08K1vB+KC5w9iCO8l6RGoPZuTz27nzpR7NWYZnKEkFVBPKeY+WvSfVrdwSWlvqiwCl66TMiWsXAY6ctBtIr6eTlVX3R5lJvjszC2sF3rbNqpAkE9RPd8pmPCo3C2Wzm97s3MaDQtoQAABPhvvzo3h/FypRCGyxudR3VMxzAknbrQPEcQHKuPtWyY6assfFSfWmm26Ia2HmEt28qsbCuXvkMxR2hRlBYldIAJ3rMXlS4eztTmLlQsGIzKFPn70+QrTWe0Nj93iOz7zZrYOrBgupE7b/GsvhuH3Q5ZFZija5RrrP4TVxxy06+xLyxctF7mzs8HFlEfMH1WTAEKynujwmefSlIb98mv6zvTDgPFXusbd1QtpQAZBJBV12nmI1FP+KcMsW0d4E/ZYgCCdgDy1+tY5sEri628nV0ueCm1qTaq/cA4Hhty/m7ML3SAZMb05wWd8N2ZAGQOq6EZmJedSYO/KquButkMExVsZipOgIOh0nlBnXnIFMsClm5bhSzLndQwuBYMknwPvEjfSJq5yU1Rr1XVa9lwmq/QwD8bulcgfJ2aC0RbuCGA00IBDfLSruFrcvhw8BJQB2gNDPEqSCAsrJMeFblvYfCHSd+lxROs7ZNdQaLtezFhE7MPCzP8VeRDH7MRoJiqbhRwxbTsz/BeB2hbv2HvEtdBt6FXzW8shtFU5gSNNu4NDTS57PWltHd3JCh8oXLpoSiQIESdJ1o9vZu1C99lKyVYXAGGaNu5/KCPKqbiLZTW7eIDqSz3FOhMGCIJ9aE1Ww4zlGWpFHDOCvbYhGW6WgQpII13iDI1pX7WWuwupcuK8stySgZiJAAMaa6bjXWnmDxhtXu07cXFaQABbBWdQZGpiMu/OaZL2GJYLcbvHQZXhjzET9KynpmqRbyOUtUj5/wpZukF4BGrHYaH3p21MVpMSWBEFWQAPAOYFgwAO46CtVw/2Rw9suydpmYAd59gOUAgdN+leYz2KsuZk6iDIU/hTUHRDlbPi3FeP3bOPMMyWswzoAYIPvGDObqCD5VqeN8UY2rOUyDct6MTGrCTyOaOUxPKs/7bezzLiLrQTbtMlrSABIOQeEwa0/EPYvEMFUhcqurDvye6QdZ3OmtVJUkwtOyGDctfawrFe5OdTszNazEawRUvbXhos8PujMzlrtosTA10GkbUR7P8Au277O2gVB7xie8vMiOXXpV3tyDewz2UAzFkYGZXumTqoImpim2mNt8I+S3MMZ1IG30r2m2JwN/Npb2AHusdlA+7XVpTFUvAxt2zl2O45eBrMcU//L/0/QVokbu+v4VneIIf2kkjbLvp9kV6kZqMk5Otzz3jnkTUE267bnuFci+sfruzW19nVzoyaSrIdT7wJAIB5ak/2rG4S3+8zafHwinfDbjoxZVzHTaevgK8jqVGUrbVf1L7nudNiccdNST/AKX9hljMd2WKfOVWWkfdEqdB8aqsPkw/bFWd5IOU6ySdYJjnVV/h12809juZ6R8T+Fe3Eu2GFq5orDNIg6yRA6Hr5ivJ614ZQ0wmm7TaXdK/udMIyU7qlXlf2tnWOKG8y2kF20zT3igI0EkamOVOcLwS6zFGxLxE6KqnlzHKgeHgG4hUEgEgmJAORtDynwrU4X+K39NZdPnliWmCStO7Sf1asx6iCm7f939zJXOM2bTNZNxyyPl7ysdn/lWDp0om5h7Vg3MTqJADwCYM+9AEiSP1NdjOHiXuBSz5mI0jXOSNY+YqeCwxchHt3mlQzGe6WnUaHX6DrVRx4qyJ3cn5Xm/BV7R9wuwHFrdy87Q2XKBqpEnMfWjuIYq12bwdcpjfeDG9OsLwOyDLJE7d+T5QpOtWdjZtnUhTyXusx9Mpb50odJck62VeuAllRjuJ38ThcPaeFXtWO665YGU6RB/BhR/C1uvhpa52l26l0AQNjbuELy3gb6Amjfa7EWcTlwpZhduNbK90kBVb94QRoDlzaHeBQPsVaVg6OD2thyu7ARrlIEx94eUda92ShoWn5/qefjctctfy/QU4XgeJAWbGoESbiAxz6xXf+Er7ASbaALAGrEDM50gRHfPwFbwg8lJqIw32mLjwmV+AqFY3QrwPD8ttLb5mjQ5QwHx/vVXA8AcObshe/dLL94JAgEkb70+F5f5vgKpW5J1/8v5GquWmr2IqOq63EHD8K+cKVYBnxDM8SZa8pt+hUfIUw9pp/ZiDsCo+fPWndpfEfT8aXe0FvtLLLPMHQTselVKcmknwKMIptpbsyuE901oPY5x2ESQTcukQs6Ds58uXnSjCcMYr74E9QRTjgeGezbNubT94vqOTRpr/AE1LdIdDgXRmUF2zZiBKbMLctsde65qLWFKh84IIWO6JgGUHxOniapF+5v2VsgdJ/wC6uS67bWFPk5H/ALvGp1rwx6feXXQgnNcGivOh9wEdoduRI+GlLPaYKMPdIYEnsJifdmEJnqKOF07HDtsR/EOx3HPTQUFx+29ywyW8PczMU55tFaeg5VSnHgWh8mawaim3BIGPwxMAC4uvrS63grye9auDzRvyorhiMcVa7raMCdDoOp8KpiPt/bIftL8R9a97TowPhP41izbBruxA2/Co1D0gXtRhnXhOKa4pGIuXRcYbkEYhFTLHLKoI8DW5ucOVt2f0I/KsReTuleR5evSvXtGJBjykfQ0275BI2NrhwskurOxiI0PMGYEGdOtZ/wBqL9od51UmI74EjuvByuIJltdfsiquDXnVjLsRHMnr51bxghxB1HiZFNVQndmIs8cwCqFezbZwAGYiwJMan3h9K6mp4RZOptW/9C/lXUfh8P18gqRnRxBVGlxo6W7aoPi0mguHuLl+4xDH3feOY+6OZFCH3fX8KH4dxS3auvmJExtP3RXJ/EukjHA3C2zo6XNkyZNP9kbnD2l+4B6CmFsDoPjH4VlbXtLh+rE/0k1ePa63slu456bfSa+TXR55P8r9fE9T2cvBqAdNB+PzpPxLDi7cAzKCBtu0EnXfal/+J4y9pasC2PvPuP8AV+VMOB8Le0zXLr57jaGOXhJ/Wld/TfwzIpap7GU2oK29yv8Aw7sUlO0KqSxQANPdI7qxMyRoDXlrjBzkpYvsSIg28nXdnIA5daf9qT/x+VSUeI+MV666ZN3Lc5JZLA7aGNWbXlOg8gdB6Cpm2ZzSZ6wgPTdVmrvQ172Z8v8AmumOMzcwY4Yc5PgWYj4E1H9iQ90D0Gn0ow4Qx73wEfjVlvBKIIJnkatQJ1i8cGUEGI+P51Zw3gyWiSmkmSRzPjMzV9+42xOvhUEYncn41rpozcmyy+rqeUcoH1qmLh6/CKuWyeh86MtFo7wPnz+FMkDsYdxuo9YolhH2T6bVIYocga9GJ6D4migKhd/l+NV3kEbfA0QGkzA8tqIXIeQB8aAALNu35ef50ULCxyogWh0jyFS7AHcTQAsfh1rWAv8ApB/CqrOBUaCB4iR9KZvhxyYeRqC2p6UCBV4eDrmJ8mY/jVpw0bEj1n6miBgz1j51PsiB70+lAxdesMftE/D8qX4fAMt8XCWOka7bR0pzcsvyb8KpS0wIzT60UFhKKek/GrMnVT8qsVWiRJHgNKj2h6TU0OxbibWvufP8qjHgfLWmecdK5wOYJ9DRQWAWLgXlHrNSxV4EbkelWOV5L+H0oW8QNxPrFFCsFLL97511S7RPuD5flXU9I9RmrHs4g95i3yHyohfZ2wTJsofQE/OurqmcnLllwWl/h2CbPB8Op0tID/SKZWsOF2gDyH4V7XVkaOTfLLRb8jUSAP1FdXU0SeG5HOPKopfJ28vHeurqtIlslY7rS2xBj4ir7mKEGAa6uqhHpxfQCoriW20+FdXUySyw0t3hM6a/KjsnTT0rq6mxE11FeRXV1IZC9hQdRofrVNvDk6ivK6mIuGFPOKn+x9TPyrq6gD0WtIDGqbiEb/WurqAOAroHWva6mIkrkf3qX7R108q6uoAnIiZ0rrGLAIIma9rqKAbDHoVkqJ6RQF4Ke8F0866upDK0ury+lTINdXUgK3tg7615bulNFZh4A6fPSurqYBiYyRqRPio/7K6urqdCP//Z"/>
          <p:cNvSpPr>
            <a:spLocks noChangeAspect="1" noChangeArrowheads="1"/>
          </p:cNvSpPr>
          <p:nvPr/>
        </p:nvSpPr>
        <p:spPr bwMode="auto">
          <a:xfrm>
            <a:off x="1679575" y="1379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39950" name="AutoShape 24" descr="data:image/jpeg;base64,/9j/4AAQSkZJRgABAQAAAQABAAD/2wCEAAkGBxQTEhUUExQWFhQXGBwYGBgYFhoXGBkYHRUYGhgYGBwaHCggGholHBYVITEiJSkrLi4uGB8zODMsNygtLisBCgoKDg0OGxAQGywkICQsLCwsLC0sLC0sLCwsLCwsLCwsLCwsLSwsLCwsLCwsLCwsLCwsLywsLCwsLCwsLCwsLP/AABEIALcBEwMBIgACEQEDEQH/xAAbAAACAwEBAQAAAAAAAAAAAAAEBQIDBgABB//EAEUQAAIBAgQDBQUFBgUCBQUAAAECEQADBBIhMQVBURMiYXGBBjKRobFCUsHR8BQjM2Jy4RWCkqLxY9IWsrPC4gckNENT/8QAGgEAAwEBAQEAAAAAAAAAAAAAAAECAwQFBv/EADMRAAICAQMDAQYEBQUAAAAAAAABAhEDEiExBEFR8BNhcYGh0SIykcEFFHKx8SRCQ7Lh/9oADAMBAAIRAxEAPwDa14RNUpcI8RVy67VmmU1QJjMEriGH5jyobDYW3aGpgTMsYg7Dp1+dNKD4tYY2yEAJMCD0kTzGsUtMU9VbibdUY7i+Bt3rly7aMljkTfvNoCEAGo2JO0MJ309wFvtba2ScpDZYIMgzBBGU5iDHTQc9I0b8GbswFc5wqgCdPsZ4nrlmdNhtXt72SQ5iHbMSSGMSCRrOUANJ3nXoaXs22ZST7AycNUIoaVurootr3bq6aknQPpJOkA60XxXiLWECsCzG0pcIpkMwykqvXmR5mocK482GcYfFgIBpbufZjxPTx5c+tKONQMVcz3FBLFhJGgOq7+EVbxyhuisOTG2239P2Nd7I+0aXrS23DqRCy0khiJAJ6/29dJscp9D1r5hYxLLqrH0/Xhv9K33s85uWR2j5mYliYjXbQdNNqqEndNUzWcYtaou0wTjmAYOL9kfvBoy//wBEgnL/AFCO6fTpE8BeF1Q6mQf1B6EU2cQVVuunj3WpTj8P+zub6A9mx/fKPs/9VR/5hzGvWnJdzOMuwyQRVVy5PlVb3gw0Mg8+v9q9WoLSJrVgqAqQpgTqLCpCvGFAHmEbUjr+v15UebTXoL6Wx9n7x8fCaV5oIP68acWsSqKc2w28Z5D1mrizOSJs6oZJAXL6CDoP9xoTs2xBBaVsg6LsX8W8K87FrjK90QsjKngdJbxmKKxOJM9naAL8z9lB1bx8KokpOJyoiKMzxAUeGknoNN6X4vAHtLfaHOzTPQQNAvQCm2EtpZQsTLEnM3NjJj/gUBxBXd7ZYlJnKBuNNyep6U09waKP8LT7MqfA/o1VYwrhQVuHXWDrv5zRbW7gE5w0dR+X51XauOAAU0AiQf8An61pZIPd7UEA5W59J0jr49Kss32JAa2R5GfqBVqvLagjTpPPXafCjMOo3mjVQUR4heCZFJPeIAABOvLYaD3tdhQzGTVuKclyZGWIiNSeszt6VQBXMzdEq9ryvaQAHEQO9pP7sxpOuYQfORVvDjo39Z/CgOOYcXCVMwFUwCRP7wCDG4128qO4R7hj734Cn2FtYZNe1EtXUhmfKVHLG1ElaiVrBSNaILc61aBVRWuViPLpVqRLiWFOlTt3eRrkYHapFJq0yGD8T4fbvoUuLI5dQeoPI1gb/BDhHIc5lYyjcyoAEHoRoPKK+hgkeVV43AW76ZXEjcEaEHqDypzWuGkeNqE9ZiEcJFxBmAIlR9rX3Y+8eXjFfQhgeyVey3UAEfegRP8AV9fnWVHDDgbovqDdtAQ33k8TGh8/OY3o/G+1crnsQUBAJbmSrGPCI2568qnHGWOFyDPmxynUf8mhucSLtZQKIJYsxnSFPdAj3jPPoedGm7lORtyJ8/76V8jw/tJdd2btGzAhhIgbjUwABsNt58K1dn2xN7+IoHeVUCyTPOW1kSREActqXte6MVJdxo9r9mcD/wDQ57v/AE3P2P6Dy6HTpTBTRS2kupDCQ67HmpHSlNqbT9i5J0m2x+0vQ/zjn1EHrGkl3RrGV7DAVMVUhqwGpGWCvYrrak7V6wpgD3Vo3h5BKk6xI9eR+XzoZxXnDzLMrAbyAGmR1Ogiemu29VFkyGOIuNclbew3fy1hep8eVELktKAoknYc2PUn8ajicalsQN+QilqcQK+6kn7zn5QOXrTsmqGNm3BL3IzA+iyBsOtC8RYlkYsLYExMTtuZ67RQF/EuxlnjwXSq0SdgSf11pgFNi9CJzcpAj9fCvGxTHYBR8TUf2d+n69akMEftTHhr+VO2KkVFp3Ymj8IwW2I6n6moYfD2wPHx0qTiCRELy6bCaTVDQPdblXgNWhga9Nob1mWVivRQd3iFlTHaKW+6pzt8Fk1H/EGPuWbjeLAWx/vOb5UrQ6KsV/Fcfyp/6qV3Dr2W2xgk5oAG5JAgDxJoW/ffM5KDPC6BpAOZCokgaEhRtz9aJ9nsOrFi5aQdIJAEggnTnGlVd7Ijh2T/AMLRtbwvdofeykhR0AE7AQPGK6tDbtWgICrHlP1rqelC1MzjJUCtWB+tTivPalHk6k0wYpUClFG3USlXGYqAytW273X41Y1uqmStVIloIiarKkaiqlJXb4VelwHz6VomQ1RxuSD1r5zxnhots7KxUFpZQRlPezKVBiCIiBJr6I61nfaHgvaQwEmROhI8JAOg8R4UTlLTt6RDgnyYa1d75ZFAEiVOpIk8tiYovEXpuIFUiG15jLBMiPKf+K1eJ9llCZrbHMq+6Yg9SDpDeOu1ZZ0uK/ZupVl5sBIE6eBUj61g4yXYmUVXvPqXsjjhdwqAk50keO8ry1EEa7UwxuCF1WRpBEEMN1YTDL4/3GxpRw3hb21V0f7IOWIBMazrppH9qdYTGC5rswgEHeZ2NdcNluFbCnB32k27gi6nvDkw5Ov8pj0MjlRqGvOM4ftAGtgC6klGPPqjR9loE+QO4oXAYsXFkSCDDKd1YbqfL5iDzqWqZonaLsfedQuQx3tfKPzIowGl/EMxC5YmRMztmWYjnRqHQUDJmoWoVgfjUq9dIE0CZdjLbM3dE6UP+wPMFgD0Gp/ACjuHMxB1Gp+EVDFcQs2jDXUUncswknwG5PgKsgja4eqkTLt02Hy5edeXrMEZiPJRMD9eFVLxYH+DavXOrZOzHmGvFQdtxNelsQYhLVkSYLM11jpuQAo/3GnYBQQQArnfnr47eldibuRSXZQOpOX5nShW4e7fxbrt4Jltr8hn/wB1B4Dh9rtr3dEq6hS4zMB2SsYZ5J1J2609xbBS8bstoge4f+nbZ1/1gZR6mqMXj7rE5bOWNP3lxQR6Jm+op3bYiSdgKU3Wk/OomVEAXD3m966F8LaAfNyx+lDnh6G9lebg7PNDuz65onKTlAgdKbChx/GO8ZB0j3j6zUUim2X2IQQqgDoAAPlRC3QdxVMVRibkD9b9KYCrGuc90pl1IAmdO8IMDoQDTb2YfKj+Y+hpBjmOV+8V6jnv15EU49ncM1zMu1vQtrqd4Xy318KI8slgmM9rQrsEsXLigxnWYMbxp1keldV1xQrFVEAEgDwmuqxE1IOoIPlXRFJkYjUGD4UXax7D3hPyNZbM1oZLd6irVAO1B2sSjbGD0OlW5ayliT4GpMsa3VbJVi3jz1qxSDtWTjKJaaYE1uqmSmDW6pdKpTCgZbnWpxXPbqqY51qpEOJchy+VAY32eS8hGdixbNnYyw0XTylQY050wtXAdNjQ7YoJcyAw0SAdm8B4+FaWu5m42CezWIu2H/ZMRqNTZfcEc1nmOnTYxpT/ABOHM500cfBh0P51Gw6XIDKMynMAwBgjZlnn40XWlpkpNbMqw10Ouhhwe8p89R/el9zBHMb1kS0d9B9tQx1H845dduYIMxWHJOdIFwbTsfBvz5VVwG6SCsw6zmWO8Jaefnv4Uh8FLXgwBBkESD4Std/i1kd3tAWG6pLsP8qAmqOLYG2lzu6Bjm1JYFpkwG0WTJ0jXXejsOwVQFAGk6dfzqX4KT7lf+KGQq2XJaYzxbBjfQnP/trxu3bdraeCqbh9CSo/2mvLrfvLf+bn/L86KmlQFWA4erEi6925zguUWOcrbyqfUGjMZg7drscltLYN5dFAQt3W3ga+VUWmysDy5+tE8Wvr+6721xSxDawA3y20rSJDGbHXWNOXIedV3W1G2vM89OXhQR4rbPu69ABI9Ymaou492Oiep/529KdioZEwdiPLUUBgT+9xGx76zr/0k+Hl+dVi9dPML5SfyoeyuYvLa5tYgch60akGkc3riqkSBPjSt8Ss8z4AVIYdeYnz1+tWqIqXuWtgbtmO1s+pihWW4bo91SUOo10DDSD/AFGmopVcFz9qUgDIFI9JEn5fSscuRY6u3brYpKwr9hn3nY+Wn51G/aRV705V11Yx8JijaEx2GFxSrbGrknpenntZK53MR7UYi4rW1UkB80gc9Vj61t+CXsjjodD+HzpBxPDkPZBtPdOqyq6DvJ3mP2dB9aa3lIAA3P51abaVohL8T3PMT77f1H6muqs3F5trz866jUi6MgOOkJ2jKoSYlma3B8Q6CPjRGF46jiVBIG5Uo4/2sava6BOm2/69DVBu22UjsiwbRhlBBGu87jlXjR6vJXH+Pod3sUE2+J2mE5oH8yso+JEUbheIj7FxW8JDUpwmHsIDktdnmEEBSn00B8RU8Jwq0Z1dhEZXbPHj3pM+tbfzldvX1IeE0lrHg+8I+YolYOoM+VZXDcJa2Dlus2ndkKuvjlGWP8s1y4+5bUvdTIAYJkKfP3iseJI8q6IdRCW3r7mTxtGuFwjfWpBgaSYPjYaNQZ2nusR1H3h4imVu+rbGD0OlW4RlwTbRcyULiMKG3kHwNFAkVxINZODRSkgHsYEVG6quuW4uZfmPEGjHSh3irjMGgMq9oTJuWhs4/iJ/UPtDx3pxhMdIGYiCJDDYjlS8EqZUxRFq+rQD3T/tP5VsmQ0NqBxeF763UOW6nPky80bqD8jrXiXGTTdfmPKic4ZZGtWmRQr4pj1dgRG4Qg7gnWPPUGqbOOJJVLVw5dJK5VJ8GO+1L+LM2ZIB/jLMdNN/CtBwy4SkkRqY8VnQ/Ck6sSsCIvs4hVQgE95p0OmuWrxgLp96/HgiAfM/lV72X7ZWB7gUgjxkUXSi7vbgpgS8NXmzt5sfwiq8SLdtk7oktG0nY6zTKKhcVdM0aGRNOeqvw8gqvcllr2KqOJQfaHpr9KgcavifT86qxBNCYLB5GdiScxnU+A/L61zY7w+JqtsefColGLab7DVjCK9ilZxh6n0EVA3ieRPmaeoKGpYDcj41E3160rznoK6W60agoYnFDkDVbYrwHxoAoeprv2c9DS1BQU+J6kCgcVii2i+XiancwLMIAo/CcOC+J6/l0pbj2Fi4Bo5CurQDDV1IDCYvC5lOX3o0P4HwpLgcSWbIP3d4AjUEjbTMoIJAIGgOxNO0xgCZylwaxlyFn88qyYqDGxeBdlYZPtFLltl8pAb4V4mOMkrp0d6muGQxF/s2bMxYkDSIXbkOXPfWieDWZXtNe9IA5BZ39YqjCWcMxYhhcIEnM5aB1IPLzpphcVbb3HRv6WB09Kual3TBzTVIX+0mMuWbJuW47rDNInQyPrlqjgnHs9sNfyKWbKpU6aLJLCTk9T6U9ewtxCpgg6cj0jcEab0lxPsnbYlsz5zHeJBPSIgDbSunC8PsnDIqfnv69Uc8lLUmv0CSuGvMIdGYQIDxO8AgGGGp0Irw4K7bByPn10VtNOeusnaAMopbd9mXRkZGzlLocZjGVAJIHiSF2FSw97GC5OR2HaNKtkAKE90KdwQJ1mNq0UO+Oe3vdcfcG/K/T5jVOLtbkOCoWJJBKa6CCfHSATTTD8TR/wC2vx5is1/4nT97mQ90AgAzmEw3hodzt41PC38PfGYE2nMHUhWiYBG6wdpG8Vop5Yq5R28ktRZrlgjQyKCxOHbca0r7G9bPdYMJ5ypC8hM6nxNXWeOkQLilT4j5SPLpTjkxzFpkgqzbY1a2HNWWMcjaq3689qK7TqPhTakuNwvyBW7rJodV6dPKiLbg95D5j8xVjWQdtaGuYYgyNDTjl8icSjF2lYqTmBVs0Lz02PUflRC8SCiAvxMVRdM+8PWqsyjlWuojSFHijcgPmagcbcPM+gAqrtR0qQu+Aotjo4u53J9TXgQ+FTDGpKKBERaPWpCz4/OrVSrFt0AUCyKsWzRC26sFqnQAyWamLNFrbGvhv4VcuGOmm9FCARZFWLY8KZDhp3OXz/QoZ7ozZVGc+GgpgVCzVi2aMSz1HwqN68q+J6Um0uQqytbAFUXsao0XU1XeLPuYHQUp4pxrD4aQ7jMPsr3n9Ry9YFZ3KXGxWy5GnbMeddWLb20uHW3hLjIdj3jI691CPgTXU/5Z+8XtUZIo8d27cXydo58ppJjeNYu3eyDE3RoIGh3n7wNaG0+nqOXnWb42n/3Ib+mvTjgxyl+KKfyOOWSajs2MMN7TYoaG+580t/8AZTq3xjEATpJG7WBqP8saVlHtzdHidNOedorWW5hDuRoDvlHMDoSZ1rPLiwR/40XjeR/72V4P2ge1mi1h5YQezDYdo8xOvjR+H9s7Y7jdtbaZzNlvrttMhiOfWquG57xY3Gka6kAtoCAJImJgeVZrCYO4x7lm48Me+jMCDJGkdK4c/sNDdU782vqd3TY5udSdqvg/kfQ8L7TWHZQL1kiIbMWtMDGsKwIOsaT8aY28aCuYq0THdAuctx2ZbSvlOOsGf3oxKkc7qsw9C0GKHsKAf3d8Kf8ANbPyrg0RfFevXg9B9NGrTa+Vn167ZsvnTuTGVhpIB2BFJ8T7H2zMO4J1O0c+QA61kxxPFABUcuvMPct31Poygj50Xa9q8Qk9pZBkgkrnt7eRK/Krh7TH+RtevkYvp2+6Y3ucGxFq2Ut3GM3AQwYzlKkNmHIAwZHjXWuJ37aTftlsvvAATqAVYkaDcj/KeYNQte3FsGHDDWSRluAA/ZGXKRHiCaaYb2lw7gS6RtLSnn74A6czSc29pRT+j8ci9nKO7TAEx+GMkM1k6ifsnKIPukiASOgOm9M7WLa2Axur2Z2JIWZkgQdNq8u8Owt4SFXrKRpzmUleXOqeJ8JRrLlsr9nbcLOsQCVnWCRlA1HKrg46lptfVGLruNsPxhTzHmrA/jTS1igw3DDw3+FfEsNfK/c9bds/VaIvcYa1kYIhLTBQm2RH9OnyFdLx3yZ3Ds3+n/p9me0DtQl7CGsnwX2puQouGSRMMDPo66R5ia12B49bcDMY/qiPRhp8YqNLjwMotYUtsR5c6MThndzG4AB4bec7URetKdR6UPeRjIaYZSp6EHmfHerjJdyGn2KrLWWWUuq7Aw6qwJHiI3E/qdKstNb5tzPwHlWQX2fu4Vw+Hkhe8PIZc0AmNSW08OdaPBs15WeAurZl1JBOpjTXenqM033POLcQuIyLYtq2aZLpcfXuhYCkDWTv4UdYLQGYkGNVCc9JA7u0/Kj7NsrBUwVk7TMiNa8w9gZR1gbqJ25+NX7gFH7NizeS8LjC3ACqCQhAJzAoDDMw5kTMnlTK3jiDqAT1Pif7UZbmACSMpJGvidfnXj2gWJbaBziTJ3A9KG7BC84pQly4zAKH0nmdYHlQvBMXjLpa4zoltSAe6JYTqEJmARI58tuXNw8M03HOUMYtrrm12PmI18PGmeFw4CqH91fdTl69TWbu9+BVbDLl575he7b6828qvUJaED+586ofFkjTujrQpvgHTU9TQ5XwXQXdvs38o+dDC9bG9xR6iapdyd/h/aqRYzHeOW1Txvyyij2jHaWwtm4wObvQSsg6AZoMCSNprKtwewlyHKggA92C0nPOkMwIKrqI97YVrOIYbuHK2sxt/f6zWJ9qEu2cP2zvCgBSikjvMeUQvyrSM2Q4qw3CYbD5F7ZLpuR3iP2iJ8JMxXV83XFhhOXf+UV1Vqfn6k6PVGzt4RCPcX/LfB+orLe0lkLfgAj3DBIbn1GlM7Q7p8x9DWe4w37+P6fwru6fBOE7c2/XxMM+aMoP8KQzwFo9pauaFRcRT1BLkj0MHXwpsmAvXLeZBIAJImDEEQPSh/ZPDSzEsArjs4/mzSreEH6mtVwN8oCEH7s6QDAGuvU15n8Q6+eOTjjptP6HV0/Tao3LujP+yDkDu+7L8+jn+9U4fGXEtQiKc9wgTvmLtoPj9KuwaPavkDWy73CpER3mLQTvz+Ve4W2rKAzCJuNBPM3AgO/Vp9K4OqzLS5PhyT/7HfghTS932D2tDKIbvHoNz9oRm5GR6GvEwObRsp8wD9RQ5Vbdo/vQBm3B0y5UYxzE5gNNe9IqOJsswe4WE5TlUMR3QfegrAO+53j08rFKTl+bbydjiZniYXtLmUWwtswIAEzpqJ1IIO1MbZtFlKJdt2mITN2jCGJEnWR7pBj51cOC2r6G+LkOcxyMyAtpCxr3dp1OvzptgeBIClxryg5cxtggw53Gk92NOum9ej1PU4lFKDdq759P48bkYFJKbyP4L1x2B73B1IOXEMxG4uIjx05A0sx3DVCNqugJ7oy8ukxTkWw7EayFgBiczdW+I115ig8fhAqnMTAB5/3rDD1ctSjJ7+DPfTfH0MpbVlPdMa7iA3o24+NfUeG2MuCvEs7nJdGZ2LGAmg123rBILU7Nv0/+VfQrJH7DeI2y3f8A0/Ovflpa/L9Dz5zm+ZWIcPxPscJaICHMohsskEATr1nkZpP7R4gX7OGdlGZjcJOUCYIB28frQV7HLctWrIcrCkljAEhVAHl3YnSqL1/NZwwk6Jd3jfOJ5bVlBPlhOuw64LfK3TnK5cxVdQoOjAIRtIiRtPnWh4iLYDsc1khc2bbUT7xErG29fJONLF67pHfY/Ek/jPrV93FM+GAJbLneFLMwGlrTU+vrWlDl+FUb32Y47igiHODnOgK6EExspA3nxra8N9onfMty0ZUkEqZ2jWDqBr1r5z7NX1mwpkhVDGOgZjRdnjjpeyBEu9o594gb3GUbA6wq6gVzzl+KveaQhrW3J9ItYpH71plJ6ePTXY/Co3jdtqxCknfKpgnymAT+VZQYkx3bbTsDI0Ijx686f2OLsuGW4e93WOVtyUMET1MEz4c6tKS5FkwygrYbgrl26ivBWSQQ7FWEGNR40UmGfWSnh+8Jn/bSuxxG04tOQ6s6ZuzBBgFZ70HKdJ11oLF+1iJICtOiiQIltmO3dE6iJ8aq1W5hpbaXnY06YTqU+M/lQF3idq3cZLhAIiAFdjH3myAwOg38qXcP9o+1uOrLAt6krd00QuWJCwEjSSYnzFL8TxPD37hu5WfMMqlLile6SNdY2ynbnV6a5CMJSdLt+xtsPiLLILluCGGjFSs6wYVu9uDSfi+PYHSPAnr06bT8KXcIxaEwEKC2JGxmZ00J8Tyq/F4tRcQgwMrzPWJFY5Woq2WoNOmE8KxDuma5oZIG8R4fnRhxCj6dNawvDMcBiHue9A5gyORgctqcWMWzR+8AJKkEe7/EA7MgCZIJ/QNRcnx4G0aFb0iCYY9Btz5+FJ7fGcmmVrjASTmGwGp1oezibTXXdGYtbzFgykAgCBlJHQr56614f4XaMgV2SCIKjs7hhDJ0LgKZWZ1B56i1KK1E7XsGpxdna2GQKlwZl70mAyD/AN4pX/8AUcj9ifSRmT60RYuh3sBFJ7K0QQSNSXtbZSTEJ0pd7eYvPgbpygRct7Enc+QrSFXsEk/B80BQdR615VRPhyH0rq1olGvt3jlOp3HPwNZji7Tit/u/StyrWwN8PH9Dtr8fOsZ7QupxndKkQvuplG3Q139Nn15EtDXxRx9RhUcbepMJ4El18Stu2T3tSOWk6npFbHGWr9t1vKhYQC4WNHA72h1g7zFZT2b4mtm+cwnMAJA1FbvgeNTJoTrtnInppz8tK8b+ISSzbx78+fX7HpdLGXs7T7cGcxHFGugsQyuTs0aHOAsQNSQp+NSweLyWrMLJ7Qg6AjLuZkiNyfhpTHG5SSyFwSYK6CCdc2o1Gkaa6nSkS376DKhAAJBhC3PbY+O45gVhNxWN8Lf9mjqgnrXw+w0xvFHD3gbWRETutmIDMBJKkp/MOVWYzhDNhLVxoLZkJWTI72sNzYTrpyNKb2IxBZiXdgQYHZDqCJlADsPhTLiDObFqCcwYElQdisyRENr129ayw4oTTmq2+O2xU9SpBFviLo57gFq2hkl2MsIO0CNm0ifGgr2Mu37Dr3UZmIQSZ1IaFJIMiGMdOkUBjsRefNnZ2tsIy9kpGoIWe5qNdD5Uuw99nJADNcRgQOxQ5CJB+z3PLTnURxY+U1tQS1d0aXB4iSrXJJW0c0Akkhl1A5kxRHH9UbLBMREjTYE7cpmlvD3YsyuMzZDIcQDmYnXTb0q/jBzWmEnrpJmNRpGgrgnH/UxryvgaP8u4gxFhlVmBUkCQJPIT08K1vB+KC5w9iCO8l6RGoPZuTz27nzpR7NWYZnKEkFVBPKeY+WvSfVrdwSWlvqiwCl66TMiWsXAY6ctBtIr6eTlVX3R5lJvjszC2sF3rbNqpAkE9RPd8pmPCo3C2Wzm97s3MaDQtoQAABPhvvzo3h/FypRCGyxudR3VMxzAknbrQPEcQHKuPtWyY6assfFSfWmm26Ia2HmEt28qsbCuXvkMxR2hRlBYldIAJ3rMXlS4eztTmLlQsGIzKFPn70+QrTWe0Nj93iOz7zZrYOrBgupE7b/GsvhuH3Q5ZFZija5RrrP4TVxxy06+xLyxctF7mzs8HFlEfMH1WTAEKynujwmefSlIb98mv6zvTDgPFXusbd1QtpQAZBJBV12nmI1FP+KcMsW0d4E/ZYgCCdgDy1+tY5sEri628nV0ueCm1qTaq/cA4Hhty/m7ML3SAZMb05wWd8N2ZAGQOq6EZmJedSYO/KquButkMExVsZipOgIOh0nlBnXnIFMsClm5bhSzLndQwuBYMknwPvEjfSJq5yU1Rr1XVa9lwmq/QwD8bulcgfJ2aC0RbuCGA00IBDfLSruFrcvhw8BJQB2gNDPEqSCAsrJMeFblvYfCHSd+lxROs7ZNdQaLtezFhE7MPCzP8VeRDH7MRoJiqbhRwxbTsz/BeB2hbv2HvEtdBt6FXzW8shtFU5gSNNu4NDTS57PWltHd3JCh8oXLpoSiQIESdJ1o9vZu1C99lKyVYXAGGaNu5/KCPKqbiLZTW7eIDqSz3FOhMGCIJ9aE1Ww4zlGWpFHDOCvbYhGW6WgQpII13iDI1pX7WWuwupcuK8stySgZiJAAMaa6bjXWnmDxhtXu07cXFaQABbBWdQZGpiMu/OaZL2GJYLcbvHQZXhjzET9KynpmqRbyOUtUj5/wpZukF4BGrHYaH3p21MVpMSWBEFWQAPAOYFgwAO46CtVw/2Rw9suydpmYAd59gOUAgdN+leYz2KsuZk6iDIU/hTUHRDlbPi3FeP3bOPMMyWswzoAYIPvGDObqCD5VqeN8UY2rOUyDct6MTGrCTyOaOUxPKs/7bezzLiLrQTbtMlrSABIOQeEwa0/EPYvEMFUhcqurDvye6QdZ3OmtVJUkwtOyGDctfawrFe5OdTszNazEawRUvbXhos8PujMzlrtosTA10GkbUR7P8Au277O2gVB7xie8vMiOXXpV3tyDewz2UAzFkYGZXumTqoImpim2mNt8I+S3MMZ1IG30r2m2JwN/Npb2AHusdlA+7XVpTFUvAxt2zl2O45eBrMcU//L/0/QVokbu+v4VneIIf2kkjbLvp9kV6kZqMk5Otzz3jnkTUE267bnuFci+sfruzW19nVzoyaSrIdT7wJAIB5ak/2rG4S3+8zafHwinfDbjoxZVzHTaevgK8jqVGUrbVf1L7nudNiccdNST/AKX9hljMd2WKfOVWWkfdEqdB8aqsPkw/bFWd5IOU6ySdYJjnVV/h12809juZ6R8T+Fe3Eu2GFq5orDNIg6yRA6Hr5ivJ614ZQ0wmm7TaXdK/udMIyU7qlXlf2tnWOKG8y2kF20zT3igI0EkamOVOcLwS6zFGxLxE6KqnlzHKgeHgG4hUEgEgmJAORtDynwrU4X+K39NZdPnliWmCStO7Sf1asx6iCm7f939zJXOM2bTNZNxyyPl7ysdn/lWDp0om5h7Vg3MTqJADwCYM+9AEiSP1NdjOHiXuBSz5mI0jXOSNY+YqeCwxchHt3mlQzGe6WnUaHX6DrVRx4qyJ3cn5Xm/BV7R9wuwHFrdy87Q2XKBqpEnMfWjuIYq12bwdcpjfeDG9OsLwOyDLJE7d+T5QpOtWdjZtnUhTyXusx9Mpb50odJck62VeuAllRjuJ38ThcPaeFXtWO665YGU6RB/BhR/C1uvhpa52l26l0AQNjbuELy3gb6Amjfa7EWcTlwpZhduNbK90kBVb94QRoDlzaHeBQPsVaVg6OD2thyu7ARrlIEx94eUda92ShoWn5/qefjctctfy/QU4XgeJAWbGoESbiAxz6xXf+Er7ASbaALAGrEDM50gRHfPwFbwg8lJqIw32mLjwmV+AqFY3QrwPD8ttLb5mjQ5QwHx/vVXA8AcObshe/dLL94JAgEkb70+F5f5vgKpW5J1/8v5GquWmr2IqOq63EHD8K+cKVYBnxDM8SZa8pt+hUfIUw9pp/ZiDsCo+fPWndpfEfT8aXe0FvtLLLPMHQTselVKcmknwKMIptpbsyuE901oPY5x2ESQTcukQs6Ds58uXnSjCcMYr74E9QRTjgeGezbNubT94vqOTRpr/AE1LdIdDgXRmUF2zZiBKbMLctsde65qLWFKh84IIWO6JgGUHxOniapF+5v2VsgdJ/wC6uS67bWFPk5H/ALvGp1rwx6feXXQgnNcGivOh9wEdoduRI+GlLPaYKMPdIYEnsJifdmEJnqKOF07HDtsR/EOx3HPTQUFx+29ywyW8PczMU55tFaeg5VSnHgWh8mawaim3BIGPwxMAC4uvrS63grye9auDzRvyorhiMcVa7raMCdDoOp8KpiPt/bIftL8R9a97TowPhP41izbBruxA2/Co1D0gXtRhnXhOKa4pGIuXRcYbkEYhFTLHLKoI8DW5ucOVt2f0I/KsReTuleR5evSvXtGJBjykfQ0275BI2NrhwskurOxiI0PMGYEGdOtZ/wBqL9od51UmI74EjuvByuIJltdfsiquDXnVjLsRHMnr51bxghxB1HiZFNVQndmIs8cwCqFezbZwAGYiwJMan3h9K6mp4RZOptW/9C/lXUfh8P18gqRnRxBVGlxo6W7aoPi0mguHuLl+4xDH3feOY+6OZFCH3fX8KH4dxS3auvmJExtP3RXJ/EukjHA3C2zo6XNkyZNP9kbnD2l+4B6CmFsDoPjH4VlbXtLh+rE/0k1ePa63slu456bfSa+TXR55P8r9fE9T2cvBqAdNB+PzpPxLDi7cAzKCBtu0EnXfal/+J4y9pasC2PvPuP8AV+VMOB8Le0zXLr57jaGOXhJ/Wld/TfwzIpap7GU2oK29yv8Aw7sUlO0KqSxQANPdI7qxMyRoDXlrjBzkpYvsSIg28nXdnIA5daf9qT/x+VSUeI+MV666ZN3Lc5JZLA7aGNWbXlOg8gdB6Cpm2ZzSZ6wgPTdVmrvQ172Z8v8AmumOMzcwY4Yc5PgWYj4E1H9iQ90D0Gn0ow4Qx73wEfjVlvBKIIJnkatQJ1i8cGUEGI+P51Zw3gyWiSmkmSRzPjMzV9+42xOvhUEYncn41rpozcmyy+rqeUcoH1qmLh6/CKuWyeh86MtFo7wPnz+FMkDsYdxuo9YolhH2T6bVIYocga9GJ6D4migKhd/l+NV3kEbfA0QGkzA8tqIXIeQB8aAALNu35ef50ULCxyogWh0jyFS7AHcTQAsfh1rWAv8ApB/CqrOBUaCB4iR9KZvhxyYeRqC2p6UCBV4eDrmJ8mY/jVpw0bEj1n6miBgz1j51PsiB70+lAxdesMftE/D8qX4fAMt8XCWOka7bR0pzcsvyb8KpS0wIzT60UFhKKek/GrMnVT8qsVWiRJHgNKj2h6TU0OxbibWvufP8qjHgfLWmecdK5wOYJ9DRQWAWLgXlHrNSxV4EbkelWOV5L+H0oW8QNxPrFFCsFLL97511S7RPuD5flXU9I9RmrHs4g95i3yHyohfZ2wTJsofQE/OurqmcnLllwWl/h2CbPB8Op0tID/SKZWsOF2gDyH4V7XVkaOTfLLRb8jUSAP1FdXU0SeG5HOPKopfJ28vHeurqtIlslY7rS2xBj4ir7mKEGAa6uqhHpxfQCoriW20+FdXUySyw0t3hM6a/KjsnTT0rq6mxE11FeRXV1IZC9hQdRofrVNvDk6ivK6mIuGFPOKn+x9TPyrq6gD0WtIDGqbiEb/WurqAOAroHWva6mIkrkf3qX7R108q6uoAnIiZ0rrGLAIIma9rqKAbDHoVkqJ6RQF4Ke8F0866upDK0ury+lTINdXUgK3tg7615bulNFZh4A6fPSurqYBiYyRqRPio/7K6urqdCP//Z"/>
          <p:cNvSpPr>
            <a:spLocks noChangeAspect="1" noChangeArrowheads="1"/>
          </p:cNvSpPr>
          <p:nvPr/>
        </p:nvSpPr>
        <p:spPr bwMode="auto">
          <a:xfrm>
            <a:off x="1831975" y="1531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39951" name="AutoShape 26" descr="data:image/jpeg;base64,/9j/4AAQSkZJRgABAQAAAQABAAD/2wCEAAkGBxQTEhUUExQWFhQXGBwYGBgYFhoXGBkYHRUYGhgYGBwaHCggGholHBYVITEiJSkrLi4uGB8zODMsNygtLisBCgoKDg0OGxAQGywkICQsLCwsLC0sLC0sLCwsLCwsLCwsLCwsLSwsLCwsLCwsLCwsLCwsLywsLCwsLCwsLCwsLP/AABEIALcBEwMBIgACEQEDEQH/xAAbAAACAwEBAQAAAAAAAAAAAAAEBQIDBgABB//EAEUQAAIBAgQDBQUFBgUCBQUAAAECEQADBBIhMQVBURMiYXGBBjKRobFCUsHR8BQjM2Jy4RWCkqLxY9IWsrPC4gckNENT/8QAGgEAAwEBAQEAAAAAAAAAAAAAAAECAwQFBv/EADMRAAICAQMDAQYEBQUAAAAAAAABAhEDEiExBEFR8BNhcYGh0SIykcEFFHKx8SRCQ7Lh/9oADAMBAAIRAxEAPwDa14RNUpcI8RVy67VmmU1QJjMEriGH5jyobDYW3aGpgTMsYg7Dp1+dNKD4tYY2yEAJMCD0kTzGsUtMU9VbibdUY7i+Bt3rly7aMljkTfvNoCEAGo2JO0MJ309wFvtba2ScpDZYIMgzBBGU5iDHTQc9I0b8GbswFc5wqgCdPsZ4nrlmdNhtXt72SQ5iHbMSSGMSCRrOUANJ3nXoaXs22ZST7AycNUIoaVurootr3bq6aknQPpJOkA60XxXiLWECsCzG0pcIpkMwykqvXmR5mocK482GcYfFgIBpbufZjxPTx5c+tKONQMVcz3FBLFhJGgOq7+EVbxyhuisOTG2239P2Nd7I+0aXrS23DqRCy0khiJAJ6/29dJscp9D1r5hYxLLqrH0/Xhv9K33s85uWR2j5mYliYjXbQdNNqqEndNUzWcYtaou0wTjmAYOL9kfvBoy//wBEgnL/AFCO6fTpE8BeF1Q6mQf1B6EU2cQVVuunj3WpTj8P+zub6A9mx/fKPs/9VR/5hzGvWnJdzOMuwyQRVVy5PlVb3gw0Mg8+v9q9WoLSJrVgqAqQpgTqLCpCvGFAHmEbUjr+v15UebTXoL6Wx9n7x8fCaV5oIP68acWsSqKc2w28Z5D1mrizOSJs6oZJAXL6CDoP9xoTs2xBBaVsg6LsX8W8K87FrjK90QsjKngdJbxmKKxOJM9naAL8z9lB1bx8KokpOJyoiKMzxAUeGknoNN6X4vAHtLfaHOzTPQQNAvQCm2EtpZQsTLEnM3NjJj/gUBxBXd7ZYlJnKBuNNyep6U09waKP8LT7MqfA/o1VYwrhQVuHXWDrv5zRbW7gE5w0dR+X51XauOAAU0AiQf8An61pZIPd7UEA5W59J0jr49Kss32JAa2R5GfqBVqvLagjTpPPXafCjMOo3mjVQUR4heCZFJPeIAABOvLYaD3tdhQzGTVuKclyZGWIiNSeszt6VQBXMzdEq9ryvaQAHEQO9pP7sxpOuYQfORVvDjo39Z/CgOOYcXCVMwFUwCRP7wCDG4128qO4R7hj734Cn2FtYZNe1EtXUhmfKVHLG1ElaiVrBSNaILc61aBVRWuViPLpVqRLiWFOlTt3eRrkYHapFJq0yGD8T4fbvoUuLI5dQeoPI1gb/BDhHIc5lYyjcyoAEHoRoPKK+hgkeVV43AW76ZXEjcEaEHqDypzWuGkeNqE9ZiEcJFxBmAIlR9rX3Y+8eXjFfQhgeyVey3UAEfegRP8AV9fnWVHDDgbovqDdtAQ33k8TGh8/OY3o/G+1crnsQUBAJbmSrGPCI2568qnHGWOFyDPmxynUf8mhucSLtZQKIJYsxnSFPdAj3jPPoedGm7lORtyJ8/76V8jw/tJdd2btGzAhhIgbjUwABsNt58K1dn2xN7+IoHeVUCyTPOW1kSREActqXte6MVJdxo9r9mcD/wDQ57v/AE3P2P6Dy6HTpTBTRS2kupDCQ67HmpHSlNqbT9i5J0m2x+0vQ/zjn1EHrGkl3RrGV7DAVMVUhqwGpGWCvYrrak7V6wpgD3Vo3h5BKk6xI9eR+XzoZxXnDzLMrAbyAGmR1Ogiemu29VFkyGOIuNclbew3fy1hep8eVELktKAoknYc2PUn8ajicalsQN+QilqcQK+6kn7zn5QOXrTsmqGNm3BL3IzA+iyBsOtC8RYlkYsLYExMTtuZ67RQF/EuxlnjwXSq0SdgSf11pgFNi9CJzcpAj9fCvGxTHYBR8TUf2d+n69akMEftTHhr+VO2KkVFp3Ymj8IwW2I6n6moYfD2wPHx0qTiCRELy6bCaTVDQPdblXgNWhga9Nob1mWVivRQd3iFlTHaKW+6pzt8Fk1H/EGPuWbjeLAWx/vOb5UrQ6KsV/Fcfyp/6qV3Dr2W2xgk5oAG5JAgDxJoW/ffM5KDPC6BpAOZCokgaEhRtz9aJ9nsOrFi5aQdIJAEggnTnGlVd7Ijh2T/AMLRtbwvdofeykhR0AE7AQPGK6tDbtWgICrHlP1rqelC1MzjJUCtWB+tTivPalHk6k0wYpUClFG3USlXGYqAytW273X41Y1uqmStVIloIiarKkaiqlJXb4VelwHz6VomQ1RxuSD1r5zxnhots7KxUFpZQRlPezKVBiCIiBJr6I61nfaHgvaQwEmROhI8JAOg8R4UTlLTt6RDgnyYa1d75ZFAEiVOpIk8tiYovEXpuIFUiG15jLBMiPKf+K1eJ9llCZrbHMq+6Yg9SDpDeOu1ZZ0uK/ZupVl5sBIE6eBUj61g4yXYmUVXvPqXsjjhdwqAk50keO8ry1EEa7UwxuCF1WRpBEEMN1YTDL4/3GxpRw3hb21V0f7IOWIBMazrppH9qdYTGC5rswgEHeZ2NdcNluFbCnB32k27gi6nvDkw5Ov8pj0MjlRqGvOM4ftAGtgC6klGPPqjR9loE+QO4oXAYsXFkSCDDKd1YbqfL5iDzqWqZonaLsfedQuQx3tfKPzIowGl/EMxC5YmRMztmWYjnRqHQUDJmoWoVgfjUq9dIE0CZdjLbM3dE6UP+wPMFgD0Gp/ACjuHMxB1Gp+EVDFcQs2jDXUUncswknwG5PgKsgja4eqkTLt02Hy5edeXrMEZiPJRMD9eFVLxYH+DavXOrZOzHmGvFQdtxNelsQYhLVkSYLM11jpuQAo/3GnYBQQQArnfnr47eldibuRSXZQOpOX5nShW4e7fxbrt4Jltr8hn/wB1B4Dh9rtr3dEq6hS4zMB2SsYZ5J1J2609xbBS8bstoge4f+nbZ1/1gZR6mqMXj7rE5bOWNP3lxQR6Jm+op3bYiSdgKU3Wk/OomVEAXD3m966F8LaAfNyx+lDnh6G9lebg7PNDuz65onKTlAgdKbChx/GO8ZB0j3j6zUUim2X2IQQqgDoAAPlRC3QdxVMVRibkD9b9KYCrGuc90pl1IAmdO8IMDoQDTb2YfKj+Y+hpBjmOV+8V6jnv15EU49ncM1zMu1vQtrqd4Xy318KI8slgmM9rQrsEsXLigxnWYMbxp1keldV1xQrFVEAEgDwmuqxE1IOoIPlXRFJkYjUGD4UXax7D3hPyNZbM1oZLd6irVAO1B2sSjbGD0OlW5ayliT4GpMsa3VbJVi3jz1qxSDtWTjKJaaYE1uqmSmDW6pdKpTCgZbnWpxXPbqqY51qpEOJchy+VAY32eS8hGdixbNnYyw0XTylQY050wtXAdNjQ7YoJcyAw0SAdm8B4+FaWu5m42CezWIu2H/ZMRqNTZfcEc1nmOnTYxpT/ABOHM500cfBh0P51Gw6XIDKMynMAwBgjZlnn40XWlpkpNbMqw10Ouhhwe8p89R/el9zBHMb1kS0d9B9tQx1H845dduYIMxWHJOdIFwbTsfBvz5VVwG6SCsw6zmWO8Jaefnv4Uh8FLXgwBBkESD4Std/i1kd3tAWG6pLsP8qAmqOLYG2lzu6Bjm1JYFpkwG0WTJ0jXXejsOwVQFAGk6dfzqX4KT7lf+KGQq2XJaYzxbBjfQnP/trxu3bdraeCqbh9CSo/2mvLrfvLf+bn/L86KmlQFWA4erEi6925zguUWOcrbyqfUGjMZg7drscltLYN5dFAQt3W3ga+VUWmysDy5+tE8Wvr+6721xSxDawA3y20rSJDGbHXWNOXIedV3W1G2vM89OXhQR4rbPu69ABI9Ymaou492Oiep/529KdioZEwdiPLUUBgT+9xGx76zr/0k+Hl+dVi9dPML5SfyoeyuYvLa5tYgch60akGkc3riqkSBPjSt8Ss8z4AVIYdeYnz1+tWqIqXuWtgbtmO1s+pihWW4bo91SUOo10DDSD/AFGmopVcFz9qUgDIFI9JEn5fSscuRY6u3brYpKwr9hn3nY+Wn51G/aRV705V11Yx8JijaEx2GFxSrbGrknpenntZK53MR7UYi4rW1UkB80gc9Vj61t+CXsjjodD+HzpBxPDkPZBtPdOqyq6DvJ3mP2dB9aa3lIAA3P51abaVohL8T3PMT77f1H6muqs3F5trz866jUi6MgOOkJ2jKoSYlma3B8Q6CPjRGF46jiVBIG5Uo4/2sava6BOm2/69DVBu22UjsiwbRhlBBGu87jlXjR6vJXH+Pod3sUE2+J2mE5oH8yso+JEUbheIj7FxW8JDUpwmHsIDktdnmEEBSn00B8RU8Jwq0Z1dhEZXbPHj3pM+tbfzldvX1IeE0lrHg+8I+YolYOoM+VZXDcJa2Dlus2ndkKuvjlGWP8s1y4+5bUvdTIAYJkKfP3iseJI8q6IdRCW3r7mTxtGuFwjfWpBgaSYPjYaNQZ2nusR1H3h4imVu+rbGD0OlW4RlwTbRcyULiMKG3kHwNFAkVxINZODRSkgHsYEVG6quuW4uZfmPEGjHSh3irjMGgMq9oTJuWhs4/iJ/UPtDx3pxhMdIGYiCJDDYjlS8EqZUxRFq+rQD3T/tP5VsmQ0NqBxeF763UOW6nPky80bqD8jrXiXGTTdfmPKic4ZZGtWmRQr4pj1dgRG4Qg7gnWPPUGqbOOJJVLVw5dJK5VJ8GO+1L+LM2ZIB/jLMdNN/CtBwy4SkkRqY8VnQ/Ck6sSsCIvs4hVQgE95p0OmuWrxgLp96/HgiAfM/lV72X7ZWB7gUgjxkUXSi7vbgpgS8NXmzt5sfwiq8SLdtk7oktG0nY6zTKKhcVdM0aGRNOeqvw8gqvcllr2KqOJQfaHpr9KgcavifT86qxBNCYLB5GdiScxnU+A/L61zY7w+JqtsefColGLab7DVjCK9ilZxh6n0EVA3ieRPmaeoKGpYDcj41E3160rznoK6W60agoYnFDkDVbYrwHxoAoeprv2c9DS1BQU+J6kCgcVii2i+XiancwLMIAo/CcOC+J6/l0pbj2Fi4Bo5CurQDDV1IDCYvC5lOX3o0P4HwpLgcSWbIP3d4AjUEjbTMoIJAIGgOxNO0xgCZylwaxlyFn88qyYqDGxeBdlYZPtFLltl8pAb4V4mOMkrp0d6muGQxF/s2bMxYkDSIXbkOXPfWieDWZXtNe9IA5BZ39YqjCWcMxYhhcIEnM5aB1IPLzpphcVbb3HRv6WB09Kual3TBzTVIX+0mMuWbJuW47rDNInQyPrlqjgnHs9sNfyKWbKpU6aLJLCTk9T6U9ewtxCpgg6cj0jcEab0lxPsnbYlsz5zHeJBPSIgDbSunC8PsnDIqfnv69Uc8lLUmv0CSuGvMIdGYQIDxO8AgGGGp0Irw4K7bByPn10VtNOeusnaAMopbd9mXRkZGzlLocZjGVAJIHiSF2FSw97GC5OR2HaNKtkAKE90KdwQJ1mNq0UO+Oe3vdcfcG/K/T5jVOLtbkOCoWJJBKa6CCfHSATTTD8TR/wC2vx5is1/4nT97mQ90AgAzmEw3hodzt41PC38PfGYE2nMHUhWiYBG6wdpG8Vop5Yq5R28ktRZrlgjQyKCxOHbca0r7G9bPdYMJ5ypC8hM6nxNXWeOkQLilT4j5SPLpTjkxzFpkgqzbY1a2HNWWMcjaq3689qK7TqPhTakuNwvyBW7rJodV6dPKiLbg95D5j8xVjWQdtaGuYYgyNDTjl8icSjF2lYqTmBVs0Lz02PUflRC8SCiAvxMVRdM+8PWqsyjlWuojSFHijcgPmagcbcPM+gAqrtR0qQu+Aotjo4u53J9TXgQ+FTDGpKKBERaPWpCz4/OrVSrFt0AUCyKsWzRC26sFqnQAyWamLNFrbGvhv4VcuGOmm9FCARZFWLY8KZDhp3OXz/QoZ7ozZVGc+GgpgVCzVi2aMSz1HwqN68q+J6Um0uQqytbAFUXsao0XU1XeLPuYHQUp4pxrD4aQ7jMPsr3n9Ry9YFZ3KXGxWy5GnbMeddWLb20uHW3hLjIdj3jI691CPgTXU/5Z+8XtUZIo8d27cXydo58ppJjeNYu3eyDE3RoIGh3n7wNaG0+nqOXnWb42n/3Ib+mvTjgxyl+KKfyOOWSajs2MMN7TYoaG+580t/8AZTq3xjEATpJG7WBqP8saVlHtzdHidNOedorWW5hDuRoDvlHMDoSZ1rPLiwR/40XjeR/72V4P2ge1mi1h5YQezDYdo8xOvjR+H9s7Y7jdtbaZzNlvrttMhiOfWquG57xY3Gka6kAtoCAJImJgeVZrCYO4x7lm48Me+jMCDJGkdK4c/sNDdU782vqd3TY5udSdqvg/kfQ8L7TWHZQL1kiIbMWtMDGsKwIOsaT8aY28aCuYq0THdAuctx2ZbSvlOOsGf3oxKkc7qsw9C0GKHsKAf3d8Kf8ANbPyrg0RfFevXg9B9NGrTa+Vn167ZsvnTuTGVhpIB2BFJ8T7H2zMO4J1O0c+QA61kxxPFABUcuvMPct31Poygj50Xa9q8Qk9pZBkgkrnt7eRK/Krh7TH+RtevkYvp2+6Y3ucGxFq2Ut3GM3AQwYzlKkNmHIAwZHjXWuJ37aTftlsvvAATqAVYkaDcj/KeYNQte3FsGHDDWSRluAA/ZGXKRHiCaaYb2lw7gS6RtLSnn74A6czSc29pRT+j8ci9nKO7TAEx+GMkM1k6ifsnKIPukiASOgOm9M7WLa2Axur2Z2JIWZkgQdNq8u8Owt4SFXrKRpzmUleXOqeJ8JRrLlsr9nbcLOsQCVnWCRlA1HKrg46lptfVGLruNsPxhTzHmrA/jTS1igw3DDw3+FfEsNfK/c9bds/VaIvcYa1kYIhLTBQm2RH9OnyFdLx3yZ3Ds3+n/p9me0DtQl7CGsnwX2puQouGSRMMDPo66R5ia12B49bcDMY/qiPRhp8YqNLjwMotYUtsR5c6MThndzG4AB4bec7URetKdR6UPeRjIaYZSp6EHmfHerjJdyGn2KrLWWWUuq7Aw6qwJHiI3E/qdKstNb5tzPwHlWQX2fu4Vw+Hkhe8PIZc0AmNSW08OdaPBs15WeAurZl1JBOpjTXenqM033POLcQuIyLYtq2aZLpcfXuhYCkDWTv4UdYLQGYkGNVCc9JA7u0/Kj7NsrBUwVk7TMiNa8w9gZR1gbqJ25+NX7gFH7NizeS8LjC3ACqCQhAJzAoDDMw5kTMnlTK3jiDqAT1Pif7UZbmACSMpJGvidfnXj2gWJbaBziTJ3A9KG7BC84pQly4zAKH0nmdYHlQvBMXjLpa4zoltSAe6JYTqEJmARI58tuXNw8M03HOUMYtrrm12PmI18PGmeFw4CqH91fdTl69TWbu9+BVbDLl575he7b6828qvUJaED+586ofFkjTujrQpvgHTU9TQ5XwXQXdvs38o+dDC9bG9xR6iapdyd/h/aqRYzHeOW1Txvyyij2jHaWwtm4wObvQSsg6AZoMCSNprKtwewlyHKggA92C0nPOkMwIKrqI97YVrOIYbuHK2sxt/f6zWJ9qEu2cP2zvCgBSikjvMeUQvyrSM2Q4qw3CYbD5F7ZLpuR3iP2iJ8JMxXV83XFhhOXf+UV1Vqfn6k6PVGzt4RCPcX/LfB+orLe0lkLfgAj3DBIbn1GlM7Q7p8x9DWe4w37+P6fwru6fBOE7c2/XxMM+aMoP8KQzwFo9pauaFRcRT1BLkj0MHXwpsmAvXLeZBIAJImDEEQPSh/ZPDSzEsArjs4/mzSreEH6mtVwN8oCEH7s6QDAGuvU15n8Q6+eOTjjptP6HV0/Tao3LujP+yDkDu+7L8+jn+9U4fGXEtQiKc9wgTvmLtoPj9KuwaPavkDWy73CpER3mLQTvz+Ve4W2rKAzCJuNBPM3AgO/Vp9K4OqzLS5PhyT/7HfghTS932D2tDKIbvHoNz9oRm5GR6GvEwObRsp8wD9RQ5Vbdo/vQBm3B0y5UYxzE5gNNe9IqOJsswe4WE5TlUMR3QfegrAO+53j08rFKTl+bbydjiZniYXtLmUWwtswIAEzpqJ1IIO1MbZtFlKJdt2mITN2jCGJEnWR7pBj51cOC2r6G+LkOcxyMyAtpCxr3dp1OvzptgeBIClxryg5cxtggw53Gk92NOum9ej1PU4lFKDdq759P48bkYFJKbyP4L1x2B73B1IOXEMxG4uIjx05A0sx3DVCNqugJ7oy8ukxTkWw7EayFgBiczdW+I115ig8fhAqnMTAB5/3rDD1ctSjJ7+DPfTfH0MpbVlPdMa7iA3o24+NfUeG2MuCvEs7nJdGZ2LGAmg123rBILU7Nv0/+VfQrJH7DeI2y3f8A0/Ovflpa/L9Dz5zm+ZWIcPxPscJaICHMohsskEATr1nkZpP7R4gX7OGdlGZjcJOUCYIB28frQV7HLctWrIcrCkljAEhVAHl3YnSqL1/NZwwk6Jd3jfOJ5bVlBPlhOuw64LfK3TnK5cxVdQoOjAIRtIiRtPnWh4iLYDsc1khc2bbUT7xErG29fJONLF67pHfY/Ek/jPrV93FM+GAJbLneFLMwGlrTU+vrWlDl+FUb32Y47igiHODnOgK6EExspA3nxra8N9onfMty0ZUkEqZ2jWDqBr1r5z7NX1mwpkhVDGOgZjRdnjjpeyBEu9o594gb3GUbA6wq6gVzzl+KveaQhrW3J9ItYpH71plJ6ePTXY/Co3jdtqxCknfKpgnymAT+VZQYkx3bbTsDI0Ijx686f2OLsuGW4e93WOVtyUMET1MEz4c6tKS5FkwygrYbgrl26ivBWSQQ7FWEGNR40UmGfWSnh+8Jn/bSuxxG04tOQ6s6ZuzBBgFZ70HKdJ11oLF+1iJICtOiiQIltmO3dE6iJ8aq1W5hpbaXnY06YTqU+M/lQF3idq3cZLhAIiAFdjH3myAwOg38qXcP9o+1uOrLAt6krd00QuWJCwEjSSYnzFL8TxPD37hu5WfMMqlLile6SNdY2ynbnV6a5CMJSdLt+xtsPiLLILluCGGjFSs6wYVu9uDSfi+PYHSPAnr06bT8KXcIxaEwEKC2JGxmZ00J8Tyq/F4tRcQgwMrzPWJFY5Woq2WoNOmE8KxDuma5oZIG8R4fnRhxCj6dNawvDMcBiHue9A5gyORgctqcWMWzR+8AJKkEe7/EA7MgCZIJ/QNRcnx4G0aFb0iCYY9Btz5+FJ7fGcmmVrjASTmGwGp1oezibTXXdGYtbzFgykAgCBlJHQr56614f4XaMgV2SCIKjs7hhDJ0LgKZWZ1B56i1KK1E7XsGpxdna2GQKlwZl70mAyD/AN4pX/8AUcj9ifSRmT60RYuh3sBFJ7K0QQSNSXtbZSTEJ0pd7eYvPgbpygRct7Enc+QrSFXsEk/B80BQdR615VRPhyH0rq1olGvt3jlOp3HPwNZji7Tit/u/StyrWwN8PH9Dtr8fOsZ7QupxndKkQvuplG3Q139Nn15EtDXxRx9RhUcbepMJ4El18Stu2T3tSOWk6npFbHGWr9t1vKhYQC4WNHA72h1g7zFZT2b4mtm+cwnMAJA1FbvgeNTJoTrtnInppz8tK8b+ISSzbx78+fX7HpdLGXs7T7cGcxHFGugsQyuTs0aHOAsQNSQp+NSweLyWrMLJ7Qg6AjLuZkiNyfhpTHG5SSyFwSYK6CCdc2o1Gkaa6nSkS376DKhAAJBhC3PbY+O45gVhNxWN8Lf9mjqgnrXw+w0xvFHD3gbWRETutmIDMBJKkp/MOVWYzhDNhLVxoLZkJWTI72sNzYTrpyNKb2IxBZiXdgQYHZDqCJlADsPhTLiDObFqCcwYElQdisyRENr129ayw4oTTmq2+O2xU9SpBFviLo57gFq2hkl2MsIO0CNm0ifGgr2Mu37Dr3UZmIQSZ1IaFJIMiGMdOkUBjsRefNnZ2tsIy9kpGoIWe5qNdD5Uuw99nJADNcRgQOxQ5CJB+z3PLTnURxY+U1tQS1d0aXB4iSrXJJW0c0Akkhl1A5kxRHH9UbLBMREjTYE7cpmlvD3YsyuMzZDIcQDmYnXTb0q/jBzWmEnrpJmNRpGgrgnH/UxryvgaP8u4gxFhlVmBUkCQJPIT08K1vB+KC5w9iCO8l6RGoPZuTz27nzpR7NWYZnKEkFVBPKeY+WvSfVrdwSWlvqiwCl66TMiWsXAY6ctBtIr6eTlVX3R5lJvjszC2sF3rbNqpAkE9RPd8pmPCo3C2Wzm97s3MaDQtoQAABPhvvzo3h/FypRCGyxudR3VMxzAknbrQPEcQHKuPtWyY6assfFSfWmm26Ia2HmEt28qsbCuXvkMxR2hRlBYldIAJ3rMXlS4eztTmLlQsGIzKFPn70+QrTWe0Nj93iOz7zZrYOrBgupE7b/GsvhuH3Q5ZFZija5RrrP4TVxxy06+xLyxctF7mzs8HFlEfMH1WTAEKynujwmefSlIb98mv6zvTDgPFXusbd1QtpQAZBJBV12nmI1FP+KcMsW0d4E/ZYgCCdgDy1+tY5sEri628nV0ueCm1qTaq/cA4Hhty/m7ML3SAZMb05wWd8N2ZAGQOq6EZmJedSYO/KquButkMExVsZipOgIOh0nlBnXnIFMsClm5bhSzLndQwuBYMknwPvEjfSJq5yU1Rr1XVa9lwmq/QwD8bulcgfJ2aC0RbuCGA00IBDfLSruFrcvhw8BJQB2gNDPEqSCAsrJMeFblvYfCHSd+lxROs7ZNdQaLtezFhE7MPCzP8VeRDH7MRoJiqbhRwxbTsz/BeB2hbv2HvEtdBt6FXzW8shtFU5gSNNu4NDTS57PWltHd3JCh8oXLpoSiQIESdJ1o9vZu1C99lKyVYXAGGaNu5/KCPKqbiLZTW7eIDqSz3FOhMGCIJ9aE1Ww4zlGWpFHDOCvbYhGW6WgQpII13iDI1pX7WWuwupcuK8stySgZiJAAMaa6bjXWnmDxhtXu07cXFaQABbBWdQZGpiMu/OaZL2GJYLcbvHQZXhjzET9KynpmqRbyOUtUj5/wpZukF4BGrHYaH3p21MVpMSWBEFWQAPAOYFgwAO46CtVw/2Rw9suydpmYAd59gOUAgdN+leYz2KsuZk6iDIU/hTUHRDlbPi3FeP3bOPMMyWswzoAYIPvGDObqCD5VqeN8UY2rOUyDct6MTGrCTyOaOUxPKs/7bezzLiLrQTbtMlrSABIOQeEwa0/EPYvEMFUhcqurDvye6QdZ3OmtVJUkwtOyGDctfawrFe5OdTszNazEawRUvbXhos8PujMzlrtosTA10GkbUR7P8Au277O2gVB7xie8vMiOXXpV3tyDewz2UAzFkYGZXumTqoImpim2mNt8I+S3MMZ1IG30r2m2JwN/Npb2AHusdlA+7XVpTFUvAxt2zl2O45eBrMcU//L/0/QVokbu+v4VneIIf2kkjbLvp9kV6kZqMk5Otzz3jnkTUE267bnuFci+sfruzW19nVzoyaSrIdT7wJAIB5ak/2rG4S3+8zafHwinfDbjoxZVzHTaevgK8jqVGUrbVf1L7nudNiccdNST/AKX9hljMd2WKfOVWWkfdEqdB8aqsPkw/bFWd5IOU6ySdYJjnVV/h12809juZ6R8T+Fe3Eu2GFq5orDNIg6yRA6Hr5ivJ614ZQ0wmm7TaXdK/udMIyU7qlXlf2tnWOKG8y2kF20zT3igI0EkamOVOcLwS6zFGxLxE6KqnlzHKgeHgG4hUEgEgmJAORtDynwrU4X+K39NZdPnliWmCStO7Sf1asx6iCm7f939zJXOM2bTNZNxyyPl7ysdn/lWDp0om5h7Vg3MTqJADwCYM+9AEiSP1NdjOHiXuBSz5mI0jXOSNY+YqeCwxchHt3mlQzGe6WnUaHX6DrVRx4qyJ3cn5Xm/BV7R9wuwHFrdy87Q2XKBqpEnMfWjuIYq12bwdcpjfeDG9OsLwOyDLJE7d+T5QpOtWdjZtnUhTyXusx9Mpb50odJck62VeuAllRjuJ38ThcPaeFXtWO665YGU6RB/BhR/C1uvhpa52l26l0AQNjbuELy3gb6Amjfa7EWcTlwpZhduNbK90kBVb94QRoDlzaHeBQPsVaVg6OD2thyu7ARrlIEx94eUda92ShoWn5/qefjctctfy/QU4XgeJAWbGoESbiAxz6xXf+Er7ASbaALAGrEDM50gRHfPwFbwg8lJqIw32mLjwmV+AqFY3QrwPD8ttLb5mjQ5QwHx/vVXA8AcObshe/dLL94JAgEkb70+F5f5vgKpW5J1/8v5GquWmr2IqOq63EHD8K+cKVYBnxDM8SZa8pt+hUfIUw9pp/ZiDsCo+fPWndpfEfT8aXe0FvtLLLPMHQTselVKcmknwKMIptpbsyuE901oPY5x2ESQTcukQs6Ds58uXnSjCcMYr74E9QRTjgeGezbNubT94vqOTRpr/AE1LdIdDgXRmUF2zZiBKbMLctsde65qLWFKh84IIWO6JgGUHxOniapF+5v2VsgdJ/wC6uS67bWFPk5H/ALvGp1rwx6feXXQgnNcGivOh9wEdoduRI+GlLPaYKMPdIYEnsJifdmEJnqKOF07HDtsR/EOx3HPTQUFx+29ywyW8PczMU55tFaeg5VSnHgWh8mawaim3BIGPwxMAC4uvrS63grye9auDzRvyorhiMcVa7raMCdDoOp8KpiPt/bIftL8R9a97TowPhP41izbBruxA2/Co1D0gXtRhnXhOKa4pGIuXRcYbkEYhFTLHLKoI8DW5ucOVt2f0I/KsReTuleR5evSvXtGJBjykfQ0275BI2NrhwskurOxiI0PMGYEGdOtZ/wBqL9od51UmI74EjuvByuIJltdfsiquDXnVjLsRHMnr51bxghxB1HiZFNVQndmIs8cwCqFezbZwAGYiwJMan3h9K6mp4RZOptW/9C/lXUfh8P18gqRnRxBVGlxo6W7aoPi0mguHuLl+4xDH3feOY+6OZFCH3fX8KH4dxS3auvmJExtP3RXJ/EukjHA3C2zo6XNkyZNP9kbnD2l+4B6CmFsDoPjH4VlbXtLh+rE/0k1ePa63slu456bfSa+TXR55P8r9fE9T2cvBqAdNB+PzpPxLDi7cAzKCBtu0EnXfal/+J4y9pasC2PvPuP8AV+VMOB8Le0zXLr57jaGOXhJ/Wld/TfwzIpap7GU2oK29yv8Aw7sUlO0KqSxQANPdI7qxMyRoDXlrjBzkpYvsSIg28nXdnIA5daf9qT/x+VSUeI+MV666ZN3Lc5JZLA7aGNWbXlOg8gdB6Cpm2ZzSZ6wgPTdVmrvQ172Z8v8AmumOMzcwY4Yc5PgWYj4E1H9iQ90D0Gn0ow4Qx73wEfjVlvBKIIJnkatQJ1i8cGUEGI+P51Zw3gyWiSmkmSRzPjMzV9+42xOvhUEYncn41rpozcmyy+rqeUcoH1qmLh6/CKuWyeh86MtFo7wPnz+FMkDsYdxuo9YolhH2T6bVIYocga9GJ6D4migKhd/l+NV3kEbfA0QGkzA8tqIXIeQB8aAALNu35ef50ULCxyogWh0jyFS7AHcTQAsfh1rWAv8ApB/CqrOBUaCB4iR9KZvhxyYeRqC2p6UCBV4eDrmJ8mY/jVpw0bEj1n6miBgz1j51PsiB70+lAxdesMftE/D8qX4fAMt8XCWOka7bR0pzcsvyb8KpS0wIzT60UFhKKek/GrMnVT8qsVWiRJHgNKj2h6TU0OxbibWvufP8qjHgfLWmecdK5wOYJ9DRQWAWLgXlHrNSxV4EbkelWOV5L+H0oW8QNxPrFFCsFLL97511S7RPuD5flXU9I9RmrHs4g95i3yHyohfZ2wTJsofQE/OurqmcnLllwWl/h2CbPB8Op0tID/SKZWsOF2gDyH4V7XVkaOTfLLRb8jUSAP1FdXU0SeG5HOPKopfJ28vHeurqtIlslY7rS2xBj4ir7mKEGAa6uqhHpxfQCoriW20+FdXUySyw0t3hM6a/KjsnTT0rq6mxE11FeRXV1IZC9hQdRofrVNvDk6ivK6mIuGFPOKn+x9TPyrq6gD0WtIDGqbiEb/WurqAOAroHWva6mIkrkf3qX7R108q6uoAnIiZ0rrGLAIIma9rqKAbDHoVkqJ6RQF4Ke8F0866upDK0ury+lTINdXUgK3tg7615bulNFZh4A6fPSurqYBiYyRqRPio/7K6urqdCP//Z"/>
          <p:cNvSpPr>
            <a:spLocks noChangeAspect="1" noChangeArrowheads="1"/>
          </p:cNvSpPr>
          <p:nvPr/>
        </p:nvSpPr>
        <p:spPr bwMode="auto">
          <a:xfrm>
            <a:off x="1984375" y="1684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39952" name="AutoShape 28" descr="data:image/jpeg;base64,/9j/4AAQSkZJRgABAQAAAQABAAD/2wCEAAkGBxQTEhUUExQWFhQXGBwYGBgYFhoXGBkYHRUYGhgYGBwaHCggGholHBYVITEiJSkrLi4uGB8zODMsNygtLisBCgoKDg0OGxAQGywkICQsLCwsLC0sLC0sLCwsLCwsLCwsLCwsLSwsLCwsLCwsLCwsLCwsLywsLCwsLCwsLCwsLP/AABEIALcBEwMBIgACEQEDEQH/xAAbAAACAwEBAQAAAAAAAAAAAAAEBQIDBgABB//EAEUQAAIBAgQDBQUFBgUCBQUAAAECEQADBBIhMQVBURMiYXGBBjKRobFCUsHR8BQjM2Jy4RWCkqLxY9IWsrPC4gckNENT/8QAGgEAAwEBAQEAAAAAAAAAAAAAAAECAwQFBv/EADMRAAICAQMDAQYEBQUAAAAAAAABAhEDEiExBEFR8BNhcYGh0SIykcEFFHKx8SRCQ7Lh/9oADAMBAAIRAxEAPwDa14RNUpcI8RVy67VmmU1QJjMEriGH5jyobDYW3aGpgTMsYg7Dp1+dNKD4tYY2yEAJMCD0kTzGsUtMU9VbibdUY7i+Bt3rly7aMljkTfvNoCEAGo2JO0MJ309wFvtba2ScpDZYIMgzBBGU5iDHTQc9I0b8GbswFc5wqgCdPsZ4nrlmdNhtXt72SQ5iHbMSSGMSCRrOUANJ3nXoaXs22ZST7AycNUIoaVurootr3bq6aknQPpJOkA60XxXiLWECsCzG0pcIpkMwykqvXmR5mocK482GcYfFgIBpbufZjxPTx5c+tKONQMVcz3FBLFhJGgOq7+EVbxyhuisOTG2239P2Nd7I+0aXrS23DqRCy0khiJAJ6/29dJscp9D1r5hYxLLqrH0/Xhv9K33s85uWR2j5mYliYjXbQdNNqqEndNUzWcYtaou0wTjmAYOL9kfvBoy//wBEgnL/AFCO6fTpE8BeF1Q6mQf1B6EU2cQVVuunj3WpTj8P+zub6A9mx/fKPs/9VR/5hzGvWnJdzOMuwyQRVVy5PlVb3gw0Mg8+v9q9WoLSJrVgqAqQpgTqLCpCvGFAHmEbUjr+v15UebTXoL6Wx9n7x8fCaV5oIP68acWsSqKc2w28Z5D1mrizOSJs6oZJAXL6CDoP9xoTs2xBBaVsg6LsX8W8K87FrjK90QsjKngdJbxmKKxOJM9naAL8z9lB1bx8KokpOJyoiKMzxAUeGknoNN6X4vAHtLfaHOzTPQQNAvQCm2EtpZQsTLEnM3NjJj/gUBxBXd7ZYlJnKBuNNyep6U09waKP8LT7MqfA/o1VYwrhQVuHXWDrv5zRbW7gE5w0dR+X51XauOAAU0AiQf8An61pZIPd7UEA5W59J0jr49Kss32JAa2R5GfqBVqvLagjTpPPXafCjMOo3mjVQUR4heCZFJPeIAABOvLYaD3tdhQzGTVuKclyZGWIiNSeszt6VQBXMzdEq9ryvaQAHEQO9pP7sxpOuYQfORVvDjo39Z/CgOOYcXCVMwFUwCRP7wCDG4128qO4R7hj734Cn2FtYZNe1EtXUhmfKVHLG1ElaiVrBSNaILc61aBVRWuViPLpVqRLiWFOlTt3eRrkYHapFJq0yGD8T4fbvoUuLI5dQeoPI1gb/BDhHIc5lYyjcyoAEHoRoPKK+hgkeVV43AW76ZXEjcEaEHqDypzWuGkeNqE9ZiEcJFxBmAIlR9rX3Y+8eXjFfQhgeyVey3UAEfegRP8AV9fnWVHDDgbovqDdtAQ33k8TGh8/OY3o/G+1crnsQUBAJbmSrGPCI2568qnHGWOFyDPmxynUf8mhucSLtZQKIJYsxnSFPdAj3jPPoedGm7lORtyJ8/76V8jw/tJdd2btGzAhhIgbjUwABsNt58K1dn2xN7+IoHeVUCyTPOW1kSREActqXte6MVJdxo9r9mcD/wDQ57v/AE3P2P6Dy6HTpTBTRS2kupDCQ67HmpHSlNqbT9i5J0m2x+0vQ/zjn1EHrGkl3RrGV7DAVMVUhqwGpGWCvYrrak7V6wpgD3Vo3h5BKk6xI9eR+XzoZxXnDzLMrAbyAGmR1Ogiemu29VFkyGOIuNclbew3fy1hep8eVELktKAoknYc2PUn8ajicalsQN+QilqcQK+6kn7zn5QOXrTsmqGNm3BL3IzA+iyBsOtC8RYlkYsLYExMTtuZ67RQF/EuxlnjwXSq0SdgSf11pgFNi9CJzcpAj9fCvGxTHYBR8TUf2d+n69akMEftTHhr+VO2KkVFp3Ymj8IwW2I6n6moYfD2wPHx0qTiCRELy6bCaTVDQPdblXgNWhga9Nob1mWVivRQd3iFlTHaKW+6pzt8Fk1H/EGPuWbjeLAWx/vOb5UrQ6KsV/Fcfyp/6qV3Dr2W2xgk5oAG5JAgDxJoW/ffM5KDPC6BpAOZCokgaEhRtz9aJ9nsOrFi5aQdIJAEggnTnGlVd7Ijh2T/AMLRtbwvdofeykhR0AE7AQPGK6tDbtWgICrHlP1rqelC1MzjJUCtWB+tTivPalHk6k0wYpUClFG3USlXGYqAytW273X41Y1uqmStVIloIiarKkaiqlJXb4VelwHz6VomQ1RxuSD1r5zxnhots7KxUFpZQRlPezKVBiCIiBJr6I61nfaHgvaQwEmROhI8JAOg8R4UTlLTt6RDgnyYa1d75ZFAEiVOpIk8tiYovEXpuIFUiG15jLBMiPKf+K1eJ9llCZrbHMq+6Yg9SDpDeOu1ZZ0uK/ZupVl5sBIE6eBUj61g4yXYmUVXvPqXsjjhdwqAk50keO8ry1EEa7UwxuCF1WRpBEEMN1YTDL4/3GxpRw3hb21V0f7IOWIBMazrppH9qdYTGC5rswgEHeZ2NdcNluFbCnB32k27gi6nvDkw5Ov8pj0MjlRqGvOM4ftAGtgC6klGPPqjR9loE+QO4oXAYsXFkSCDDKd1YbqfL5iDzqWqZonaLsfedQuQx3tfKPzIowGl/EMxC5YmRMztmWYjnRqHQUDJmoWoVgfjUq9dIE0CZdjLbM3dE6UP+wPMFgD0Gp/ACjuHMxB1Gp+EVDFcQs2jDXUUncswknwG5PgKsgja4eqkTLt02Hy5edeXrMEZiPJRMD9eFVLxYH+DavXOrZOzHmGvFQdtxNelsQYhLVkSYLM11jpuQAo/3GnYBQQQArnfnr47eldibuRSXZQOpOX5nShW4e7fxbrt4Jltr8hn/wB1B4Dh9rtr3dEq6hS4zMB2SsYZ5J1J2609xbBS8bstoge4f+nbZ1/1gZR6mqMXj7rE5bOWNP3lxQR6Jm+op3bYiSdgKU3Wk/OomVEAXD3m966F8LaAfNyx+lDnh6G9lebg7PNDuz65onKTlAgdKbChx/GO8ZB0j3j6zUUim2X2IQQqgDoAAPlRC3QdxVMVRibkD9b9KYCrGuc90pl1IAmdO8IMDoQDTb2YfKj+Y+hpBjmOV+8V6jnv15EU49ncM1zMu1vQtrqd4Xy318KI8slgmM9rQrsEsXLigxnWYMbxp1keldV1xQrFVEAEgDwmuqxE1IOoIPlXRFJkYjUGD4UXax7D3hPyNZbM1oZLd6irVAO1B2sSjbGD0OlW5ayliT4GpMsa3VbJVi3jz1qxSDtWTjKJaaYE1uqmSmDW6pdKpTCgZbnWpxXPbqqY51qpEOJchy+VAY32eS8hGdixbNnYyw0XTylQY050wtXAdNjQ7YoJcyAw0SAdm8B4+FaWu5m42CezWIu2H/ZMRqNTZfcEc1nmOnTYxpT/ABOHM500cfBh0P51Gw6XIDKMynMAwBgjZlnn40XWlpkpNbMqw10Ouhhwe8p89R/el9zBHMb1kS0d9B9tQx1H845dduYIMxWHJOdIFwbTsfBvz5VVwG6SCsw6zmWO8Jaefnv4Uh8FLXgwBBkESD4Std/i1kd3tAWG6pLsP8qAmqOLYG2lzu6Bjm1JYFpkwG0WTJ0jXXejsOwVQFAGk6dfzqX4KT7lf+KGQq2XJaYzxbBjfQnP/trxu3bdraeCqbh9CSo/2mvLrfvLf+bn/L86KmlQFWA4erEi6925zguUWOcrbyqfUGjMZg7drscltLYN5dFAQt3W3ga+VUWmysDy5+tE8Wvr+6721xSxDawA3y20rSJDGbHXWNOXIedV3W1G2vM89OXhQR4rbPu69ABI9Ymaou492Oiep/529KdioZEwdiPLUUBgT+9xGx76zr/0k+Hl+dVi9dPML5SfyoeyuYvLa5tYgch60akGkc3riqkSBPjSt8Ss8z4AVIYdeYnz1+tWqIqXuWtgbtmO1s+pihWW4bo91SUOo10DDSD/AFGmopVcFz9qUgDIFI9JEn5fSscuRY6u3brYpKwr9hn3nY+Wn51G/aRV705V11Yx8JijaEx2GFxSrbGrknpenntZK53MR7UYi4rW1UkB80gc9Vj61t+CXsjjodD+HzpBxPDkPZBtPdOqyq6DvJ3mP2dB9aa3lIAA3P51abaVohL8T3PMT77f1H6muqs3F5trz866jUi6MgOOkJ2jKoSYlma3B8Q6CPjRGF46jiVBIG5Uo4/2sava6BOm2/69DVBu22UjsiwbRhlBBGu87jlXjR6vJXH+Pod3sUE2+J2mE5oH8yso+JEUbheIj7FxW8JDUpwmHsIDktdnmEEBSn00B8RU8Jwq0Z1dhEZXbPHj3pM+tbfzldvX1IeE0lrHg+8I+YolYOoM+VZXDcJa2Dlus2ndkKuvjlGWP8s1y4+5bUvdTIAYJkKfP3iseJI8q6IdRCW3r7mTxtGuFwjfWpBgaSYPjYaNQZ2nusR1H3h4imVu+rbGD0OlW4RlwTbRcyULiMKG3kHwNFAkVxINZODRSkgHsYEVG6quuW4uZfmPEGjHSh3irjMGgMq9oTJuWhs4/iJ/UPtDx3pxhMdIGYiCJDDYjlS8EqZUxRFq+rQD3T/tP5VsmQ0NqBxeF763UOW6nPky80bqD8jrXiXGTTdfmPKic4ZZGtWmRQr4pj1dgRG4Qg7gnWPPUGqbOOJJVLVw5dJK5VJ8GO+1L+LM2ZIB/jLMdNN/CtBwy4SkkRqY8VnQ/Ck6sSsCIvs4hVQgE95p0OmuWrxgLp96/HgiAfM/lV72X7ZWB7gUgjxkUXSi7vbgpgS8NXmzt5sfwiq8SLdtk7oktG0nY6zTKKhcVdM0aGRNOeqvw8gqvcllr2KqOJQfaHpr9KgcavifT86qxBNCYLB5GdiScxnU+A/L61zY7w+JqtsefColGLab7DVjCK9ilZxh6n0EVA3ieRPmaeoKGpYDcj41E3160rznoK6W60agoYnFDkDVbYrwHxoAoeprv2c9DS1BQU+J6kCgcVii2i+XiancwLMIAo/CcOC+J6/l0pbj2Fi4Bo5CurQDDV1IDCYvC5lOX3o0P4HwpLgcSWbIP3d4AjUEjbTMoIJAIGgOxNO0xgCZylwaxlyFn88qyYqDGxeBdlYZPtFLltl8pAb4V4mOMkrp0d6muGQxF/s2bMxYkDSIXbkOXPfWieDWZXtNe9IA5BZ39YqjCWcMxYhhcIEnM5aB1IPLzpphcVbb3HRv6WB09Kual3TBzTVIX+0mMuWbJuW47rDNInQyPrlqjgnHs9sNfyKWbKpU6aLJLCTk9T6U9ewtxCpgg6cj0jcEab0lxPsnbYlsz5zHeJBPSIgDbSunC8PsnDIqfnv69Uc8lLUmv0CSuGvMIdGYQIDxO8AgGGGp0Irw4K7bByPn10VtNOeusnaAMopbd9mXRkZGzlLocZjGVAJIHiSF2FSw97GC5OR2HaNKtkAKE90KdwQJ1mNq0UO+Oe3vdcfcG/K/T5jVOLtbkOCoWJJBKa6CCfHSATTTD8TR/wC2vx5is1/4nT97mQ90AgAzmEw3hodzt41PC38PfGYE2nMHUhWiYBG6wdpG8Vop5Yq5R28ktRZrlgjQyKCxOHbca0r7G9bPdYMJ5ypC8hM6nxNXWeOkQLilT4j5SPLpTjkxzFpkgqzbY1a2HNWWMcjaq3689qK7TqPhTakuNwvyBW7rJodV6dPKiLbg95D5j8xVjWQdtaGuYYgyNDTjl8icSjF2lYqTmBVs0Lz02PUflRC8SCiAvxMVRdM+8PWqsyjlWuojSFHijcgPmagcbcPM+gAqrtR0qQu+Aotjo4u53J9TXgQ+FTDGpKKBERaPWpCz4/OrVSrFt0AUCyKsWzRC26sFqnQAyWamLNFrbGvhv4VcuGOmm9FCARZFWLY8KZDhp3OXz/QoZ7ozZVGc+GgpgVCzVi2aMSz1HwqN68q+J6Um0uQqytbAFUXsao0XU1XeLPuYHQUp4pxrD4aQ7jMPsr3n9Ry9YFZ3KXGxWy5GnbMeddWLb20uHW3hLjIdj3jI691CPgTXU/5Z+8XtUZIo8d27cXydo58ppJjeNYu3eyDE3RoIGh3n7wNaG0+nqOXnWb42n/3Ib+mvTjgxyl+KKfyOOWSajs2MMN7TYoaG+580t/8AZTq3xjEATpJG7WBqP8saVlHtzdHidNOedorWW5hDuRoDvlHMDoSZ1rPLiwR/40XjeR/72V4P2ge1mi1h5YQezDYdo8xOvjR+H9s7Y7jdtbaZzNlvrttMhiOfWquG57xY3Gka6kAtoCAJImJgeVZrCYO4x7lm48Me+jMCDJGkdK4c/sNDdU782vqd3TY5udSdqvg/kfQ8L7TWHZQL1kiIbMWtMDGsKwIOsaT8aY28aCuYq0THdAuctx2ZbSvlOOsGf3oxKkc7qsw9C0GKHsKAf3d8Kf8ANbPyrg0RfFevXg9B9NGrTa+Vn167ZsvnTuTGVhpIB2BFJ8T7H2zMO4J1O0c+QA61kxxPFABUcuvMPct31Poygj50Xa9q8Qk9pZBkgkrnt7eRK/Krh7TH+RtevkYvp2+6Y3ucGxFq2Ut3GM3AQwYzlKkNmHIAwZHjXWuJ37aTftlsvvAATqAVYkaDcj/KeYNQte3FsGHDDWSRluAA/ZGXKRHiCaaYb2lw7gS6RtLSnn74A6czSc29pRT+j8ci9nKO7TAEx+GMkM1k6ifsnKIPukiASOgOm9M7WLa2Axur2Z2JIWZkgQdNq8u8Owt4SFXrKRpzmUleXOqeJ8JRrLlsr9nbcLOsQCVnWCRlA1HKrg46lptfVGLruNsPxhTzHmrA/jTS1igw3DDw3+FfEsNfK/c9bds/VaIvcYa1kYIhLTBQm2RH9OnyFdLx3yZ3Ds3+n/p9me0DtQl7CGsnwX2puQouGSRMMDPo66R5ia12B49bcDMY/qiPRhp8YqNLjwMotYUtsR5c6MThndzG4AB4bec7URetKdR6UPeRjIaYZSp6EHmfHerjJdyGn2KrLWWWUuq7Aw6qwJHiI3E/qdKstNb5tzPwHlWQX2fu4Vw+Hkhe8PIZc0AmNSW08OdaPBs15WeAurZl1JBOpjTXenqM033POLcQuIyLYtq2aZLpcfXuhYCkDWTv4UdYLQGYkGNVCc9JA7u0/Kj7NsrBUwVk7TMiNa8w9gZR1gbqJ25+NX7gFH7NizeS8LjC3ACqCQhAJzAoDDMw5kTMnlTK3jiDqAT1Pif7UZbmACSMpJGvidfnXj2gWJbaBziTJ3A9KG7BC84pQly4zAKH0nmdYHlQvBMXjLpa4zoltSAe6JYTqEJmARI58tuXNw8M03HOUMYtrrm12PmI18PGmeFw4CqH91fdTl69TWbu9+BVbDLl575he7b6828qvUJaED+586ofFkjTujrQpvgHTU9TQ5XwXQXdvs38o+dDC9bG9xR6iapdyd/h/aqRYzHeOW1Txvyyij2jHaWwtm4wObvQSsg6AZoMCSNprKtwewlyHKggA92C0nPOkMwIKrqI97YVrOIYbuHK2sxt/f6zWJ9qEu2cP2zvCgBSikjvMeUQvyrSM2Q4qw3CYbD5F7ZLpuR3iP2iJ8JMxXV83XFhhOXf+UV1Vqfn6k6PVGzt4RCPcX/LfB+orLe0lkLfgAj3DBIbn1GlM7Q7p8x9DWe4w37+P6fwru6fBOE7c2/XxMM+aMoP8KQzwFo9pauaFRcRT1BLkj0MHXwpsmAvXLeZBIAJImDEEQPSh/ZPDSzEsArjs4/mzSreEH6mtVwN8oCEH7s6QDAGuvU15n8Q6+eOTjjptP6HV0/Tao3LujP+yDkDu+7L8+jn+9U4fGXEtQiKc9wgTvmLtoPj9KuwaPavkDWy73CpER3mLQTvz+Ve4W2rKAzCJuNBPM3AgO/Vp9K4OqzLS5PhyT/7HfghTS932D2tDKIbvHoNz9oRm5GR6GvEwObRsp8wD9RQ5Vbdo/vQBm3B0y5UYxzE5gNNe9IqOJsswe4WE5TlUMR3QfegrAO+53j08rFKTl+bbydjiZniYXtLmUWwtswIAEzpqJ1IIO1MbZtFlKJdt2mITN2jCGJEnWR7pBj51cOC2r6G+LkOcxyMyAtpCxr3dp1OvzptgeBIClxryg5cxtggw53Gk92NOum9ej1PU4lFKDdq759P48bkYFJKbyP4L1x2B73B1IOXEMxG4uIjx05A0sx3DVCNqugJ7oy8ukxTkWw7EayFgBiczdW+I115ig8fhAqnMTAB5/3rDD1ctSjJ7+DPfTfH0MpbVlPdMa7iA3o24+NfUeG2MuCvEs7nJdGZ2LGAmg123rBILU7Nv0/+VfQrJH7DeI2y3f8A0/Ovflpa/L9Dz5zm+ZWIcPxPscJaICHMohsskEATr1nkZpP7R4gX7OGdlGZjcJOUCYIB28frQV7HLctWrIcrCkljAEhVAHl3YnSqL1/NZwwk6Jd3jfOJ5bVlBPlhOuw64LfK3TnK5cxVdQoOjAIRtIiRtPnWh4iLYDsc1khc2bbUT7xErG29fJONLF67pHfY/Ek/jPrV93FM+GAJbLneFLMwGlrTU+vrWlDl+FUb32Y47igiHODnOgK6EExspA3nxra8N9onfMty0ZUkEqZ2jWDqBr1r5z7NX1mwpkhVDGOgZjRdnjjpeyBEu9o594gb3GUbA6wq6gVzzl+KveaQhrW3J9ItYpH71plJ6ePTXY/Co3jdtqxCknfKpgnymAT+VZQYkx3bbTsDI0Ijx686f2OLsuGW4e93WOVtyUMET1MEz4c6tKS5FkwygrYbgrl26ivBWSQQ7FWEGNR40UmGfWSnh+8Jn/bSuxxG04tOQ6s6ZuzBBgFZ70HKdJ11oLF+1iJICtOiiQIltmO3dE6iJ8aq1W5hpbaXnY06YTqU+M/lQF3idq3cZLhAIiAFdjH3myAwOg38qXcP9o+1uOrLAt6krd00QuWJCwEjSSYnzFL8TxPD37hu5WfMMqlLile6SNdY2ynbnV6a5CMJSdLt+xtsPiLLILluCGGjFSs6wYVu9uDSfi+PYHSPAnr06bT8KXcIxaEwEKC2JGxmZ00J8Tyq/F4tRcQgwMrzPWJFY5Woq2WoNOmE8KxDuma5oZIG8R4fnRhxCj6dNawvDMcBiHue9A5gyORgctqcWMWzR+8AJKkEe7/EA7MgCZIJ/QNRcnx4G0aFb0iCYY9Btz5+FJ7fGcmmVrjASTmGwGp1oezibTXXdGYtbzFgykAgCBlJHQr56614f4XaMgV2SCIKjs7hhDJ0LgKZWZ1B56i1KK1E7XsGpxdna2GQKlwZl70mAyD/AN4pX/8AUcj9ifSRmT60RYuh3sBFJ7K0QQSNSXtbZSTEJ0pd7eYvPgbpygRct7Enc+QrSFXsEk/B80BQdR615VRPhyH0rq1olGvt3jlOp3HPwNZji7Tit/u/StyrWwN8PH9Dtr8fOsZ7QupxndKkQvuplG3Q139Nn15EtDXxRx9RhUcbepMJ4El18Stu2T3tSOWk6npFbHGWr9t1vKhYQC4WNHA72h1g7zFZT2b4mtm+cwnMAJA1FbvgeNTJoTrtnInppz8tK8b+ISSzbx78+fX7HpdLGXs7T7cGcxHFGugsQyuTs0aHOAsQNSQp+NSweLyWrMLJ7Qg6AjLuZkiNyfhpTHG5SSyFwSYK6CCdc2o1Gkaa6nSkS376DKhAAJBhC3PbY+O45gVhNxWN8Lf9mjqgnrXw+w0xvFHD3gbWRETutmIDMBJKkp/MOVWYzhDNhLVxoLZkJWTI72sNzYTrpyNKb2IxBZiXdgQYHZDqCJlADsPhTLiDObFqCcwYElQdisyRENr129ayw4oTTmq2+O2xU9SpBFviLo57gFq2hkl2MsIO0CNm0ifGgr2Mu37Dr3UZmIQSZ1IaFJIMiGMdOkUBjsRefNnZ2tsIy9kpGoIWe5qNdD5Uuw99nJADNcRgQOxQ5CJB+z3PLTnURxY+U1tQS1d0aXB4iSrXJJW0c0Akkhl1A5kxRHH9UbLBMREjTYE7cpmlvD3YsyuMzZDIcQDmYnXTb0q/jBzWmEnrpJmNRpGgrgnH/UxryvgaP8u4gxFhlVmBUkCQJPIT08K1vB+KC5w9iCO8l6RGoPZuTz27nzpR7NWYZnKEkFVBPKeY+WvSfVrdwSWlvqiwCl66TMiWsXAY6ctBtIr6eTlVX3R5lJvjszC2sF3rbNqpAkE9RPd8pmPCo3C2Wzm97s3MaDQtoQAABPhvvzo3h/FypRCGyxudR3VMxzAknbrQPEcQHKuPtWyY6assfFSfWmm26Ia2HmEt28qsbCuXvkMxR2hRlBYldIAJ3rMXlS4eztTmLlQsGIzKFPn70+QrTWe0Nj93iOz7zZrYOrBgupE7b/GsvhuH3Q5ZFZija5RrrP4TVxxy06+xLyxctF7mzs8HFlEfMH1WTAEKynujwmefSlIb98mv6zvTDgPFXusbd1QtpQAZBJBV12nmI1FP+KcMsW0d4E/ZYgCCdgDy1+tY5sEri628nV0ueCm1qTaq/cA4Hhty/m7ML3SAZMb05wWd8N2ZAGQOq6EZmJedSYO/KquButkMExVsZipOgIOh0nlBnXnIFMsClm5bhSzLndQwuBYMknwPvEjfSJq5yU1Rr1XVa9lwmq/QwD8bulcgfJ2aC0RbuCGA00IBDfLSruFrcvhw8BJQB2gNDPEqSCAsrJMeFblvYfCHSd+lxROs7ZNdQaLtezFhE7MPCzP8VeRDH7MRoJiqbhRwxbTsz/BeB2hbv2HvEtdBt6FXzW8shtFU5gSNNu4NDTS57PWltHd3JCh8oXLpoSiQIESdJ1o9vZu1C99lKyVYXAGGaNu5/KCPKqbiLZTW7eIDqSz3FOhMGCIJ9aE1Ww4zlGWpFHDOCvbYhGW6WgQpII13iDI1pX7WWuwupcuK8stySgZiJAAMaa6bjXWnmDxhtXu07cXFaQABbBWdQZGpiMu/OaZL2GJYLcbvHQZXhjzET9KynpmqRbyOUtUj5/wpZukF4BGrHYaH3p21MVpMSWBEFWQAPAOYFgwAO46CtVw/2Rw9suydpmYAd59gOUAgdN+leYz2KsuZk6iDIU/hTUHRDlbPi3FeP3bOPMMyWswzoAYIPvGDObqCD5VqeN8UY2rOUyDct6MTGrCTyOaOUxPKs/7bezzLiLrQTbtMlrSABIOQeEwa0/EPYvEMFUhcqurDvye6QdZ3OmtVJUkwtOyGDctfawrFe5OdTszNazEawRUvbXhos8PujMzlrtosTA10GkbUR7P8Au277O2gVB7xie8vMiOXXpV3tyDewz2UAzFkYGZXumTqoImpim2mNt8I+S3MMZ1IG30r2m2JwN/Npb2AHusdlA+7XVpTFUvAxt2zl2O45eBrMcU//L/0/QVokbu+v4VneIIf2kkjbLvp9kV6kZqMk5Otzz3jnkTUE267bnuFci+sfruzW19nVzoyaSrIdT7wJAIB5ak/2rG4S3+8zafHwinfDbjoxZVzHTaevgK8jqVGUrbVf1L7nudNiccdNST/AKX9hljMd2WKfOVWWkfdEqdB8aqsPkw/bFWd5IOU6ySdYJjnVV/h12809juZ6R8T+Fe3Eu2GFq5orDNIg6yRA6Hr5ivJ614ZQ0wmm7TaXdK/udMIyU7qlXlf2tnWOKG8y2kF20zT3igI0EkamOVOcLwS6zFGxLxE6KqnlzHKgeHgG4hUEgEgmJAORtDynwrU4X+K39NZdPnliWmCStO7Sf1asx6iCm7f939zJXOM2bTNZNxyyPl7ysdn/lWDp0om5h7Vg3MTqJADwCYM+9AEiSP1NdjOHiXuBSz5mI0jXOSNY+YqeCwxchHt3mlQzGe6WnUaHX6DrVRx4qyJ3cn5Xm/BV7R9wuwHFrdy87Q2XKBqpEnMfWjuIYq12bwdcpjfeDG9OsLwOyDLJE7d+T5QpOtWdjZtnUhTyXusx9Mpb50odJck62VeuAllRjuJ38ThcPaeFXtWO665YGU6RB/BhR/C1uvhpa52l26l0AQNjbuELy3gb6Amjfa7EWcTlwpZhduNbK90kBVb94QRoDlzaHeBQPsVaVg6OD2thyu7ARrlIEx94eUda92ShoWn5/qefjctctfy/QU4XgeJAWbGoESbiAxz6xXf+Er7ASbaALAGrEDM50gRHfPwFbwg8lJqIw32mLjwmV+AqFY3QrwPD8ttLb5mjQ5QwHx/vVXA8AcObshe/dLL94JAgEkb70+F5f5vgKpW5J1/8v5GquWmr2IqOq63EHD8K+cKVYBnxDM8SZa8pt+hUfIUw9pp/ZiDsCo+fPWndpfEfT8aXe0FvtLLLPMHQTselVKcmknwKMIptpbsyuE901oPY5x2ESQTcukQs6Ds58uXnSjCcMYr74E9QRTjgeGezbNubT94vqOTRpr/AE1LdIdDgXRmUF2zZiBKbMLctsde65qLWFKh84IIWO6JgGUHxOniapF+5v2VsgdJ/wC6uS67bWFPk5H/ALvGp1rwx6feXXQgnNcGivOh9wEdoduRI+GlLPaYKMPdIYEnsJifdmEJnqKOF07HDtsR/EOx3HPTQUFx+29ywyW8PczMU55tFaeg5VSnHgWh8mawaim3BIGPwxMAC4uvrS63grye9auDzRvyorhiMcVa7raMCdDoOp8KpiPt/bIftL8R9a97TowPhP41izbBruxA2/Co1D0gXtRhnXhOKa4pGIuXRcYbkEYhFTLHLKoI8DW5ucOVt2f0I/KsReTuleR5evSvXtGJBjykfQ0275BI2NrhwskurOxiI0PMGYEGdOtZ/wBqL9od51UmI74EjuvByuIJltdfsiquDXnVjLsRHMnr51bxghxB1HiZFNVQndmIs8cwCqFezbZwAGYiwJMan3h9K6mp4RZOptW/9C/lXUfh8P18gqRnRxBVGlxo6W7aoPi0mguHuLl+4xDH3feOY+6OZFCH3fX8KH4dxS3auvmJExtP3RXJ/EukjHA3C2zo6XNkyZNP9kbnD2l+4B6CmFsDoPjH4VlbXtLh+rE/0k1ePa63slu456bfSa+TXR55P8r9fE9T2cvBqAdNB+PzpPxLDi7cAzKCBtu0EnXfal/+J4y9pasC2PvPuP8AV+VMOB8Le0zXLr57jaGOXhJ/Wld/TfwzIpap7GU2oK29yv8Aw7sUlO0KqSxQANPdI7qxMyRoDXlrjBzkpYvsSIg28nXdnIA5daf9qT/x+VSUeI+MV666ZN3Lc5JZLA7aGNWbXlOg8gdB6Cpm2ZzSZ6wgPTdVmrvQ172Z8v8AmumOMzcwY4Yc5PgWYj4E1H9iQ90D0Gn0ow4Qx73wEfjVlvBKIIJnkatQJ1i8cGUEGI+P51Zw3gyWiSmkmSRzPjMzV9+42xOvhUEYncn41rpozcmyy+rqeUcoH1qmLh6/CKuWyeh86MtFo7wPnz+FMkDsYdxuo9YolhH2T6bVIYocga9GJ6D4migKhd/l+NV3kEbfA0QGkzA8tqIXIeQB8aAALNu35ef50ULCxyogWh0jyFS7AHcTQAsfh1rWAv8ApB/CqrOBUaCB4iR9KZvhxyYeRqC2p6UCBV4eDrmJ8mY/jVpw0bEj1n6miBgz1j51PsiB70+lAxdesMftE/D8qX4fAMt8XCWOka7bR0pzcsvyb8KpS0wIzT60UFhKKek/GrMnVT8qsVWiRJHgNKj2h6TU0OxbibWvufP8qjHgfLWmecdK5wOYJ9DRQWAWLgXlHrNSxV4EbkelWOV5L+H0oW8QNxPrFFCsFLL97511S7RPuD5flXU9I9RmrHs4g95i3yHyohfZ2wTJsofQE/OurqmcnLllwWl/h2CbPB8Op0tID/SKZWsOF2gDyH4V7XVkaOTfLLRb8jUSAP1FdXU0SeG5HOPKopfJ28vHeurqtIlslY7rS2xBj4ir7mKEGAa6uqhHpxfQCoriW20+FdXUySyw0t3hM6a/KjsnTT0rq6mxE11FeRXV1IZC9hQdRofrVNvDk6ivK6mIuGFPOKn+x9TPyrq6gD0WtIDGqbiEb/WurqAOAroHWva6mIkrkf3qX7R108q6uoAnIiZ0rrGLAIIma9rqKAbDHoVkqJ6RQF4Ke8F0866upDK0ury+lTINdXUgK3tg7615bulNFZh4A6fPSurqYBiYyRqRPio/7K6urqdCP//Z"/>
          <p:cNvSpPr>
            <a:spLocks noChangeAspect="1" noChangeArrowheads="1"/>
          </p:cNvSpPr>
          <p:nvPr/>
        </p:nvSpPr>
        <p:spPr bwMode="auto">
          <a:xfrm>
            <a:off x="2136775" y="1836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39953" name="AutoShape 30" descr="data:image/jpeg;base64,/9j/4AAQSkZJRgABAQAAAQABAAD/2wCEAAkGBxQTEhUUExQWFhQXGBwYGBgYFhoXGBkYHRUYGhgYGBwaHCggGholHBYVITEiJSkrLi4uGB8zODMsNygtLisBCgoKDg0OGxAQGywkICQsLCwsLC0sLC0sLCwsLCwsLCwsLCwsLSwsLCwsLCwsLCwsLCwsLywsLCwsLCwsLCwsLP/AABEIALcBEwMBIgACEQEDEQH/xAAbAAACAwEBAQAAAAAAAAAAAAAEBQIDBgABB//EAEUQAAIBAgQDBQUFBgUCBQUAAAECEQADBBIhMQVBURMiYXGBBjKRobFCUsHR8BQjM2Jy4RWCkqLxY9IWsrPC4gckNENT/8QAGgEAAwEBAQEAAAAAAAAAAAAAAAECAwQFBv/EADMRAAICAQMDAQYEBQUAAAAAAAABAhEDEiExBEFR8BNhcYGh0SIykcEFFHKx8SRCQ7Lh/9oADAMBAAIRAxEAPwDa14RNUpcI8RVy67VmmU1QJjMEriGH5jyobDYW3aGpgTMsYg7Dp1+dNKD4tYY2yEAJMCD0kTzGsUtMU9VbibdUY7i+Bt3rly7aMljkTfvNoCEAGo2JO0MJ309wFvtba2ScpDZYIMgzBBGU5iDHTQc9I0b8GbswFc5wqgCdPsZ4nrlmdNhtXt72SQ5iHbMSSGMSCRrOUANJ3nXoaXs22ZST7AycNUIoaVurootr3bq6aknQPpJOkA60XxXiLWECsCzG0pcIpkMwykqvXmR5mocK482GcYfFgIBpbufZjxPTx5c+tKONQMVcz3FBLFhJGgOq7+EVbxyhuisOTG2239P2Nd7I+0aXrS23DqRCy0khiJAJ6/29dJscp9D1r5hYxLLqrH0/Xhv9K33s85uWR2j5mYliYjXbQdNNqqEndNUzWcYtaou0wTjmAYOL9kfvBoy//wBEgnL/AFCO6fTpE8BeF1Q6mQf1B6EU2cQVVuunj3WpTj8P+zub6A9mx/fKPs/9VR/5hzGvWnJdzOMuwyQRVVy5PlVb3gw0Mg8+v9q9WoLSJrVgqAqQpgTqLCpCvGFAHmEbUjr+v15UebTXoL6Wx9n7x8fCaV5oIP68acWsSqKc2w28Z5D1mrizOSJs6oZJAXL6CDoP9xoTs2xBBaVsg6LsX8W8K87FrjK90QsjKngdJbxmKKxOJM9naAL8z9lB1bx8KokpOJyoiKMzxAUeGknoNN6X4vAHtLfaHOzTPQQNAvQCm2EtpZQsTLEnM3NjJj/gUBxBXd7ZYlJnKBuNNyep6U09waKP8LT7MqfA/o1VYwrhQVuHXWDrv5zRbW7gE5w0dR+X51XauOAAU0AiQf8An61pZIPd7UEA5W59J0jr49Kss32JAa2R5GfqBVqvLagjTpPPXafCjMOo3mjVQUR4heCZFJPeIAABOvLYaD3tdhQzGTVuKclyZGWIiNSeszt6VQBXMzdEq9ryvaQAHEQO9pP7sxpOuYQfORVvDjo39Z/CgOOYcXCVMwFUwCRP7wCDG4128qO4R7hj734Cn2FtYZNe1EtXUhmfKVHLG1ElaiVrBSNaILc61aBVRWuViPLpVqRLiWFOlTt3eRrkYHapFJq0yGD8T4fbvoUuLI5dQeoPI1gb/BDhHIc5lYyjcyoAEHoRoPKK+hgkeVV43AW76ZXEjcEaEHqDypzWuGkeNqE9ZiEcJFxBmAIlR9rX3Y+8eXjFfQhgeyVey3UAEfegRP8AV9fnWVHDDgbovqDdtAQ33k8TGh8/OY3o/G+1crnsQUBAJbmSrGPCI2568qnHGWOFyDPmxynUf8mhucSLtZQKIJYsxnSFPdAj3jPPoedGm7lORtyJ8/76V8jw/tJdd2btGzAhhIgbjUwABsNt58K1dn2xN7+IoHeVUCyTPOW1kSREActqXte6MVJdxo9r9mcD/wDQ57v/AE3P2P6Dy6HTpTBTRS2kupDCQ67HmpHSlNqbT9i5J0m2x+0vQ/zjn1EHrGkl3RrGV7DAVMVUhqwGpGWCvYrrak7V6wpgD3Vo3h5BKk6xI9eR+XzoZxXnDzLMrAbyAGmR1Ogiemu29VFkyGOIuNclbew3fy1hep8eVELktKAoknYc2PUn8ajicalsQN+QilqcQK+6kn7zn5QOXrTsmqGNm3BL3IzA+iyBsOtC8RYlkYsLYExMTtuZ67RQF/EuxlnjwXSq0SdgSf11pgFNi9CJzcpAj9fCvGxTHYBR8TUf2d+n69akMEftTHhr+VO2KkVFp3Ymj8IwW2I6n6moYfD2wPHx0qTiCRELy6bCaTVDQPdblXgNWhga9Nob1mWVivRQd3iFlTHaKW+6pzt8Fk1H/EGPuWbjeLAWx/vOb5UrQ6KsV/Fcfyp/6qV3Dr2W2xgk5oAG5JAgDxJoW/ffM5KDPC6BpAOZCokgaEhRtz9aJ9nsOrFi5aQdIJAEggnTnGlVd7Ijh2T/AMLRtbwvdofeykhR0AE7AQPGK6tDbtWgICrHlP1rqelC1MzjJUCtWB+tTivPalHk6k0wYpUClFG3USlXGYqAytW273X41Y1uqmStVIloIiarKkaiqlJXb4VelwHz6VomQ1RxuSD1r5zxnhots7KxUFpZQRlPezKVBiCIiBJr6I61nfaHgvaQwEmROhI8JAOg8R4UTlLTt6RDgnyYa1d75ZFAEiVOpIk8tiYovEXpuIFUiG15jLBMiPKf+K1eJ9llCZrbHMq+6Yg9SDpDeOu1ZZ0uK/ZupVl5sBIE6eBUj61g4yXYmUVXvPqXsjjhdwqAk50keO8ry1EEa7UwxuCF1WRpBEEMN1YTDL4/3GxpRw3hb21V0f7IOWIBMazrppH9qdYTGC5rswgEHeZ2NdcNluFbCnB32k27gi6nvDkw5Ov8pj0MjlRqGvOM4ftAGtgC6klGPPqjR9loE+QO4oXAYsXFkSCDDKd1YbqfL5iDzqWqZonaLsfedQuQx3tfKPzIowGl/EMxC5YmRMztmWYjnRqHQUDJmoWoVgfjUq9dIE0CZdjLbM3dE6UP+wPMFgD0Gp/ACjuHMxB1Gp+EVDFcQs2jDXUUncswknwG5PgKsgja4eqkTLt02Hy5edeXrMEZiPJRMD9eFVLxYH+DavXOrZOzHmGvFQdtxNelsQYhLVkSYLM11jpuQAo/3GnYBQQQArnfnr47eldibuRSXZQOpOX5nShW4e7fxbrt4Jltr8hn/wB1B4Dh9rtr3dEq6hS4zMB2SsYZ5J1J2609xbBS8bstoge4f+nbZ1/1gZR6mqMXj7rE5bOWNP3lxQR6Jm+op3bYiSdgKU3Wk/OomVEAXD3m966F8LaAfNyx+lDnh6G9lebg7PNDuz65onKTlAgdKbChx/GO8ZB0j3j6zUUim2X2IQQqgDoAAPlRC3QdxVMVRibkD9b9KYCrGuc90pl1IAmdO8IMDoQDTb2YfKj+Y+hpBjmOV+8V6jnv15EU49ncM1zMu1vQtrqd4Xy318KI8slgmM9rQrsEsXLigxnWYMbxp1keldV1xQrFVEAEgDwmuqxE1IOoIPlXRFJkYjUGD4UXax7D3hPyNZbM1oZLd6irVAO1B2sSjbGD0OlW5ayliT4GpMsa3VbJVi3jz1qxSDtWTjKJaaYE1uqmSmDW6pdKpTCgZbnWpxXPbqqY51qpEOJchy+VAY32eS8hGdixbNnYyw0XTylQY050wtXAdNjQ7YoJcyAw0SAdm8B4+FaWu5m42CezWIu2H/ZMRqNTZfcEc1nmOnTYxpT/ABOHM500cfBh0P51Gw6XIDKMynMAwBgjZlnn40XWlpkpNbMqw10Ouhhwe8p89R/el9zBHMb1kS0d9B9tQx1H845dduYIMxWHJOdIFwbTsfBvz5VVwG6SCsw6zmWO8Jaefnv4Uh8FLXgwBBkESD4Std/i1kd3tAWG6pLsP8qAmqOLYG2lzu6Bjm1JYFpkwG0WTJ0jXXejsOwVQFAGk6dfzqX4KT7lf+KGQq2XJaYzxbBjfQnP/trxu3bdraeCqbh9CSo/2mvLrfvLf+bn/L86KmlQFWA4erEi6925zguUWOcrbyqfUGjMZg7drscltLYN5dFAQt3W3ga+VUWmysDy5+tE8Wvr+6721xSxDawA3y20rSJDGbHXWNOXIedV3W1G2vM89OXhQR4rbPu69ABI9Ymaou492Oiep/529KdioZEwdiPLUUBgT+9xGx76zr/0k+Hl+dVi9dPML5SfyoeyuYvLa5tYgch60akGkc3riqkSBPjSt8Ss8z4AVIYdeYnz1+tWqIqXuWtgbtmO1s+pihWW4bo91SUOo10DDSD/AFGmopVcFz9qUgDIFI9JEn5fSscuRY6u3brYpKwr9hn3nY+Wn51G/aRV705V11Yx8JijaEx2GFxSrbGrknpenntZK53MR7UYi4rW1UkB80gc9Vj61t+CXsjjodD+HzpBxPDkPZBtPdOqyq6DvJ3mP2dB9aa3lIAA3P51abaVohL8T3PMT77f1H6muqs3F5trz866jUi6MgOOkJ2jKoSYlma3B8Q6CPjRGF46jiVBIG5Uo4/2sava6BOm2/69DVBu22UjsiwbRhlBBGu87jlXjR6vJXH+Pod3sUE2+J2mE5oH8yso+JEUbheIj7FxW8JDUpwmHsIDktdnmEEBSn00B8RU8Jwq0Z1dhEZXbPHj3pM+tbfzldvX1IeE0lrHg+8I+YolYOoM+VZXDcJa2Dlus2ndkKuvjlGWP8s1y4+5bUvdTIAYJkKfP3iseJI8q6IdRCW3r7mTxtGuFwjfWpBgaSYPjYaNQZ2nusR1H3h4imVu+rbGD0OlW4RlwTbRcyULiMKG3kHwNFAkVxINZODRSkgHsYEVG6quuW4uZfmPEGjHSh3irjMGgMq9oTJuWhs4/iJ/UPtDx3pxhMdIGYiCJDDYjlS8EqZUxRFq+rQD3T/tP5VsmQ0NqBxeF763UOW6nPky80bqD8jrXiXGTTdfmPKic4ZZGtWmRQr4pj1dgRG4Qg7gnWPPUGqbOOJJVLVw5dJK5VJ8GO+1L+LM2ZIB/jLMdNN/CtBwy4SkkRqY8VnQ/Ck6sSsCIvs4hVQgE95p0OmuWrxgLp96/HgiAfM/lV72X7ZWB7gUgjxkUXSi7vbgpgS8NXmzt5sfwiq8SLdtk7oktG0nY6zTKKhcVdM0aGRNOeqvw8gqvcllr2KqOJQfaHpr9KgcavifT86qxBNCYLB5GdiScxnU+A/L61zY7w+JqtsefColGLab7DVjCK9ilZxh6n0EVA3ieRPmaeoKGpYDcj41E3160rznoK6W60agoYnFDkDVbYrwHxoAoeprv2c9DS1BQU+J6kCgcVii2i+XiancwLMIAo/CcOC+J6/l0pbj2Fi4Bo5CurQDDV1IDCYvC5lOX3o0P4HwpLgcSWbIP3d4AjUEjbTMoIJAIGgOxNO0xgCZylwaxlyFn88qyYqDGxeBdlYZPtFLltl8pAb4V4mOMkrp0d6muGQxF/s2bMxYkDSIXbkOXPfWieDWZXtNe9IA5BZ39YqjCWcMxYhhcIEnM5aB1IPLzpphcVbb3HRv6WB09Kual3TBzTVIX+0mMuWbJuW47rDNInQyPrlqjgnHs9sNfyKWbKpU6aLJLCTk9T6U9ewtxCpgg6cj0jcEab0lxPsnbYlsz5zHeJBPSIgDbSunC8PsnDIqfnv69Uc8lLUmv0CSuGvMIdGYQIDxO8AgGGGp0Irw4K7bByPn10VtNOeusnaAMopbd9mXRkZGzlLocZjGVAJIHiSF2FSw97GC5OR2HaNKtkAKE90KdwQJ1mNq0UO+Oe3vdcfcG/K/T5jVOLtbkOCoWJJBKa6CCfHSATTTD8TR/wC2vx5is1/4nT97mQ90AgAzmEw3hodzt41PC38PfGYE2nMHUhWiYBG6wdpG8Vop5Yq5R28ktRZrlgjQyKCxOHbca0r7G9bPdYMJ5ypC8hM6nxNXWeOkQLilT4j5SPLpTjkxzFpkgqzbY1a2HNWWMcjaq3689qK7TqPhTakuNwvyBW7rJodV6dPKiLbg95D5j8xVjWQdtaGuYYgyNDTjl8icSjF2lYqTmBVs0Lz02PUflRC8SCiAvxMVRdM+8PWqsyjlWuojSFHijcgPmagcbcPM+gAqrtR0qQu+Aotjo4u53J9TXgQ+FTDGpKKBERaPWpCz4/OrVSrFt0AUCyKsWzRC26sFqnQAyWamLNFrbGvhv4VcuGOmm9FCARZFWLY8KZDhp3OXz/QoZ7ozZVGc+GgpgVCzVi2aMSz1HwqN68q+J6Um0uQqytbAFUXsao0XU1XeLPuYHQUp4pxrD4aQ7jMPsr3n9Ry9YFZ3KXGxWy5GnbMeddWLb20uHW3hLjIdj3jI691CPgTXU/5Z+8XtUZIo8d27cXydo58ppJjeNYu3eyDE3RoIGh3n7wNaG0+nqOXnWb42n/3Ib+mvTjgxyl+KKfyOOWSajs2MMN7TYoaG+580t/8AZTq3xjEATpJG7WBqP8saVlHtzdHidNOedorWW5hDuRoDvlHMDoSZ1rPLiwR/40XjeR/72V4P2ge1mi1h5YQezDYdo8xOvjR+H9s7Y7jdtbaZzNlvrttMhiOfWquG57xY3Gka6kAtoCAJImJgeVZrCYO4x7lm48Me+jMCDJGkdK4c/sNDdU782vqd3TY5udSdqvg/kfQ8L7TWHZQL1kiIbMWtMDGsKwIOsaT8aY28aCuYq0THdAuctx2ZbSvlOOsGf3oxKkc7qsw9C0GKHsKAf3d8Kf8ANbPyrg0RfFevXg9B9NGrTa+Vn167ZsvnTuTGVhpIB2BFJ8T7H2zMO4J1O0c+QA61kxxPFABUcuvMPct31Poygj50Xa9q8Qk9pZBkgkrnt7eRK/Krh7TH+RtevkYvp2+6Y3ucGxFq2Ut3GM3AQwYzlKkNmHIAwZHjXWuJ37aTftlsvvAATqAVYkaDcj/KeYNQte3FsGHDDWSRluAA/ZGXKRHiCaaYb2lw7gS6RtLSnn74A6czSc29pRT+j8ci9nKO7TAEx+GMkM1k6ifsnKIPukiASOgOm9M7WLa2Axur2Z2JIWZkgQdNq8u8Owt4SFXrKRpzmUleXOqeJ8JRrLlsr9nbcLOsQCVnWCRlA1HKrg46lptfVGLruNsPxhTzHmrA/jTS1igw3DDw3+FfEsNfK/c9bds/VaIvcYa1kYIhLTBQm2RH9OnyFdLx3yZ3Ds3+n/p9me0DtQl7CGsnwX2puQouGSRMMDPo66R5ia12B49bcDMY/qiPRhp8YqNLjwMotYUtsR5c6MThndzG4AB4bec7URetKdR6UPeRjIaYZSp6EHmfHerjJdyGn2KrLWWWUuq7Aw6qwJHiI3E/qdKstNb5tzPwHlWQX2fu4Vw+Hkhe8PIZc0AmNSW08OdaPBs15WeAurZl1JBOpjTXenqM033POLcQuIyLYtq2aZLpcfXuhYCkDWTv4UdYLQGYkGNVCc9JA7u0/Kj7NsrBUwVk7TMiNa8w9gZR1gbqJ25+NX7gFH7NizeS8LjC3ACqCQhAJzAoDDMw5kTMnlTK3jiDqAT1Pif7UZbmACSMpJGvidfnXj2gWJbaBziTJ3A9KG7BC84pQly4zAKH0nmdYHlQvBMXjLpa4zoltSAe6JYTqEJmARI58tuXNw8M03HOUMYtrrm12PmI18PGmeFw4CqH91fdTl69TWbu9+BVbDLl575he7b6828qvUJaED+586ofFkjTujrQpvgHTU9TQ5XwXQXdvs38o+dDC9bG9xR6iapdyd/h/aqRYzHeOW1Txvyyij2jHaWwtm4wObvQSsg6AZoMCSNprKtwewlyHKggA92C0nPOkMwIKrqI97YVrOIYbuHK2sxt/f6zWJ9qEu2cP2zvCgBSikjvMeUQvyrSM2Q4qw3CYbD5F7ZLpuR3iP2iJ8JMxXV83XFhhOXf+UV1Vqfn6k6PVGzt4RCPcX/LfB+orLe0lkLfgAj3DBIbn1GlM7Q7p8x9DWe4w37+P6fwru6fBOE7c2/XxMM+aMoP8KQzwFo9pauaFRcRT1BLkj0MHXwpsmAvXLeZBIAJImDEEQPSh/ZPDSzEsArjs4/mzSreEH6mtVwN8oCEH7s6QDAGuvU15n8Q6+eOTjjptP6HV0/Tao3LujP+yDkDu+7L8+jn+9U4fGXEtQiKc9wgTvmLtoPj9KuwaPavkDWy73CpER3mLQTvz+Ve4W2rKAzCJuNBPM3AgO/Vp9K4OqzLS5PhyT/7HfghTS932D2tDKIbvHoNz9oRm5GR6GvEwObRsp8wD9RQ5Vbdo/vQBm3B0y5UYxzE5gNNe9IqOJsswe4WE5TlUMR3QfegrAO+53j08rFKTl+bbydjiZniYXtLmUWwtswIAEzpqJ1IIO1MbZtFlKJdt2mITN2jCGJEnWR7pBj51cOC2r6G+LkOcxyMyAtpCxr3dp1OvzptgeBIClxryg5cxtggw53Gk92NOum9ej1PU4lFKDdq759P48bkYFJKbyP4L1x2B73B1IOXEMxG4uIjx05A0sx3DVCNqugJ7oy8ukxTkWw7EayFgBiczdW+I115ig8fhAqnMTAB5/3rDD1ctSjJ7+DPfTfH0MpbVlPdMa7iA3o24+NfUeG2MuCvEs7nJdGZ2LGAmg123rBILU7Nv0/+VfQrJH7DeI2y3f8A0/Ovflpa/L9Dz5zm+ZWIcPxPscJaICHMohsskEATr1nkZpP7R4gX7OGdlGZjcJOUCYIB28frQV7HLctWrIcrCkljAEhVAHl3YnSqL1/NZwwk6Jd3jfOJ5bVlBPlhOuw64LfK3TnK5cxVdQoOjAIRtIiRtPnWh4iLYDsc1khc2bbUT7xErG29fJONLF67pHfY/Ek/jPrV93FM+GAJbLneFLMwGlrTU+vrWlDl+FUb32Y47igiHODnOgK6EExspA3nxra8N9onfMty0ZUkEqZ2jWDqBr1r5z7NX1mwpkhVDGOgZjRdnjjpeyBEu9o594gb3GUbA6wq6gVzzl+KveaQhrW3J9ItYpH71plJ6ePTXY/Co3jdtqxCknfKpgnymAT+VZQYkx3bbTsDI0Ijx686f2OLsuGW4e93WOVtyUMET1MEz4c6tKS5FkwygrYbgrl26ivBWSQQ7FWEGNR40UmGfWSnh+8Jn/bSuxxG04tOQ6s6ZuzBBgFZ70HKdJ11oLF+1iJICtOiiQIltmO3dE6iJ8aq1W5hpbaXnY06YTqU+M/lQF3idq3cZLhAIiAFdjH3myAwOg38qXcP9o+1uOrLAt6krd00QuWJCwEjSSYnzFL8TxPD37hu5WfMMqlLile6SNdY2ynbnV6a5CMJSdLt+xtsPiLLILluCGGjFSs6wYVu9uDSfi+PYHSPAnr06bT8KXcIxaEwEKC2JGxmZ00J8Tyq/F4tRcQgwMrzPWJFY5Woq2WoNOmE8KxDuma5oZIG8R4fnRhxCj6dNawvDMcBiHue9A5gyORgctqcWMWzR+8AJKkEe7/EA7MgCZIJ/QNRcnx4G0aFb0iCYY9Btz5+FJ7fGcmmVrjASTmGwGp1oezibTXXdGYtbzFgykAgCBlJHQr56614f4XaMgV2SCIKjs7hhDJ0LgKZWZ1B56i1KK1E7XsGpxdna2GQKlwZl70mAyD/AN4pX/8AUcj9ifSRmT60RYuh3sBFJ7K0QQSNSXtbZSTEJ0pd7eYvPgbpygRct7Enc+QrSFXsEk/B80BQdR615VRPhyH0rq1olGvt3jlOp3HPwNZji7Tit/u/StyrWwN8PH9Dtr8fOsZ7QupxndKkQvuplG3Q139Nn15EtDXxRx9RhUcbepMJ4El18Stu2T3tSOWk6npFbHGWr9t1vKhYQC4WNHA72h1g7zFZT2b4mtm+cwnMAJA1FbvgeNTJoTrtnInppz8tK8b+ISSzbx78+fX7HpdLGXs7T7cGcxHFGugsQyuTs0aHOAsQNSQp+NSweLyWrMLJ7Qg6AjLuZkiNyfhpTHG5SSyFwSYK6CCdc2o1Gkaa6nSkS376DKhAAJBhC3PbY+O45gVhNxWN8Lf9mjqgnrXw+w0xvFHD3gbWRETutmIDMBJKkp/MOVWYzhDNhLVxoLZkJWTI72sNzYTrpyNKb2IxBZiXdgQYHZDqCJlADsPhTLiDObFqCcwYElQdisyRENr129ayw4oTTmq2+O2xU9SpBFviLo57gFq2hkl2MsIO0CNm0ifGgr2Mu37Dr3UZmIQSZ1IaFJIMiGMdOkUBjsRefNnZ2tsIy9kpGoIWe5qNdD5Uuw99nJADNcRgQOxQ5CJB+z3PLTnURxY+U1tQS1d0aXB4iSrXJJW0c0Akkhl1A5kxRHH9UbLBMREjTYE7cpmlvD3YsyuMzZDIcQDmYnXTb0q/jBzWmEnrpJmNRpGgrgnH/UxryvgaP8u4gxFhlVmBUkCQJPIT08K1vB+KC5w9iCO8l6RGoPZuTz27nzpR7NWYZnKEkFVBPKeY+WvSfVrdwSWlvqiwCl66TMiWsXAY6ctBtIr6eTlVX3R5lJvjszC2sF3rbNqpAkE9RPd8pmPCo3C2Wzm97s3MaDQtoQAABPhvvzo3h/FypRCGyxudR3VMxzAknbrQPEcQHKuPtWyY6assfFSfWmm26Ia2HmEt28qsbCuXvkMxR2hRlBYldIAJ3rMXlS4eztTmLlQsGIzKFPn70+QrTWe0Nj93iOz7zZrYOrBgupE7b/GsvhuH3Q5ZFZija5RrrP4TVxxy06+xLyxctF7mzs8HFlEfMH1WTAEKynujwmefSlIb98mv6zvTDgPFXusbd1QtpQAZBJBV12nmI1FP+KcMsW0d4E/ZYgCCdgDy1+tY5sEri628nV0ueCm1qTaq/cA4Hhty/m7ML3SAZMb05wWd8N2ZAGQOq6EZmJedSYO/KquButkMExVsZipOgIOh0nlBnXnIFMsClm5bhSzLndQwuBYMknwPvEjfSJq5yU1Rr1XVa9lwmq/QwD8bulcgfJ2aC0RbuCGA00IBDfLSruFrcvhw8BJQB2gNDPEqSCAsrJMeFblvYfCHSd+lxROs7ZNdQaLtezFhE7MPCzP8VeRDH7MRoJiqbhRwxbTsz/BeB2hbv2HvEtdBt6FXzW8shtFU5gSNNu4NDTS57PWltHd3JCh8oXLpoSiQIESdJ1o9vZu1C99lKyVYXAGGaNu5/KCPKqbiLZTW7eIDqSz3FOhMGCIJ9aE1Ww4zlGWpFHDOCvbYhGW6WgQpII13iDI1pX7WWuwupcuK8stySgZiJAAMaa6bjXWnmDxhtXu07cXFaQABbBWdQZGpiMu/OaZL2GJYLcbvHQZXhjzET9KynpmqRbyOUtUj5/wpZukF4BGrHYaH3p21MVpMSWBEFWQAPAOYFgwAO46CtVw/2Rw9suydpmYAd59gOUAgdN+leYz2KsuZk6iDIU/hTUHRDlbPi3FeP3bOPMMyWswzoAYIPvGDObqCD5VqeN8UY2rOUyDct6MTGrCTyOaOUxPKs/7bezzLiLrQTbtMlrSABIOQeEwa0/EPYvEMFUhcqurDvye6QdZ3OmtVJUkwtOyGDctfawrFe5OdTszNazEawRUvbXhos8PujMzlrtosTA10GkbUR7P8Au277O2gVB7xie8vMiOXXpV3tyDewz2UAzFkYGZXumTqoImpim2mNt8I+S3MMZ1IG30r2m2JwN/Npb2AHusdlA+7XVpTFUvAxt2zl2O45eBrMcU//L/0/QVokbu+v4VneIIf2kkjbLvp9kV6kZqMk5Otzz3jnkTUE267bnuFci+sfruzW19nVzoyaSrIdT7wJAIB5ak/2rG4S3+8zafHwinfDbjoxZVzHTaevgK8jqVGUrbVf1L7nudNiccdNST/AKX9hljMd2WKfOVWWkfdEqdB8aqsPkw/bFWd5IOU6ySdYJjnVV/h12809juZ6R8T+Fe3Eu2GFq5orDNIg6yRA6Hr5ivJ614ZQ0wmm7TaXdK/udMIyU7qlXlf2tnWOKG8y2kF20zT3igI0EkamOVOcLwS6zFGxLxE6KqnlzHKgeHgG4hUEgEgmJAORtDynwrU4X+K39NZdPnliWmCStO7Sf1asx6iCm7f939zJXOM2bTNZNxyyPl7ysdn/lWDp0om5h7Vg3MTqJADwCYM+9AEiSP1NdjOHiXuBSz5mI0jXOSNY+YqeCwxchHt3mlQzGe6WnUaHX6DrVRx4qyJ3cn5Xm/BV7R9wuwHFrdy87Q2XKBqpEnMfWjuIYq12bwdcpjfeDG9OsLwOyDLJE7d+T5QpOtWdjZtnUhTyXusx9Mpb50odJck62VeuAllRjuJ38ThcPaeFXtWO665YGU6RB/BhR/C1uvhpa52l26l0AQNjbuELy3gb6Amjfa7EWcTlwpZhduNbK90kBVb94QRoDlzaHeBQPsVaVg6OD2thyu7ARrlIEx94eUda92ShoWn5/qefjctctfy/QU4XgeJAWbGoESbiAxz6xXf+Er7ASbaALAGrEDM50gRHfPwFbwg8lJqIw32mLjwmV+AqFY3QrwPD8ttLb5mjQ5QwHx/vVXA8AcObshe/dLL94JAgEkb70+F5f5vgKpW5J1/8v5GquWmr2IqOq63EHD8K+cKVYBnxDM8SZa8pt+hUfIUw9pp/ZiDsCo+fPWndpfEfT8aXe0FvtLLLPMHQTselVKcmknwKMIptpbsyuE901oPY5x2ESQTcukQs6Ds58uXnSjCcMYr74E9QRTjgeGezbNubT94vqOTRpr/AE1LdIdDgXRmUF2zZiBKbMLctsde65qLWFKh84IIWO6JgGUHxOniapF+5v2VsgdJ/wC6uS67bWFPk5H/ALvGp1rwx6feXXQgnNcGivOh9wEdoduRI+GlLPaYKMPdIYEnsJifdmEJnqKOF07HDtsR/EOx3HPTQUFx+29ywyW8PczMU55tFaeg5VSnHgWh8mawaim3BIGPwxMAC4uvrS63grye9auDzRvyorhiMcVa7raMCdDoOp8KpiPt/bIftL8R9a97TowPhP41izbBruxA2/Co1D0gXtRhnXhOKa4pGIuXRcYbkEYhFTLHLKoI8DW5ucOVt2f0I/KsReTuleR5evSvXtGJBjykfQ0275BI2NrhwskurOxiI0PMGYEGdOtZ/wBqL9od51UmI74EjuvByuIJltdfsiquDXnVjLsRHMnr51bxghxB1HiZFNVQndmIs8cwCqFezbZwAGYiwJMan3h9K6mp4RZOptW/9C/lXUfh8P18gqRnRxBVGlxo6W7aoPi0mguHuLl+4xDH3feOY+6OZFCH3fX8KH4dxS3auvmJExtP3RXJ/EukjHA3C2zo6XNkyZNP9kbnD2l+4B6CmFsDoPjH4VlbXtLh+rE/0k1ePa63slu456bfSa+TXR55P8r9fE9T2cvBqAdNB+PzpPxLDi7cAzKCBtu0EnXfal/+J4y9pasC2PvPuP8AV+VMOB8Le0zXLr57jaGOXhJ/Wld/TfwzIpap7GU2oK29yv8Aw7sUlO0KqSxQANPdI7qxMyRoDXlrjBzkpYvsSIg28nXdnIA5daf9qT/x+VSUeI+MV666ZN3Lc5JZLA7aGNWbXlOg8gdB6Cpm2ZzSZ6wgPTdVmrvQ172Z8v8AmumOMzcwY4Yc5PgWYj4E1H9iQ90D0Gn0ow4Qx73wEfjVlvBKIIJnkatQJ1i8cGUEGI+P51Zw3gyWiSmkmSRzPjMzV9+42xOvhUEYncn41rpozcmyy+rqeUcoH1qmLh6/CKuWyeh86MtFo7wPnz+FMkDsYdxuo9YolhH2T6bVIYocga9GJ6D4migKhd/l+NV3kEbfA0QGkzA8tqIXIeQB8aAALNu35ef50ULCxyogWh0jyFS7AHcTQAsfh1rWAv8ApB/CqrOBUaCB4iR9KZvhxyYeRqC2p6UCBV4eDrmJ8mY/jVpw0bEj1n6miBgz1j51PsiB70+lAxdesMftE/D8qX4fAMt8XCWOka7bR0pzcsvyb8KpS0wIzT60UFhKKek/GrMnVT8qsVWiRJHgNKj2h6TU0OxbibWvufP8qjHgfLWmecdK5wOYJ9DRQWAWLgXlHrNSxV4EbkelWOV5L+H0oW8QNxPrFFCsFLL97511S7RPuD5flXU9I9RmrHs4g95i3yHyohfZ2wTJsofQE/OurqmcnLllwWl/h2CbPB8Op0tID/SKZWsOF2gDyH4V7XVkaOTfLLRb8jUSAP1FdXU0SeG5HOPKopfJ28vHeurqtIlslY7rS2xBj4ir7mKEGAa6uqhHpxfQCoriW20+FdXUySyw0t3hM6a/KjsnTT0rq6mxE11FeRXV1IZC9hQdRofrVNvDk6ivK6mIuGFPOKn+x9TPyrq6gD0WtIDGqbiEb/WurqAOAroHWva6mIkrkf3qX7R108q6uoAnIiZ0rrGLAIIma9rqKAbDHoVkqJ6RQF4Ke8F0866upDK0ury+lTINdXUgK3tg7615bulNFZh4A6fPSurqYBiYyRqRPio/7K6urqdCP//Z"/>
          <p:cNvSpPr>
            <a:spLocks noChangeAspect="1" noChangeArrowheads="1"/>
          </p:cNvSpPr>
          <p:nvPr/>
        </p:nvSpPr>
        <p:spPr bwMode="auto">
          <a:xfrm>
            <a:off x="2289175" y="1989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39954" name="AutoShape 32" descr="data:image/jpeg;base64,/9j/4AAQSkZJRgABAQAAAQABAAD/2wCEAAkGBxQTEhUUExQWFhQXGBwYGBgYFhoXGBkYHRUYGhgYGBwaHCggGholHBYVITEiJSkrLi4uGB8zODMsNygtLisBCgoKDg0OGxAQGywkICQsLCwsLC0sLC0sLCwsLCwsLCwsLCwsLSwsLCwsLCwsLCwsLCwsLywsLCwsLCwsLCwsLP/AABEIALcBEwMBIgACEQEDEQH/xAAbAAACAwEBAQAAAAAAAAAAAAAEBQIDBgABB//EAEUQAAIBAgQDBQUFBgUCBQUAAAECEQADBBIhMQVBURMiYXGBBjKRobFCUsHR8BQjM2Jy4RWCkqLxY9IWsrPC4gckNENT/8QAGgEAAwEBAQEAAAAAAAAAAAAAAAECAwQFBv/EADMRAAICAQMDAQYEBQUAAAAAAAABAhEDEiExBEFR8BNhcYGh0SIykcEFFHKx8SRCQ7Lh/9oADAMBAAIRAxEAPwDa14RNUpcI8RVy67VmmU1QJjMEriGH5jyobDYW3aGpgTMsYg7Dp1+dNKD4tYY2yEAJMCD0kTzGsUtMU9VbibdUY7i+Bt3rly7aMljkTfvNoCEAGo2JO0MJ309wFvtba2ScpDZYIMgzBBGU5iDHTQc9I0b8GbswFc5wqgCdPsZ4nrlmdNhtXt72SQ5iHbMSSGMSCRrOUANJ3nXoaXs22ZST7AycNUIoaVurootr3bq6aknQPpJOkA60XxXiLWECsCzG0pcIpkMwykqvXmR5mocK482GcYfFgIBpbufZjxPTx5c+tKONQMVcz3FBLFhJGgOq7+EVbxyhuisOTG2239P2Nd7I+0aXrS23DqRCy0khiJAJ6/29dJscp9D1r5hYxLLqrH0/Xhv9K33s85uWR2j5mYliYjXbQdNNqqEndNUzWcYtaou0wTjmAYOL9kfvBoy//wBEgnL/AFCO6fTpE8BeF1Q6mQf1B6EU2cQVVuunj3WpTj8P+zub6A9mx/fKPs/9VR/5hzGvWnJdzOMuwyQRVVy5PlVb3gw0Mg8+v9q9WoLSJrVgqAqQpgTqLCpCvGFAHmEbUjr+v15UebTXoL6Wx9n7x8fCaV5oIP68acWsSqKc2w28Z5D1mrizOSJs6oZJAXL6CDoP9xoTs2xBBaVsg6LsX8W8K87FrjK90QsjKngdJbxmKKxOJM9naAL8z9lB1bx8KokpOJyoiKMzxAUeGknoNN6X4vAHtLfaHOzTPQQNAvQCm2EtpZQsTLEnM3NjJj/gUBxBXd7ZYlJnKBuNNyep6U09waKP8LT7MqfA/o1VYwrhQVuHXWDrv5zRbW7gE5w0dR+X51XauOAAU0AiQf8An61pZIPd7UEA5W59J0jr49Kss32JAa2R5GfqBVqvLagjTpPPXafCjMOo3mjVQUR4heCZFJPeIAABOvLYaD3tdhQzGTVuKclyZGWIiNSeszt6VQBXMzdEq9ryvaQAHEQO9pP7sxpOuYQfORVvDjo39Z/CgOOYcXCVMwFUwCRP7wCDG4128qO4R7hj734Cn2FtYZNe1EtXUhmfKVHLG1ElaiVrBSNaILc61aBVRWuViPLpVqRLiWFOlTt3eRrkYHapFJq0yGD8T4fbvoUuLI5dQeoPI1gb/BDhHIc5lYyjcyoAEHoRoPKK+hgkeVV43AW76ZXEjcEaEHqDypzWuGkeNqE9ZiEcJFxBmAIlR9rX3Y+8eXjFfQhgeyVey3UAEfegRP8AV9fnWVHDDgbovqDdtAQ33k8TGh8/OY3o/G+1crnsQUBAJbmSrGPCI2568qnHGWOFyDPmxynUf8mhucSLtZQKIJYsxnSFPdAj3jPPoedGm7lORtyJ8/76V8jw/tJdd2btGzAhhIgbjUwABsNt58K1dn2xN7+IoHeVUCyTPOW1kSREActqXte6MVJdxo9r9mcD/wDQ57v/AE3P2P6Dy6HTpTBTRS2kupDCQ67HmpHSlNqbT9i5J0m2x+0vQ/zjn1EHrGkl3RrGV7DAVMVUhqwGpGWCvYrrak7V6wpgD3Vo3h5BKk6xI9eR+XzoZxXnDzLMrAbyAGmR1Ogiemu29VFkyGOIuNclbew3fy1hep8eVELktKAoknYc2PUn8ajicalsQN+QilqcQK+6kn7zn5QOXrTsmqGNm3BL3IzA+iyBsOtC8RYlkYsLYExMTtuZ67RQF/EuxlnjwXSq0SdgSf11pgFNi9CJzcpAj9fCvGxTHYBR8TUf2d+n69akMEftTHhr+VO2KkVFp3Ymj8IwW2I6n6moYfD2wPHx0qTiCRELy6bCaTVDQPdblXgNWhga9Nob1mWVivRQd3iFlTHaKW+6pzt8Fk1H/EGPuWbjeLAWx/vOb5UrQ6KsV/Fcfyp/6qV3Dr2W2xgk5oAG5JAgDxJoW/ffM5KDPC6BpAOZCokgaEhRtz9aJ9nsOrFi5aQdIJAEggnTnGlVd7Ijh2T/AMLRtbwvdofeykhR0AE7AQPGK6tDbtWgICrHlP1rqelC1MzjJUCtWB+tTivPalHk6k0wYpUClFG3USlXGYqAytW273X41Y1uqmStVIloIiarKkaiqlJXb4VelwHz6VomQ1RxuSD1r5zxnhots7KxUFpZQRlPezKVBiCIiBJr6I61nfaHgvaQwEmROhI8JAOg8R4UTlLTt6RDgnyYa1d75ZFAEiVOpIk8tiYovEXpuIFUiG15jLBMiPKf+K1eJ9llCZrbHMq+6Yg9SDpDeOu1ZZ0uK/ZupVl5sBIE6eBUj61g4yXYmUVXvPqXsjjhdwqAk50keO8ry1EEa7UwxuCF1WRpBEEMN1YTDL4/3GxpRw3hb21V0f7IOWIBMazrppH9qdYTGC5rswgEHeZ2NdcNluFbCnB32k27gi6nvDkw5Ov8pj0MjlRqGvOM4ftAGtgC6klGPPqjR9loE+QO4oXAYsXFkSCDDKd1YbqfL5iDzqWqZonaLsfedQuQx3tfKPzIowGl/EMxC5YmRMztmWYjnRqHQUDJmoWoVgfjUq9dIE0CZdjLbM3dE6UP+wPMFgD0Gp/ACjuHMxB1Gp+EVDFcQs2jDXUUncswknwG5PgKsgja4eqkTLt02Hy5edeXrMEZiPJRMD9eFVLxYH+DavXOrZOzHmGvFQdtxNelsQYhLVkSYLM11jpuQAo/3GnYBQQQArnfnr47eldibuRSXZQOpOX5nShW4e7fxbrt4Jltr8hn/wB1B4Dh9rtr3dEq6hS4zMB2SsYZ5J1J2609xbBS8bstoge4f+nbZ1/1gZR6mqMXj7rE5bOWNP3lxQR6Jm+op3bYiSdgKU3Wk/OomVEAXD3m966F8LaAfNyx+lDnh6G9lebg7PNDuz65onKTlAgdKbChx/GO8ZB0j3j6zUUim2X2IQQqgDoAAPlRC3QdxVMVRibkD9b9KYCrGuc90pl1IAmdO8IMDoQDTb2YfKj+Y+hpBjmOV+8V6jnv15EU49ncM1zMu1vQtrqd4Xy318KI8slgmM9rQrsEsXLigxnWYMbxp1keldV1xQrFVEAEgDwmuqxE1IOoIPlXRFJkYjUGD4UXax7D3hPyNZbM1oZLd6irVAO1B2sSjbGD0OlW5ayliT4GpMsa3VbJVi3jz1qxSDtWTjKJaaYE1uqmSmDW6pdKpTCgZbnWpxXPbqqY51qpEOJchy+VAY32eS8hGdixbNnYyw0XTylQY050wtXAdNjQ7YoJcyAw0SAdm8B4+FaWu5m42CezWIu2H/ZMRqNTZfcEc1nmOnTYxpT/ABOHM500cfBh0P51Gw6XIDKMynMAwBgjZlnn40XWlpkpNbMqw10Ouhhwe8p89R/el9zBHMb1kS0d9B9tQx1H845dduYIMxWHJOdIFwbTsfBvz5VVwG6SCsw6zmWO8Jaefnv4Uh8FLXgwBBkESD4Std/i1kd3tAWG6pLsP8qAmqOLYG2lzu6Bjm1JYFpkwG0WTJ0jXXejsOwVQFAGk6dfzqX4KT7lf+KGQq2XJaYzxbBjfQnP/trxu3bdraeCqbh9CSo/2mvLrfvLf+bn/L86KmlQFWA4erEi6925zguUWOcrbyqfUGjMZg7drscltLYN5dFAQt3W3ga+VUWmysDy5+tE8Wvr+6721xSxDawA3y20rSJDGbHXWNOXIedV3W1G2vM89OXhQR4rbPu69ABI9Ymaou492Oiep/529KdioZEwdiPLUUBgT+9xGx76zr/0k+Hl+dVi9dPML5SfyoeyuYvLa5tYgch60akGkc3riqkSBPjSt8Ss8z4AVIYdeYnz1+tWqIqXuWtgbtmO1s+pihWW4bo91SUOo10DDSD/AFGmopVcFz9qUgDIFI9JEn5fSscuRY6u3brYpKwr9hn3nY+Wn51G/aRV705V11Yx8JijaEx2GFxSrbGrknpenntZK53MR7UYi4rW1UkB80gc9Vj61t+CXsjjodD+HzpBxPDkPZBtPdOqyq6DvJ3mP2dB9aa3lIAA3P51abaVohL8T3PMT77f1H6muqs3F5trz866jUi6MgOOkJ2jKoSYlma3B8Q6CPjRGF46jiVBIG5Uo4/2sava6BOm2/69DVBu22UjsiwbRhlBBGu87jlXjR6vJXH+Pod3sUE2+J2mE5oH8yso+JEUbheIj7FxW8JDUpwmHsIDktdnmEEBSn00B8RU8Jwq0Z1dhEZXbPHj3pM+tbfzldvX1IeE0lrHg+8I+YolYOoM+VZXDcJa2Dlus2ndkKuvjlGWP8s1y4+5bUvdTIAYJkKfP3iseJI8q6IdRCW3r7mTxtGuFwjfWpBgaSYPjYaNQZ2nusR1H3h4imVu+rbGD0OlW4RlwTbRcyULiMKG3kHwNFAkVxINZODRSkgHsYEVG6quuW4uZfmPEGjHSh3irjMGgMq9oTJuWhs4/iJ/UPtDx3pxhMdIGYiCJDDYjlS8EqZUxRFq+rQD3T/tP5VsmQ0NqBxeF763UOW6nPky80bqD8jrXiXGTTdfmPKic4ZZGtWmRQr4pj1dgRG4Qg7gnWPPUGqbOOJJVLVw5dJK5VJ8GO+1L+LM2ZIB/jLMdNN/CtBwy4SkkRqY8VnQ/Ck6sSsCIvs4hVQgE95p0OmuWrxgLp96/HgiAfM/lV72X7ZWB7gUgjxkUXSi7vbgpgS8NXmzt5sfwiq8SLdtk7oktG0nY6zTKKhcVdM0aGRNOeqvw8gqvcllr2KqOJQfaHpr9KgcavifT86qxBNCYLB5GdiScxnU+A/L61zY7w+JqtsefColGLab7DVjCK9ilZxh6n0EVA3ieRPmaeoKGpYDcj41E3160rznoK6W60agoYnFDkDVbYrwHxoAoeprv2c9DS1BQU+J6kCgcVii2i+XiancwLMIAo/CcOC+J6/l0pbj2Fi4Bo5CurQDDV1IDCYvC5lOX3o0P4HwpLgcSWbIP3d4AjUEjbTMoIJAIGgOxNO0xgCZylwaxlyFn88qyYqDGxeBdlYZPtFLltl8pAb4V4mOMkrp0d6muGQxF/s2bMxYkDSIXbkOXPfWieDWZXtNe9IA5BZ39YqjCWcMxYhhcIEnM5aB1IPLzpphcVbb3HRv6WB09Kual3TBzTVIX+0mMuWbJuW47rDNInQyPrlqjgnHs9sNfyKWbKpU6aLJLCTk9T6U9ewtxCpgg6cj0jcEab0lxPsnbYlsz5zHeJBPSIgDbSunC8PsnDIqfnv69Uc8lLUmv0CSuGvMIdGYQIDxO8AgGGGp0Irw4K7bByPn10VtNOeusnaAMopbd9mXRkZGzlLocZjGVAJIHiSF2FSw97GC5OR2HaNKtkAKE90KdwQJ1mNq0UO+Oe3vdcfcG/K/T5jVOLtbkOCoWJJBKa6CCfHSATTTD8TR/wC2vx5is1/4nT97mQ90AgAzmEw3hodzt41PC38PfGYE2nMHUhWiYBG6wdpG8Vop5Yq5R28ktRZrlgjQyKCxOHbca0r7G9bPdYMJ5ypC8hM6nxNXWeOkQLilT4j5SPLpTjkxzFpkgqzbY1a2HNWWMcjaq3689qK7TqPhTakuNwvyBW7rJodV6dPKiLbg95D5j8xVjWQdtaGuYYgyNDTjl8icSjF2lYqTmBVs0Lz02PUflRC8SCiAvxMVRdM+8PWqsyjlWuojSFHijcgPmagcbcPM+gAqrtR0qQu+Aotjo4u53J9TXgQ+FTDGpKKBERaPWpCz4/OrVSrFt0AUCyKsWzRC26sFqnQAyWamLNFrbGvhv4VcuGOmm9FCARZFWLY8KZDhp3OXz/QoZ7ozZVGc+GgpgVCzVi2aMSz1HwqN68q+J6Um0uQqytbAFUXsao0XU1XeLPuYHQUp4pxrD4aQ7jMPsr3n9Ry9YFZ3KXGxWy5GnbMeddWLb20uHW3hLjIdj3jI691CPgTXU/5Z+8XtUZIo8d27cXydo58ppJjeNYu3eyDE3RoIGh3n7wNaG0+nqOXnWb42n/3Ib+mvTjgxyl+KKfyOOWSajs2MMN7TYoaG+580t/8AZTq3xjEATpJG7WBqP8saVlHtzdHidNOedorWW5hDuRoDvlHMDoSZ1rPLiwR/40XjeR/72V4P2ge1mi1h5YQezDYdo8xOvjR+H9s7Y7jdtbaZzNlvrttMhiOfWquG57xY3Gka6kAtoCAJImJgeVZrCYO4x7lm48Me+jMCDJGkdK4c/sNDdU782vqd3TY5udSdqvg/kfQ8L7TWHZQL1kiIbMWtMDGsKwIOsaT8aY28aCuYq0THdAuctx2ZbSvlOOsGf3oxKkc7qsw9C0GKHsKAf3d8Kf8ANbPyrg0RfFevXg9B9NGrTa+Vn167ZsvnTuTGVhpIB2BFJ8T7H2zMO4J1O0c+QA61kxxPFABUcuvMPct31Poygj50Xa9q8Qk9pZBkgkrnt7eRK/Krh7TH+RtevkYvp2+6Y3ucGxFq2Ut3GM3AQwYzlKkNmHIAwZHjXWuJ37aTftlsvvAATqAVYkaDcj/KeYNQte3FsGHDDWSRluAA/ZGXKRHiCaaYb2lw7gS6RtLSnn74A6czSc29pRT+j8ci9nKO7TAEx+GMkM1k6ifsnKIPukiASOgOm9M7WLa2Axur2Z2JIWZkgQdNq8u8Owt4SFXrKRpzmUleXOqeJ8JRrLlsr9nbcLOsQCVnWCRlA1HKrg46lptfVGLruNsPxhTzHmrA/jTS1igw3DDw3+FfEsNfK/c9bds/VaIvcYa1kYIhLTBQm2RH9OnyFdLx3yZ3Ds3+n/p9me0DtQl7CGsnwX2puQouGSRMMDPo66R5ia12B49bcDMY/qiPRhp8YqNLjwMotYUtsR5c6MThndzG4AB4bec7URetKdR6UPeRjIaYZSp6EHmfHerjJdyGn2KrLWWWUuq7Aw6qwJHiI3E/qdKstNb5tzPwHlWQX2fu4Vw+Hkhe8PIZc0AmNSW08OdaPBs15WeAurZl1JBOpjTXenqM033POLcQuIyLYtq2aZLpcfXuhYCkDWTv4UdYLQGYkGNVCc9JA7u0/Kj7NsrBUwVk7TMiNa8w9gZR1gbqJ25+NX7gFH7NizeS8LjC3ACqCQhAJzAoDDMw5kTMnlTK3jiDqAT1Pif7UZbmACSMpJGvidfnXj2gWJbaBziTJ3A9KG7BC84pQly4zAKH0nmdYHlQvBMXjLpa4zoltSAe6JYTqEJmARI58tuXNw8M03HOUMYtrrm12PmI18PGmeFw4CqH91fdTl69TWbu9+BVbDLl575he7b6828qvUJaED+586ofFkjTujrQpvgHTU9TQ5XwXQXdvs38o+dDC9bG9xR6iapdyd/h/aqRYzHeOW1Txvyyij2jHaWwtm4wObvQSsg6AZoMCSNprKtwewlyHKggA92C0nPOkMwIKrqI97YVrOIYbuHK2sxt/f6zWJ9qEu2cP2zvCgBSikjvMeUQvyrSM2Q4qw3CYbD5F7ZLpuR3iP2iJ8JMxXV83XFhhOXf+UV1Vqfn6k6PVGzt4RCPcX/LfB+orLe0lkLfgAj3DBIbn1GlM7Q7p8x9DWe4w37+P6fwru6fBOE7c2/XxMM+aMoP8KQzwFo9pauaFRcRT1BLkj0MHXwpsmAvXLeZBIAJImDEEQPSh/ZPDSzEsArjs4/mzSreEH6mtVwN8oCEH7s6QDAGuvU15n8Q6+eOTjjptP6HV0/Tao3LujP+yDkDu+7L8+jn+9U4fGXEtQiKc9wgTvmLtoPj9KuwaPavkDWy73CpER3mLQTvz+Ve4W2rKAzCJuNBPM3AgO/Vp9K4OqzLS5PhyT/7HfghTS932D2tDKIbvHoNz9oRm5GR6GvEwObRsp8wD9RQ5Vbdo/vQBm3B0y5UYxzE5gNNe9IqOJsswe4WE5TlUMR3QfegrAO+53j08rFKTl+bbydjiZniYXtLmUWwtswIAEzpqJ1IIO1MbZtFlKJdt2mITN2jCGJEnWR7pBj51cOC2r6G+LkOcxyMyAtpCxr3dp1OvzptgeBIClxryg5cxtggw53Gk92NOum9ej1PU4lFKDdq759P48bkYFJKbyP4L1x2B73B1IOXEMxG4uIjx05A0sx3DVCNqugJ7oy8ukxTkWw7EayFgBiczdW+I115ig8fhAqnMTAB5/3rDD1ctSjJ7+DPfTfH0MpbVlPdMa7iA3o24+NfUeG2MuCvEs7nJdGZ2LGAmg123rBILU7Nv0/+VfQrJH7DeI2y3f8A0/Ovflpa/L9Dz5zm+ZWIcPxPscJaICHMohsskEATr1nkZpP7R4gX7OGdlGZjcJOUCYIB28frQV7HLctWrIcrCkljAEhVAHl3YnSqL1/NZwwk6Jd3jfOJ5bVlBPlhOuw64LfK3TnK5cxVdQoOjAIRtIiRtPnWh4iLYDsc1khc2bbUT7xErG29fJONLF67pHfY/Ek/jPrV93FM+GAJbLneFLMwGlrTU+vrWlDl+FUb32Y47igiHODnOgK6EExspA3nxra8N9onfMty0ZUkEqZ2jWDqBr1r5z7NX1mwpkhVDGOgZjRdnjjpeyBEu9o594gb3GUbA6wq6gVzzl+KveaQhrW3J9ItYpH71plJ6ePTXY/Co3jdtqxCknfKpgnymAT+VZQYkx3bbTsDI0Ijx686f2OLsuGW4e93WOVtyUMET1MEz4c6tKS5FkwygrYbgrl26ivBWSQQ7FWEGNR40UmGfWSnh+8Jn/bSuxxG04tOQ6s6ZuzBBgFZ70HKdJ11oLF+1iJICtOiiQIltmO3dE6iJ8aq1W5hpbaXnY06YTqU+M/lQF3idq3cZLhAIiAFdjH3myAwOg38qXcP9o+1uOrLAt6krd00QuWJCwEjSSYnzFL8TxPD37hu5WfMMqlLile6SNdY2ynbnV6a5CMJSdLt+xtsPiLLILluCGGjFSs6wYVu9uDSfi+PYHSPAnr06bT8KXcIxaEwEKC2JGxmZ00J8Tyq/F4tRcQgwMrzPWJFY5Woq2WoNOmE8KxDuma5oZIG8R4fnRhxCj6dNawvDMcBiHue9A5gyORgctqcWMWzR+8AJKkEe7/EA7MgCZIJ/QNRcnx4G0aFb0iCYY9Btz5+FJ7fGcmmVrjASTmGwGp1oezibTXXdGYtbzFgykAgCBlJHQr56614f4XaMgV2SCIKjs7hhDJ0LgKZWZ1B56i1KK1E7XsGpxdna2GQKlwZl70mAyD/AN4pX/8AUcj9ifSRmT60RYuh3sBFJ7K0QQSNSXtbZSTEJ0pd7eYvPgbpygRct7Enc+QrSFXsEk/B80BQdR615VRPhyH0rq1olGvt3jlOp3HPwNZji7Tit/u/StyrWwN8PH9Dtr8fOsZ7QupxndKkQvuplG3Q139Nn15EtDXxRx9RhUcbepMJ4El18Stu2T3tSOWk6npFbHGWr9t1vKhYQC4WNHA72h1g7zFZT2b4mtm+cwnMAJA1FbvgeNTJoTrtnInppz8tK8b+ISSzbx78+fX7HpdLGXs7T7cGcxHFGugsQyuTs0aHOAsQNSQp+NSweLyWrMLJ7Qg6AjLuZkiNyfhpTHG5SSyFwSYK6CCdc2o1Gkaa6nSkS376DKhAAJBhC3PbY+O45gVhNxWN8Lf9mjqgnrXw+w0xvFHD3gbWRETutmIDMBJKkp/MOVWYzhDNhLVxoLZkJWTI72sNzYTrpyNKb2IxBZiXdgQYHZDqCJlADsPhTLiDObFqCcwYElQdisyRENr129ayw4oTTmq2+O2xU9SpBFviLo57gFq2hkl2MsIO0CNm0ifGgr2Mu37Dr3UZmIQSZ1IaFJIMiGMdOkUBjsRefNnZ2tsIy9kpGoIWe5qNdD5Uuw99nJADNcRgQOxQ5CJB+z3PLTnURxY+U1tQS1d0aXB4iSrXJJW0c0Akkhl1A5kxRHH9UbLBMREjTYE7cpmlvD3YsyuMzZDIcQDmYnXTb0q/jBzWmEnrpJmNRpGgrgnH/UxryvgaP8u4gxFhlVmBUkCQJPIT08K1vB+KC5w9iCO8l6RGoPZuTz27nzpR7NWYZnKEkFVBPKeY+WvSfVrdwSWlvqiwCl66TMiWsXAY6ctBtIr6eTlVX3R5lJvjszC2sF3rbNqpAkE9RPd8pmPCo3C2Wzm97s3MaDQtoQAABPhvvzo3h/FypRCGyxudR3VMxzAknbrQPEcQHKuPtWyY6assfFSfWmm26Ia2HmEt28qsbCuXvkMxR2hRlBYldIAJ3rMXlS4eztTmLlQsGIzKFPn70+QrTWe0Nj93iOz7zZrYOrBgupE7b/GsvhuH3Q5ZFZija5RrrP4TVxxy06+xLyxctF7mzs8HFlEfMH1WTAEKynujwmefSlIb98mv6zvTDgPFXusbd1QtpQAZBJBV12nmI1FP+KcMsW0d4E/ZYgCCdgDy1+tY5sEri628nV0ueCm1qTaq/cA4Hhty/m7ML3SAZMb05wWd8N2ZAGQOq6EZmJedSYO/KquButkMExVsZipOgIOh0nlBnXnIFMsClm5bhSzLndQwuBYMknwPvEjfSJq5yU1Rr1XVa9lwmq/QwD8bulcgfJ2aC0RbuCGA00IBDfLSruFrcvhw8BJQB2gNDPEqSCAsrJMeFblvYfCHSd+lxROs7ZNdQaLtezFhE7MPCzP8VeRDH7MRoJiqbhRwxbTsz/BeB2hbv2HvEtdBt6FXzW8shtFU5gSNNu4NDTS57PWltHd3JCh8oXLpoSiQIESdJ1o9vZu1C99lKyVYXAGGaNu5/KCPKqbiLZTW7eIDqSz3FOhMGCIJ9aE1Ww4zlGWpFHDOCvbYhGW6WgQpII13iDI1pX7WWuwupcuK8stySgZiJAAMaa6bjXWnmDxhtXu07cXFaQABbBWdQZGpiMu/OaZL2GJYLcbvHQZXhjzET9KynpmqRbyOUtUj5/wpZukF4BGrHYaH3p21MVpMSWBEFWQAPAOYFgwAO46CtVw/2Rw9suydpmYAd59gOUAgdN+leYz2KsuZk6iDIU/hTUHRDlbPi3FeP3bOPMMyWswzoAYIPvGDObqCD5VqeN8UY2rOUyDct6MTGrCTyOaOUxPKs/7bezzLiLrQTbtMlrSABIOQeEwa0/EPYvEMFUhcqurDvye6QdZ3OmtVJUkwtOyGDctfawrFe5OdTszNazEawRUvbXhos8PujMzlrtosTA10GkbUR7P8Au277O2gVB7xie8vMiOXXpV3tyDewz2UAzFkYGZXumTqoImpim2mNt8I+S3MMZ1IG30r2m2JwN/Npb2AHusdlA+7XVpTFUvAxt2zl2O45eBrMcU//L/0/QVokbu+v4VneIIf2kkjbLvp9kV6kZqMk5Otzz3jnkTUE267bnuFci+sfruzW19nVzoyaSrIdT7wJAIB5ak/2rG4S3+8zafHwinfDbjoxZVzHTaevgK8jqVGUrbVf1L7nudNiccdNST/AKX9hljMd2WKfOVWWkfdEqdB8aqsPkw/bFWd5IOU6ySdYJjnVV/h12809juZ6R8T+Fe3Eu2GFq5orDNIg6yRA6Hr5ivJ614ZQ0wmm7TaXdK/udMIyU7qlXlf2tnWOKG8y2kF20zT3igI0EkamOVOcLwS6zFGxLxE6KqnlzHKgeHgG4hUEgEgmJAORtDynwrU4X+K39NZdPnliWmCStO7Sf1asx6iCm7f939zJXOM2bTNZNxyyPl7ysdn/lWDp0om5h7Vg3MTqJADwCYM+9AEiSP1NdjOHiXuBSz5mI0jXOSNY+YqeCwxchHt3mlQzGe6WnUaHX6DrVRx4qyJ3cn5Xm/BV7R9wuwHFrdy87Q2XKBqpEnMfWjuIYq12bwdcpjfeDG9OsLwOyDLJE7d+T5QpOtWdjZtnUhTyXusx9Mpb50odJck62VeuAllRjuJ38ThcPaeFXtWO665YGU6RB/BhR/C1uvhpa52l26l0AQNjbuELy3gb6Amjfa7EWcTlwpZhduNbK90kBVb94QRoDlzaHeBQPsVaVg6OD2thyu7ARrlIEx94eUda92ShoWn5/qefjctctfy/QU4XgeJAWbGoESbiAxz6xXf+Er7ASbaALAGrEDM50gRHfPwFbwg8lJqIw32mLjwmV+AqFY3QrwPD8ttLb5mjQ5QwHx/vVXA8AcObshe/dLL94JAgEkb70+F5f5vgKpW5J1/8v5GquWmr2IqOq63EHD8K+cKVYBnxDM8SZa8pt+hUfIUw9pp/ZiDsCo+fPWndpfEfT8aXe0FvtLLLPMHQTselVKcmknwKMIptpbsyuE901oPY5x2ESQTcukQs6Ds58uXnSjCcMYr74E9QRTjgeGezbNubT94vqOTRpr/AE1LdIdDgXRmUF2zZiBKbMLctsde65qLWFKh84IIWO6JgGUHxOniapF+5v2VsgdJ/wC6uS67bWFPk5H/ALvGp1rwx6feXXQgnNcGivOh9wEdoduRI+GlLPaYKMPdIYEnsJifdmEJnqKOF07HDtsR/EOx3HPTQUFx+29ywyW8PczMU55tFaeg5VSnHgWh8mawaim3BIGPwxMAC4uvrS63grye9auDzRvyorhiMcVa7raMCdDoOp8KpiPt/bIftL8R9a97TowPhP41izbBruxA2/Co1D0gXtRhnXhOKa4pGIuXRcYbkEYhFTLHLKoI8DW5ucOVt2f0I/KsReTuleR5evSvXtGJBjykfQ0275BI2NrhwskurOxiI0PMGYEGdOtZ/wBqL9od51UmI74EjuvByuIJltdfsiquDXnVjLsRHMnr51bxghxB1HiZFNVQndmIs8cwCqFezbZwAGYiwJMan3h9K6mp4RZOptW/9C/lXUfh8P18gqRnRxBVGlxo6W7aoPi0mguHuLl+4xDH3feOY+6OZFCH3fX8KH4dxS3auvmJExtP3RXJ/EukjHA3C2zo6XNkyZNP9kbnD2l+4B6CmFsDoPjH4VlbXtLh+rE/0k1ePa63slu456bfSa+TXR55P8r9fE9T2cvBqAdNB+PzpPxLDi7cAzKCBtu0EnXfal/+J4y9pasC2PvPuP8AV+VMOB8Le0zXLr57jaGOXhJ/Wld/TfwzIpap7GU2oK29yv8Aw7sUlO0KqSxQANPdI7qxMyRoDXlrjBzkpYvsSIg28nXdnIA5daf9qT/x+VSUeI+MV666ZN3Lc5JZLA7aGNWbXlOg8gdB6Cpm2ZzSZ6wgPTdVmrvQ172Z8v8AmumOMzcwY4Yc5PgWYj4E1H9iQ90D0Gn0ow4Qx73wEfjVlvBKIIJnkatQJ1i8cGUEGI+P51Zw3gyWiSmkmSRzPjMzV9+42xOvhUEYncn41rpozcmyy+rqeUcoH1qmLh6/CKuWyeh86MtFo7wPnz+FMkDsYdxuo9YolhH2T6bVIYocga9GJ6D4migKhd/l+NV3kEbfA0QGkzA8tqIXIeQB8aAALNu35ef50ULCxyogWh0jyFS7AHcTQAsfh1rWAv8ApB/CqrOBUaCB4iR9KZvhxyYeRqC2p6UCBV4eDrmJ8mY/jVpw0bEj1n6miBgz1j51PsiB70+lAxdesMftE/D8qX4fAMt8XCWOka7bR0pzcsvyb8KpS0wIzT60UFhKKek/GrMnVT8qsVWiRJHgNKj2h6TU0OxbibWvufP8qjHgfLWmecdK5wOYJ9DRQWAWLgXlHrNSxV4EbkelWOV5L+H0oW8QNxPrFFCsFLL97511S7RPuD5flXU9I9RmrHs4g95i3yHyohfZ2wTJsofQE/OurqmcnLllwWl/h2CbPB8Op0tID/SKZWsOF2gDyH4V7XVkaOTfLLRb8jUSAP1FdXU0SeG5HOPKopfJ28vHeurqtIlslY7rS2xBj4ir7mKEGAa6uqhHpxfQCoriW20+FdXUySyw0t3hM6a/KjsnTT0rq6mxE11FeRXV1IZC9hQdRofrVNvDk6ivK6mIuGFPOKn+x9TPyrq6gD0WtIDGqbiEb/WurqAOAroHWva6mIkrkf3qX7R108q6uoAnIiZ0rrGLAIIma9rqKAbDHoVkqJ6RQF4Ke8F0866upDK0ury+lTINdXUgK3tg7615bulNFZh4A6fPSurqYBiYyRqRPio/7K6urqdCP//Z"/>
          <p:cNvSpPr>
            <a:spLocks noChangeAspect="1" noChangeArrowheads="1"/>
          </p:cNvSpPr>
          <p:nvPr/>
        </p:nvSpPr>
        <p:spPr bwMode="auto">
          <a:xfrm>
            <a:off x="2441575" y="2141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39955" name="AutoShape 34" descr="data:image/jpeg;base64,/9j/4AAQSkZJRgABAQAAAQABAAD/2wCEAAkGBxQTEhUUExQWFhQXGBwYGBgYFhoXGBkYHRUYGhgYGBwaHCggGholHBYVITEiJSkrLi4uGB8zODMsNygtLisBCgoKDg0OGxAQGywkICQsLCwsLC0sLC0sLCwsLCwsLCwsLCwsLSwsLCwsLCwsLCwsLCwsLywsLCwsLCwsLCwsLP/AABEIALcBEwMBIgACEQEDEQH/xAAbAAACAwEBAQAAAAAAAAAAAAAEBQIDBgABB//EAEUQAAIBAgQDBQUFBgUCBQUAAAECEQADBBIhMQVBURMiYXGBBjKRobFCUsHR8BQjM2Jy4RWCkqLxY9IWsrPC4gckNENT/8QAGgEAAwEBAQEAAAAAAAAAAAAAAAECAwQFBv/EADMRAAICAQMDAQYEBQUAAAAAAAABAhEDEiExBEFR8BNhcYGh0SIykcEFFHKx8SRCQ7Lh/9oADAMBAAIRAxEAPwDa14RNUpcI8RVy67VmmU1QJjMEriGH5jyobDYW3aGpgTMsYg7Dp1+dNKD4tYY2yEAJMCD0kTzGsUtMU9VbibdUY7i+Bt3rly7aMljkTfvNoCEAGo2JO0MJ309wFvtba2ScpDZYIMgzBBGU5iDHTQc9I0b8GbswFc5wqgCdPsZ4nrlmdNhtXt72SQ5iHbMSSGMSCRrOUANJ3nXoaXs22ZST7AycNUIoaVurootr3bq6aknQPpJOkA60XxXiLWECsCzG0pcIpkMwykqvXmR5mocK482GcYfFgIBpbufZjxPTx5c+tKONQMVcz3FBLFhJGgOq7+EVbxyhuisOTG2239P2Nd7I+0aXrS23DqRCy0khiJAJ6/29dJscp9D1r5hYxLLqrH0/Xhv9K33s85uWR2j5mYliYjXbQdNNqqEndNUzWcYtaou0wTjmAYOL9kfvBoy//wBEgnL/AFCO6fTpE8BeF1Q6mQf1B6EU2cQVVuunj3WpTj8P+zub6A9mx/fKPs/9VR/5hzGvWnJdzOMuwyQRVVy5PlVb3gw0Mg8+v9q9WoLSJrVgqAqQpgTqLCpCvGFAHmEbUjr+v15UebTXoL6Wx9n7x8fCaV5oIP68acWsSqKc2w28Z5D1mrizOSJs6oZJAXL6CDoP9xoTs2xBBaVsg6LsX8W8K87FrjK90QsjKngdJbxmKKxOJM9naAL8z9lB1bx8KokpOJyoiKMzxAUeGknoNN6X4vAHtLfaHOzTPQQNAvQCm2EtpZQsTLEnM3NjJj/gUBxBXd7ZYlJnKBuNNyep6U09waKP8LT7MqfA/o1VYwrhQVuHXWDrv5zRbW7gE5w0dR+X51XauOAAU0AiQf8An61pZIPd7UEA5W59J0jr49Kss32JAa2R5GfqBVqvLagjTpPPXafCjMOo3mjVQUR4heCZFJPeIAABOvLYaD3tdhQzGTVuKclyZGWIiNSeszt6VQBXMzdEq9ryvaQAHEQO9pP7sxpOuYQfORVvDjo39Z/CgOOYcXCVMwFUwCRP7wCDG4128qO4R7hj734Cn2FtYZNe1EtXUhmfKVHLG1ElaiVrBSNaILc61aBVRWuViPLpVqRLiWFOlTt3eRrkYHapFJq0yGD8T4fbvoUuLI5dQeoPI1gb/BDhHIc5lYyjcyoAEHoRoPKK+hgkeVV43AW76ZXEjcEaEHqDypzWuGkeNqE9ZiEcJFxBmAIlR9rX3Y+8eXjFfQhgeyVey3UAEfegRP8AV9fnWVHDDgbovqDdtAQ33k8TGh8/OY3o/G+1crnsQUBAJbmSrGPCI2568qnHGWOFyDPmxynUf8mhucSLtZQKIJYsxnSFPdAj3jPPoedGm7lORtyJ8/76V8jw/tJdd2btGzAhhIgbjUwABsNt58K1dn2xN7+IoHeVUCyTPOW1kSREActqXte6MVJdxo9r9mcD/wDQ57v/AE3P2P6Dy6HTpTBTRS2kupDCQ67HmpHSlNqbT9i5J0m2x+0vQ/zjn1EHrGkl3RrGV7DAVMVUhqwGpGWCvYrrak7V6wpgD3Vo3h5BKk6xI9eR+XzoZxXnDzLMrAbyAGmR1Ogiemu29VFkyGOIuNclbew3fy1hep8eVELktKAoknYc2PUn8ajicalsQN+QilqcQK+6kn7zn5QOXrTsmqGNm3BL3IzA+iyBsOtC8RYlkYsLYExMTtuZ67RQF/EuxlnjwXSq0SdgSf11pgFNi9CJzcpAj9fCvGxTHYBR8TUf2d+n69akMEftTHhr+VO2KkVFp3Ymj8IwW2I6n6moYfD2wPHx0qTiCRELy6bCaTVDQPdblXgNWhga9Nob1mWVivRQd3iFlTHaKW+6pzt8Fk1H/EGPuWbjeLAWx/vOb5UrQ6KsV/Fcfyp/6qV3Dr2W2xgk5oAG5JAgDxJoW/ffM5KDPC6BpAOZCokgaEhRtz9aJ9nsOrFi5aQdIJAEggnTnGlVd7Ijh2T/AMLRtbwvdofeykhR0AE7AQPGK6tDbtWgICrHlP1rqelC1MzjJUCtWB+tTivPalHk6k0wYpUClFG3USlXGYqAytW273X41Y1uqmStVIloIiarKkaiqlJXb4VelwHz6VomQ1RxuSD1r5zxnhots7KxUFpZQRlPezKVBiCIiBJr6I61nfaHgvaQwEmROhI8JAOg8R4UTlLTt6RDgnyYa1d75ZFAEiVOpIk8tiYovEXpuIFUiG15jLBMiPKf+K1eJ9llCZrbHMq+6Yg9SDpDeOu1ZZ0uK/ZupVl5sBIE6eBUj61g4yXYmUVXvPqXsjjhdwqAk50keO8ry1EEa7UwxuCF1WRpBEEMN1YTDL4/3GxpRw3hb21V0f7IOWIBMazrppH9qdYTGC5rswgEHeZ2NdcNluFbCnB32k27gi6nvDkw5Ov8pj0MjlRqGvOM4ftAGtgC6klGPPqjR9loE+QO4oXAYsXFkSCDDKd1YbqfL5iDzqWqZonaLsfedQuQx3tfKPzIowGl/EMxC5YmRMztmWYjnRqHQUDJmoWoVgfjUq9dIE0CZdjLbM3dE6UP+wPMFgD0Gp/ACjuHMxB1Gp+EVDFcQs2jDXUUncswknwG5PgKsgja4eqkTLt02Hy5edeXrMEZiPJRMD9eFVLxYH+DavXOrZOzHmGvFQdtxNelsQYhLVkSYLM11jpuQAo/3GnYBQQQArnfnr47eldibuRSXZQOpOX5nShW4e7fxbrt4Jltr8hn/wB1B4Dh9rtr3dEq6hS4zMB2SsYZ5J1J2609xbBS8bstoge4f+nbZ1/1gZR6mqMXj7rE5bOWNP3lxQR6Jm+op3bYiSdgKU3Wk/OomVEAXD3m966F8LaAfNyx+lDnh6G9lebg7PNDuz65onKTlAgdKbChx/GO8ZB0j3j6zUUim2X2IQQqgDoAAPlRC3QdxVMVRibkD9b9KYCrGuc90pl1IAmdO8IMDoQDTb2YfKj+Y+hpBjmOV+8V6jnv15EU49ncM1zMu1vQtrqd4Xy318KI8slgmM9rQrsEsXLigxnWYMbxp1keldV1xQrFVEAEgDwmuqxE1IOoIPlXRFJkYjUGD4UXax7D3hPyNZbM1oZLd6irVAO1B2sSjbGD0OlW5ayliT4GpMsa3VbJVi3jz1qxSDtWTjKJaaYE1uqmSmDW6pdKpTCgZbnWpxXPbqqY51qpEOJchy+VAY32eS8hGdixbNnYyw0XTylQY050wtXAdNjQ7YoJcyAw0SAdm8B4+FaWu5m42CezWIu2H/ZMRqNTZfcEc1nmOnTYxpT/ABOHM500cfBh0P51Gw6XIDKMynMAwBgjZlnn40XWlpkpNbMqw10Ouhhwe8p89R/el9zBHMb1kS0d9B9tQx1H845dduYIMxWHJOdIFwbTsfBvz5VVwG6SCsw6zmWO8Jaefnv4Uh8FLXgwBBkESD4Std/i1kd3tAWG6pLsP8qAmqOLYG2lzu6Bjm1JYFpkwG0WTJ0jXXejsOwVQFAGk6dfzqX4KT7lf+KGQq2XJaYzxbBjfQnP/trxu3bdraeCqbh9CSo/2mvLrfvLf+bn/L86KmlQFWA4erEi6925zguUWOcrbyqfUGjMZg7drscltLYN5dFAQt3W3ga+VUWmysDy5+tE8Wvr+6721xSxDawA3y20rSJDGbHXWNOXIedV3W1G2vM89OXhQR4rbPu69ABI9Ymaou492Oiep/529KdioZEwdiPLUUBgT+9xGx76zr/0k+Hl+dVi9dPML5SfyoeyuYvLa5tYgch60akGkc3riqkSBPjSt8Ss8z4AVIYdeYnz1+tWqIqXuWtgbtmO1s+pihWW4bo91SUOo10DDSD/AFGmopVcFz9qUgDIFI9JEn5fSscuRY6u3brYpKwr9hn3nY+Wn51G/aRV705V11Yx8JijaEx2GFxSrbGrknpenntZK53MR7UYi4rW1UkB80gc9Vj61t+CXsjjodD+HzpBxPDkPZBtPdOqyq6DvJ3mP2dB9aa3lIAA3P51abaVohL8T3PMT77f1H6muqs3F5trz866jUi6MgOOkJ2jKoSYlma3B8Q6CPjRGF46jiVBIG5Uo4/2sava6BOm2/69DVBu22UjsiwbRhlBBGu87jlXjR6vJXH+Pod3sUE2+J2mE5oH8yso+JEUbheIj7FxW8JDUpwmHsIDktdnmEEBSn00B8RU8Jwq0Z1dhEZXbPHj3pM+tbfzldvX1IeE0lrHg+8I+YolYOoM+VZXDcJa2Dlus2ndkKuvjlGWP8s1y4+5bUvdTIAYJkKfP3iseJI8q6IdRCW3r7mTxtGuFwjfWpBgaSYPjYaNQZ2nusR1H3h4imVu+rbGD0OlW4RlwTbRcyULiMKG3kHwNFAkVxINZODRSkgHsYEVG6quuW4uZfmPEGjHSh3irjMGgMq9oTJuWhs4/iJ/UPtDx3pxhMdIGYiCJDDYjlS8EqZUxRFq+rQD3T/tP5VsmQ0NqBxeF763UOW6nPky80bqD8jrXiXGTTdfmPKic4ZZGtWmRQr4pj1dgRG4Qg7gnWPPUGqbOOJJVLVw5dJK5VJ8GO+1L+LM2ZIB/jLMdNN/CtBwy4SkkRqY8VnQ/Ck6sSsCIvs4hVQgE95p0OmuWrxgLp96/HgiAfM/lV72X7ZWB7gUgjxkUXSi7vbgpgS8NXmzt5sfwiq8SLdtk7oktG0nY6zTKKhcVdM0aGRNOeqvw8gqvcllr2KqOJQfaHpr9KgcavifT86qxBNCYLB5GdiScxnU+A/L61zY7w+JqtsefColGLab7DVjCK9ilZxh6n0EVA3ieRPmaeoKGpYDcj41E3160rznoK6W60agoYnFDkDVbYrwHxoAoeprv2c9DS1BQU+J6kCgcVii2i+XiancwLMIAo/CcOC+J6/l0pbj2Fi4Bo5CurQDDV1IDCYvC5lOX3o0P4HwpLgcSWbIP3d4AjUEjbTMoIJAIGgOxNO0xgCZylwaxlyFn88qyYqDGxeBdlYZPtFLltl8pAb4V4mOMkrp0d6muGQxF/s2bMxYkDSIXbkOXPfWieDWZXtNe9IA5BZ39YqjCWcMxYhhcIEnM5aB1IPLzpphcVbb3HRv6WB09Kual3TBzTVIX+0mMuWbJuW47rDNInQyPrlqjgnHs9sNfyKWbKpU6aLJLCTk9T6U9ewtxCpgg6cj0jcEab0lxPsnbYlsz5zHeJBPSIgDbSunC8PsnDIqfnv69Uc8lLUmv0CSuGvMIdGYQIDxO8AgGGGp0Irw4K7bByPn10VtNOeusnaAMopbd9mXRkZGzlLocZjGVAJIHiSF2FSw97GC5OR2HaNKtkAKE90KdwQJ1mNq0UO+Oe3vdcfcG/K/T5jVOLtbkOCoWJJBKa6CCfHSATTTD8TR/wC2vx5is1/4nT97mQ90AgAzmEw3hodzt41PC38PfGYE2nMHUhWiYBG6wdpG8Vop5Yq5R28ktRZrlgjQyKCxOHbca0r7G9bPdYMJ5ypC8hM6nxNXWeOkQLilT4j5SPLpTjkxzFpkgqzbY1a2HNWWMcjaq3689qK7TqPhTakuNwvyBW7rJodV6dPKiLbg95D5j8xVjWQdtaGuYYgyNDTjl8icSjF2lYqTmBVs0Lz02PUflRC8SCiAvxMVRdM+8PWqsyjlWuojSFHijcgPmagcbcPM+gAqrtR0qQu+Aotjo4u53J9TXgQ+FTDGpKKBERaPWpCz4/OrVSrFt0AUCyKsWzRC26sFqnQAyWamLNFrbGvhv4VcuGOmm9FCARZFWLY8KZDhp3OXz/QoZ7ozZVGc+GgpgVCzVi2aMSz1HwqN68q+J6Um0uQqytbAFUXsao0XU1XeLPuYHQUp4pxrD4aQ7jMPsr3n9Ry9YFZ3KXGxWy5GnbMeddWLb20uHW3hLjIdj3jI691CPgTXU/5Z+8XtUZIo8d27cXydo58ppJjeNYu3eyDE3RoIGh3n7wNaG0+nqOXnWb42n/3Ib+mvTjgxyl+KKfyOOWSajs2MMN7TYoaG+580t/8AZTq3xjEATpJG7WBqP8saVlHtzdHidNOedorWW5hDuRoDvlHMDoSZ1rPLiwR/40XjeR/72V4P2ge1mi1h5YQezDYdo8xOvjR+H9s7Y7jdtbaZzNlvrttMhiOfWquG57xY3Gka6kAtoCAJImJgeVZrCYO4x7lm48Me+jMCDJGkdK4c/sNDdU782vqd3TY5udSdqvg/kfQ8L7TWHZQL1kiIbMWtMDGsKwIOsaT8aY28aCuYq0THdAuctx2ZbSvlOOsGf3oxKkc7qsw9C0GKHsKAf3d8Kf8ANbPyrg0RfFevXg9B9NGrTa+Vn167ZsvnTuTGVhpIB2BFJ8T7H2zMO4J1O0c+QA61kxxPFABUcuvMPct31Poygj50Xa9q8Qk9pZBkgkrnt7eRK/Krh7TH+RtevkYvp2+6Y3ucGxFq2Ut3GM3AQwYzlKkNmHIAwZHjXWuJ37aTftlsvvAATqAVYkaDcj/KeYNQte3FsGHDDWSRluAA/ZGXKRHiCaaYb2lw7gS6RtLSnn74A6czSc29pRT+j8ci9nKO7TAEx+GMkM1k6ifsnKIPukiASOgOm9M7WLa2Axur2Z2JIWZkgQdNq8u8Owt4SFXrKRpzmUleXOqeJ8JRrLlsr9nbcLOsQCVnWCRlA1HKrg46lptfVGLruNsPxhTzHmrA/jTS1igw3DDw3+FfEsNfK/c9bds/VaIvcYa1kYIhLTBQm2RH9OnyFdLx3yZ3Ds3+n/p9me0DtQl7CGsnwX2puQouGSRMMDPo66R5ia12B49bcDMY/qiPRhp8YqNLjwMotYUtsR5c6MThndzG4AB4bec7URetKdR6UPeRjIaYZSp6EHmfHerjJdyGn2KrLWWWUuq7Aw6qwJHiI3E/qdKstNb5tzPwHlWQX2fu4Vw+Hkhe8PIZc0AmNSW08OdaPBs15WeAurZl1JBOpjTXenqM033POLcQuIyLYtq2aZLpcfXuhYCkDWTv4UdYLQGYkGNVCc9JA7u0/Kj7NsrBUwVk7TMiNa8w9gZR1gbqJ25+NX7gFH7NizeS8LjC3ACqCQhAJzAoDDMw5kTMnlTK3jiDqAT1Pif7UZbmACSMpJGvidfnXj2gWJbaBziTJ3A9KG7BC84pQly4zAKH0nmdYHlQvBMXjLpa4zoltSAe6JYTqEJmARI58tuXNw8M03HOUMYtrrm12PmI18PGmeFw4CqH91fdTl69TWbu9+BVbDLl575he7b6828qvUJaED+586ofFkjTujrQpvgHTU9TQ5XwXQXdvs38o+dDC9bG9xR6iapdyd/h/aqRYzHeOW1Txvyyij2jHaWwtm4wObvQSsg6AZoMCSNprKtwewlyHKggA92C0nPOkMwIKrqI97YVrOIYbuHK2sxt/f6zWJ9qEu2cP2zvCgBSikjvMeUQvyrSM2Q4qw3CYbD5F7ZLpuR3iP2iJ8JMxXV83XFhhOXf+UV1Vqfn6k6PVGzt4RCPcX/LfB+orLe0lkLfgAj3DBIbn1GlM7Q7p8x9DWe4w37+P6fwru6fBOE7c2/XxMM+aMoP8KQzwFo9pauaFRcRT1BLkj0MHXwpsmAvXLeZBIAJImDEEQPSh/ZPDSzEsArjs4/mzSreEH6mtVwN8oCEH7s6QDAGuvU15n8Q6+eOTjjptP6HV0/Tao3LujP+yDkDu+7L8+jn+9U4fGXEtQiKc9wgTvmLtoPj9KuwaPavkDWy73CpER3mLQTvz+Ve4W2rKAzCJuNBPM3AgO/Vp9K4OqzLS5PhyT/7HfghTS932D2tDKIbvHoNz9oRm5GR6GvEwObRsp8wD9RQ5Vbdo/vQBm3B0y5UYxzE5gNNe9IqOJsswe4WE5TlUMR3QfegrAO+53j08rFKTl+bbydjiZniYXtLmUWwtswIAEzpqJ1IIO1MbZtFlKJdt2mITN2jCGJEnWR7pBj51cOC2r6G+LkOcxyMyAtpCxr3dp1OvzptgeBIClxryg5cxtggw53Gk92NOum9ej1PU4lFKDdq759P48bkYFJKbyP4L1x2B73B1IOXEMxG4uIjx05A0sx3DVCNqugJ7oy8ukxTkWw7EayFgBiczdW+I115ig8fhAqnMTAB5/3rDD1ctSjJ7+DPfTfH0MpbVlPdMa7iA3o24+NfUeG2MuCvEs7nJdGZ2LGAmg123rBILU7Nv0/+VfQrJH7DeI2y3f8A0/Ovflpa/L9Dz5zm+ZWIcPxPscJaICHMohsskEATr1nkZpP7R4gX7OGdlGZjcJOUCYIB28frQV7HLctWrIcrCkljAEhVAHl3YnSqL1/NZwwk6Jd3jfOJ5bVlBPlhOuw64LfK3TnK5cxVdQoOjAIRtIiRtPnWh4iLYDsc1khc2bbUT7xErG29fJONLF67pHfY/Ek/jPrV93FM+GAJbLneFLMwGlrTU+vrWlDl+FUb32Y47igiHODnOgK6EExspA3nxra8N9onfMty0ZUkEqZ2jWDqBr1r5z7NX1mwpkhVDGOgZjRdnjjpeyBEu9o594gb3GUbA6wq6gVzzl+KveaQhrW3J9ItYpH71plJ6ePTXY/Co3jdtqxCknfKpgnymAT+VZQYkx3bbTsDI0Ijx686f2OLsuGW4e93WOVtyUMET1MEz4c6tKS5FkwygrYbgrl26ivBWSQQ7FWEGNR40UmGfWSnh+8Jn/bSuxxG04tOQ6s6ZuzBBgFZ70HKdJ11oLF+1iJICtOiiQIltmO3dE6iJ8aq1W5hpbaXnY06YTqU+M/lQF3idq3cZLhAIiAFdjH3myAwOg38qXcP9o+1uOrLAt6krd00QuWJCwEjSSYnzFL8TxPD37hu5WfMMqlLile6SNdY2ynbnV6a5CMJSdLt+xtsPiLLILluCGGjFSs6wYVu9uDSfi+PYHSPAnr06bT8KXcIxaEwEKC2JGxmZ00J8Tyq/F4tRcQgwMrzPWJFY5Woq2WoNOmE8KxDuma5oZIG8R4fnRhxCj6dNawvDMcBiHue9A5gyORgctqcWMWzR+8AJKkEe7/EA7MgCZIJ/QNRcnx4G0aFb0iCYY9Btz5+FJ7fGcmmVrjASTmGwGp1oezibTXXdGYtbzFgykAgCBlJHQr56614f4XaMgV2SCIKjs7hhDJ0LgKZWZ1B56i1KK1E7XsGpxdna2GQKlwZl70mAyD/AN4pX/8AUcj9ifSRmT60RYuh3sBFJ7K0QQSNSXtbZSTEJ0pd7eYvPgbpygRct7Enc+QrSFXsEk/B80BQdR615VRPhyH0rq1olGvt3jlOp3HPwNZji7Tit/u/StyrWwN8PH9Dtr8fOsZ7QupxndKkQvuplG3Q139Nn15EtDXxRx9RhUcbepMJ4El18Stu2T3tSOWk6npFbHGWr9t1vKhYQC4WNHA72h1g7zFZT2b4mtm+cwnMAJA1FbvgeNTJoTrtnInppz8tK8b+ISSzbx78+fX7HpdLGXs7T7cGcxHFGugsQyuTs0aHOAsQNSQp+NSweLyWrMLJ7Qg6AjLuZkiNyfhpTHG5SSyFwSYK6CCdc2o1Gkaa6nSkS376DKhAAJBhC3PbY+O45gVhNxWN8Lf9mjqgnrXw+w0xvFHD3gbWRETutmIDMBJKkp/MOVWYzhDNhLVxoLZkJWTI72sNzYTrpyNKb2IxBZiXdgQYHZDqCJlADsPhTLiDObFqCcwYElQdisyRENr129ayw4oTTmq2+O2xU9SpBFviLo57gFq2hkl2MsIO0CNm0ifGgr2Mu37Dr3UZmIQSZ1IaFJIMiGMdOkUBjsRefNnZ2tsIy9kpGoIWe5qNdD5Uuw99nJADNcRgQOxQ5CJB+z3PLTnURxY+U1tQS1d0aXB4iSrXJJW0c0Akkhl1A5kxRHH9UbLBMREjTYE7cpmlvD3YsyuMzZDIcQDmYnXTb0q/jBzWmEnrpJmNRpGgrgnH/UxryvgaP8u4gxFhlVmBUkCQJPIT08K1vB+KC5w9iCO8l6RGoPZuTz27nzpR7NWYZnKEkFVBPKeY+WvSfVrdwSWlvqiwCl66TMiWsXAY6ctBtIr6eTlVX3R5lJvjszC2sF3rbNqpAkE9RPd8pmPCo3C2Wzm97s3MaDQtoQAABPhvvzo3h/FypRCGyxudR3VMxzAknbrQPEcQHKuPtWyY6assfFSfWmm26Ia2HmEt28qsbCuXvkMxR2hRlBYldIAJ3rMXlS4eztTmLlQsGIzKFPn70+QrTWe0Nj93iOz7zZrYOrBgupE7b/GsvhuH3Q5ZFZija5RrrP4TVxxy06+xLyxctF7mzs8HFlEfMH1WTAEKynujwmefSlIb98mv6zvTDgPFXusbd1QtpQAZBJBV12nmI1FP+KcMsW0d4E/ZYgCCdgDy1+tY5sEri628nV0ueCm1qTaq/cA4Hhty/m7ML3SAZMb05wWd8N2ZAGQOq6EZmJedSYO/KquButkMExVsZipOgIOh0nlBnXnIFMsClm5bhSzLndQwuBYMknwPvEjfSJq5yU1Rr1XVa9lwmq/QwD8bulcgfJ2aC0RbuCGA00IBDfLSruFrcvhw8BJQB2gNDPEqSCAsrJMeFblvYfCHSd+lxROs7ZNdQaLtezFhE7MPCzP8VeRDH7MRoJiqbhRwxbTsz/BeB2hbv2HvEtdBt6FXzW8shtFU5gSNNu4NDTS57PWltHd3JCh8oXLpoSiQIESdJ1o9vZu1C99lKyVYXAGGaNu5/KCPKqbiLZTW7eIDqSz3FOhMGCIJ9aE1Ww4zlGWpFHDOCvbYhGW6WgQpII13iDI1pX7WWuwupcuK8stySgZiJAAMaa6bjXWnmDxhtXu07cXFaQABbBWdQZGpiMu/OaZL2GJYLcbvHQZXhjzET9KynpmqRbyOUtUj5/wpZukF4BGrHYaH3p21MVpMSWBEFWQAPAOYFgwAO46CtVw/2Rw9suydpmYAd59gOUAgdN+leYz2KsuZk6iDIU/hTUHRDlbPi3FeP3bOPMMyWswzoAYIPvGDObqCD5VqeN8UY2rOUyDct6MTGrCTyOaOUxPKs/7bezzLiLrQTbtMlrSABIOQeEwa0/EPYvEMFUhcqurDvye6QdZ3OmtVJUkwtOyGDctfawrFe5OdTszNazEawRUvbXhos8PujMzlrtosTA10GkbUR7P8Au277O2gVB7xie8vMiOXXpV3tyDewz2UAzFkYGZXumTqoImpim2mNt8I+S3MMZ1IG30r2m2JwN/Npb2AHusdlA+7XVpTFUvAxt2zl2O45eBrMcU//L/0/QVokbu+v4VneIIf2kkjbLvp9kV6kZqMk5Otzz3jnkTUE267bnuFci+sfruzW19nVzoyaSrIdT7wJAIB5ak/2rG4S3+8zafHwinfDbjoxZVzHTaevgK8jqVGUrbVf1L7nudNiccdNST/AKX9hljMd2WKfOVWWkfdEqdB8aqsPkw/bFWd5IOU6ySdYJjnVV/h12809juZ6R8T+Fe3Eu2GFq5orDNIg6yRA6Hr5ivJ614ZQ0wmm7TaXdK/udMIyU7qlXlf2tnWOKG8y2kF20zT3igI0EkamOVOcLwS6zFGxLxE6KqnlzHKgeHgG4hUEgEgmJAORtDynwrU4X+K39NZdPnliWmCStO7Sf1asx6iCm7f939zJXOM2bTNZNxyyPl7ysdn/lWDp0om5h7Vg3MTqJADwCYM+9AEiSP1NdjOHiXuBSz5mI0jXOSNY+YqeCwxchHt3mlQzGe6WnUaHX6DrVRx4qyJ3cn5Xm/BV7R9wuwHFrdy87Q2XKBqpEnMfWjuIYq12bwdcpjfeDG9OsLwOyDLJE7d+T5QpOtWdjZtnUhTyXusx9Mpb50odJck62VeuAllRjuJ38ThcPaeFXtWO665YGU6RB/BhR/C1uvhpa52l26l0AQNjbuELy3gb6Amjfa7EWcTlwpZhduNbK90kBVb94QRoDlzaHeBQPsVaVg6OD2thyu7ARrlIEx94eUda92ShoWn5/qefjctctfy/QU4XgeJAWbGoESbiAxz6xXf+Er7ASbaALAGrEDM50gRHfPwFbwg8lJqIw32mLjwmV+AqFY3QrwPD8ttLb5mjQ5QwHx/vVXA8AcObshe/dLL94JAgEkb70+F5f5vgKpW5J1/8v5GquWmr2IqOq63EHD8K+cKVYBnxDM8SZa8pt+hUfIUw9pp/ZiDsCo+fPWndpfEfT8aXe0FvtLLLPMHQTselVKcmknwKMIptpbsyuE901oPY5x2ESQTcukQs6Ds58uXnSjCcMYr74E9QRTjgeGezbNubT94vqOTRpr/AE1LdIdDgXRmUF2zZiBKbMLctsde65qLWFKh84IIWO6JgGUHxOniapF+5v2VsgdJ/wC6uS67bWFPk5H/ALvGp1rwx6feXXQgnNcGivOh9wEdoduRI+GlLPaYKMPdIYEnsJifdmEJnqKOF07HDtsR/EOx3HPTQUFx+29ywyW8PczMU55tFaeg5VSnHgWh8mawaim3BIGPwxMAC4uvrS63grye9auDzRvyorhiMcVa7raMCdDoOp8KpiPt/bIftL8R9a97TowPhP41izbBruxA2/Co1D0gXtRhnXhOKa4pGIuXRcYbkEYhFTLHLKoI8DW5ucOVt2f0I/KsReTuleR5evSvXtGJBjykfQ0275BI2NrhwskurOxiI0PMGYEGdOtZ/wBqL9od51UmI74EjuvByuIJltdfsiquDXnVjLsRHMnr51bxghxB1HiZFNVQndmIs8cwCqFezbZwAGYiwJMan3h9K6mp4RZOptW/9C/lXUfh8P18gqRnRxBVGlxo6W7aoPi0mguHuLl+4xDH3feOY+6OZFCH3fX8KH4dxS3auvmJExtP3RXJ/EukjHA3C2zo6XNkyZNP9kbnD2l+4B6CmFsDoPjH4VlbXtLh+rE/0k1ePa63slu456bfSa+TXR55P8r9fE9T2cvBqAdNB+PzpPxLDi7cAzKCBtu0EnXfal/+J4y9pasC2PvPuP8AV+VMOB8Le0zXLr57jaGOXhJ/Wld/TfwzIpap7GU2oK29yv8Aw7sUlO0KqSxQANPdI7qxMyRoDXlrjBzkpYvsSIg28nXdnIA5daf9qT/x+VSUeI+MV666ZN3Lc5JZLA7aGNWbXlOg8gdB6Cpm2ZzSZ6wgPTdVmrvQ172Z8v8AmumOMzcwY4Yc5PgWYj4E1H9iQ90D0Gn0ow4Qx73wEfjVlvBKIIJnkatQJ1i8cGUEGI+P51Zw3gyWiSmkmSRzPjMzV9+42xOvhUEYncn41rpozcmyy+rqeUcoH1qmLh6/CKuWyeh86MtFo7wPnz+FMkDsYdxuo9YolhH2T6bVIYocga9GJ6D4migKhd/l+NV3kEbfA0QGkzA8tqIXIeQB8aAALNu35ef50ULCxyogWh0jyFS7AHcTQAsfh1rWAv8ApB/CqrOBUaCB4iR9KZvhxyYeRqC2p6UCBV4eDrmJ8mY/jVpw0bEj1n6miBgz1j51PsiB70+lAxdesMftE/D8qX4fAMt8XCWOka7bR0pzcsvyb8KpS0wIzT60UFhKKek/GrMnVT8qsVWiRJHgNKj2h6TU0OxbibWvufP8qjHgfLWmecdK5wOYJ9DRQWAWLgXlHrNSxV4EbkelWOV5L+H0oW8QNxPrFFCsFLL97511S7RPuD5flXU9I9RmrHs4g95i3yHyohfZ2wTJsofQE/OurqmcnLllwWl/h2CbPB8Op0tID/SKZWsOF2gDyH4V7XVkaOTfLLRb8jUSAP1FdXU0SeG5HOPKopfJ28vHeurqtIlslY7rS2xBj4ir7mKEGAa6uqhHpxfQCoriW20+FdXUySyw0t3hM6a/KjsnTT0rq6mxE11FeRXV1IZC9hQdRofrVNvDk6ivK6mIuGFPOKn+x9TPyrq6gD0WtIDGqbiEb/WurqAOAroHWva6mIkrkf3qX7R108q6uoAnIiZ0rrGLAIIma9rqKAbDHoVkqJ6RQF4Ke8F0866upDK0ury+lTINdXUgK3tg7615bulNFZh4A6fPSurqYBiYyRqRPio/7K6urqdCP//Z"/>
          <p:cNvSpPr>
            <a:spLocks noChangeAspect="1" noChangeArrowheads="1"/>
          </p:cNvSpPr>
          <p:nvPr/>
        </p:nvSpPr>
        <p:spPr bwMode="auto">
          <a:xfrm>
            <a:off x="2593975" y="2293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2853"/>
            <a:ext cx="7255996" cy="6772263"/>
          </a:xfrm>
          <a:prstGeom prst="rect">
            <a:avLst/>
          </a:prstGeom>
        </p:spPr>
      </p:pic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2094807" y="108038"/>
            <a:ext cx="6778625" cy="914401"/>
          </a:xfrm>
        </p:spPr>
        <p:txBody>
          <a:bodyPr/>
          <a:lstStyle/>
          <a:p>
            <a:pPr algn="r" eaLnBrk="1" hangingPunct="1"/>
            <a:r>
              <a:rPr lang="en-US" altLang="en-US" sz="4000" b="1" dirty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BEI </a:t>
            </a:r>
            <a:r>
              <a:rPr lang="en-US" altLang="en-US" sz="4000" b="1" dirty="0" err="1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Ibarat</a:t>
            </a:r>
            <a:r>
              <a:rPr lang="en-US" altLang="en-US" sz="4000" b="1" dirty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altLang="en-US" sz="4000" b="1" dirty="0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Mal</a:t>
            </a:r>
          </a:p>
        </p:txBody>
      </p:sp>
      <p:graphicFrame>
        <p:nvGraphicFramePr>
          <p:cNvPr id="2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995017"/>
              </p:ext>
            </p:extLst>
          </p:nvPr>
        </p:nvGraphicFramePr>
        <p:xfrm>
          <a:off x="5641414" y="3269541"/>
          <a:ext cx="3232018" cy="26873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995822"/>
                <a:gridCol w="1236196"/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AU" sz="1600" b="1" dirty="0">
                        <a:latin typeface="Leelawadee" panose="020B0502040204020203" pitchFamily="34" charset="-34"/>
                        <a:ea typeface="Meiryo UI" panose="020B0604030504040204" pitchFamily="34" charset="-128"/>
                        <a:cs typeface="Leelawadee" panose="020B05020402040202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400" b="1" dirty="0">
                        <a:latin typeface="Leelawadee" panose="020B0502040204020203" pitchFamily="34" charset="-34"/>
                        <a:ea typeface="Meiryo UI" panose="020B0604030504040204" pitchFamily="34" charset="-128"/>
                        <a:cs typeface="Leelawadee" panose="020B0502040204020203" pitchFamily="34" charset="-34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AU" sz="1600" b="1" dirty="0" smtClean="0">
                          <a:solidFill>
                            <a:srgbClr val="A41A0C"/>
                          </a:solidFill>
                          <a:latin typeface="Leelawadee" panose="020B0502040204020203" pitchFamily="34" charset="-34"/>
                          <a:ea typeface="Meiryo UI" panose="020B0604030504040204" pitchFamily="34" charset="-128"/>
                          <a:cs typeface="Leelawadee" panose="020B0502040204020203" pitchFamily="34" charset="-34"/>
                        </a:rPr>
                        <a:t>Mal</a:t>
                      </a:r>
                      <a:endParaRPr lang="en-AU" sz="1600" b="1" dirty="0">
                        <a:solidFill>
                          <a:srgbClr val="A41A0C"/>
                        </a:solidFill>
                        <a:latin typeface="Leelawadee" panose="020B0502040204020203" pitchFamily="34" charset="-34"/>
                        <a:ea typeface="Meiryo UI" panose="020B0604030504040204" pitchFamily="34" charset="-128"/>
                        <a:cs typeface="Leelawadee" panose="020B05020402040202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b="1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PT BEI</a:t>
                      </a:r>
                      <a:endParaRPr lang="en-AU" sz="1600" b="1" baseline="0" dirty="0" smtClean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  <a:p>
                      <a:endParaRPr lang="en-AU" sz="1600" b="1" dirty="0">
                        <a:latin typeface="Leelawadee" panose="020B0502040204020203" pitchFamily="34" charset="-34"/>
                        <a:ea typeface="Meiryo UI" panose="020B0604030504040204" pitchFamily="34" charset="-128"/>
                        <a:cs typeface="Leelawadee" panose="020B0502040204020203" pitchFamily="34" charset="-34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AU" sz="1600" b="1" dirty="0" err="1" smtClean="0">
                          <a:solidFill>
                            <a:srgbClr val="A41A0C"/>
                          </a:solidFill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Toko</a:t>
                      </a:r>
                      <a:endParaRPr lang="en-AU" sz="1600" b="1" dirty="0">
                        <a:solidFill>
                          <a:srgbClr val="A41A0C"/>
                        </a:solidFill>
                        <a:latin typeface="Leelawadee" panose="020B0502040204020203" pitchFamily="34" charset="-34"/>
                        <a:ea typeface="Meiryo UI" panose="020B0604030504040204" pitchFamily="34" charset="-128"/>
                        <a:cs typeface="Leelawadee" panose="020B05020402040202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9E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b="1" dirty="0" err="1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Anggota</a:t>
                      </a:r>
                      <a:r>
                        <a:rPr lang="en-AU" sz="1600" b="1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Bursa</a:t>
                      </a:r>
                      <a:endParaRPr lang="en-AU" sz="1600" b="1" baseline="0" dirty="0" smtClean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9E9">
                        <a:alpha val="50196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AU" sz="1600" b="1" dirty="0" err="1" smtClean="0">
                          <a:solidFill>
                            <a:srgbClr val="A41A0C"/>
                          </a:solidFill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Barang</a:t>
                      </a:r>
                      <a:r>
                        <a:rPr lang="en-AU" sz="1600" b="1" baseline="0" dirty="0" smtClean="0">
                          <a:solidFill>
                            <a:srgbClr val="A41A0C"/>
                          </a:solidFill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yang </a:t>
                      </a:r>
                      <a:r>
                        <a:rPr lang="en-AU" sz="1600" b="1" baseline="0" dirty="0" err="1" smtClean="0">
                          <a:solidFill>
                            <a:srgbClr val="A41A0C"/>
                          </a:solidFill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diperdagangkan</a:t>
                      </a:r>
                      <a:endParaRPr lang="en-AU" sz="1600" b="1" dirty="0">
                        <a:solidFill>
                          <a:srgbClr val="A41A0C"/>
                        </a:solidFill>
                        <a:latin typeface="Leelawadee" panose="020B0502040204020203" pitchFamily="34" charset="-34"/>
                        <a:ea typeface="Meiryo UI" panose="020B0604030504040204" pitchFamily="34" charset="-128"/>
                        <a:cs typeface="Leelawadee" panose="020B05020402040202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b="1" dirty="0" err="1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Emiten</a:t>
                      </a:r>
                      <a:endParaRPr lang="en-AU" sz="1600" b="1" baseline="0" dirty="0" smtClean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  <a:p>
                      <a:endParaRPr lang="en-AU" sz="1600" b="1" baseline="0" dirty="0" smtClean="0">
                        <a:latin typeface="Leelawadee" panose="020B0502040204020203" pitchFamily="34" charset="-34"/>
                        <a:ea typeface="Meiryo UI" panose="020B0604030504040204" pitchFamily="34" charset="-128"/>
                        <a:cs typeface="Leelawadee" panose="020B0502040204020203" pitchFamily="34" charset="-34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AU" sz="1600" b="1" dirty="0" err="1" smtClean="0">
                          <a:solidFill>
                            <a:srgbClr val="A41A0C"/>
                          </a:solidFill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Pembeli</a:t>
                      </a:r>
                      <a:endParaRPr lang="en-AU" sz="1600" b="1" dirty="0">
                        <a:solidFill>
                          <a:srgbClr val="A41A0C"/>
                        </a:solidFill>
                        <a:latin typeface="Leelawadee" panose="020B0502040204020203" pitchFamily="34" charset="-34"/>
                        <a:ea typeface="Meiryo UI" panose="020B0604030504040204" pitchFamily="34" charset="-128"/>
                        <a:cs typeface="Leelawadee" panose="020B0502040204020203" pitchFamily="34" charset="-34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9E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b="1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Investor</a:t>
                      </a:r>
                    </a:p>
                    <a:p>
                      <a:endParaRPr lang="en-AU" sz="1600" b="1" dirty="0">
                        <a:latin typeface="Leelawadee" panose="020B0502040204020203" pitchFamily="34" charset="-34"/>
                        <a:ea typeface="Meiryo UI" panose="020B0604030504040204" pitchFamily="34" charset="-128"/>
                        <a:cs typeface="Leelawadee" panose="020B0502040204020203" pitchFamily="34" charset="-34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9E9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8" name="Flowchart: Alternate Process 27"/>
          <p:cNvSpPr/>
          <p:nvPr/>
        </p:nvSpPr>
        <p:spPr>
          <a:xfrm rot="1800000">
            <a:off x="-277425" y="1275923"/>
            <a:ext cx="9124952" cy="5907323"/>
          </a:xfrm>
          <a:prstGeom prst="flowChartAlternateProcess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2" r="13473"/>
          <a:stretch/>
        </p:blipFill>
        <p:spPr>
          <a:xfrm>
            <a:off x="0" y="293696"/>
            <a:ext cx="9144000" cy="6275379"/>
          </a:xfrm>
          <a:prstGeom prst="rect">
            <a:avLst/>
          </a:prstGeom>
        </p:spPr>
      </p:pic>
      <p:pic>
        <p:nvPicPr>
          <p:cNvPr id="6" name="Picture 3" descr="C:\Users\marco\Pictures\timah.jpg"/>
          <p:cNvPicPr>
            <a:picLocks noChangeAspect="1" noChangeArrowheads="1"/>
          </p:cNvPicPr>
          <p:nvPr/>
        </p:nvPicPr>
        <p:blipFill rotWithShape="1">
          <a:blip r:embed="rId3"/>
          <a:srcRect t="19735" b="27966"/>
          <a:stretch/>
        </p:blipFill>
        <p:spPr bwMode="auto">
          <a:xfrm>
            <a:off x="3844638" y="2607672"/>
            <a:ext cx="950770" cy="30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C:\Users\X550L\Desktop\Logo\FIFA.jpg"/>
          <p:cNvPicPr>
            <a:picLocks noChangeAspect="1" noChangeArrowheads="1"/>
          </p:cNvPicPr>
          <p:nvPr/>
        </p:nvPicPr>
        <p:blipFill rotWithShape="1">
          <a:blip r:embed="rId4"/>
          <a:srcRect t="21897" b="26748"/>
          <a:stretch/>
        </p:blipFill>
        <p:spPr bwMode="auto">
          <a:xfrm>
            <a:off x="1302760" y="4335640"/>
            <a:ext cx="677681" cy="23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" descr="C:\Users\X550L\Desktop\Logo\download.jpg"/>
          <p:cNvPicPr>
            <a:picLocks noChangeAspect="1" noChangeArrowheads="1"/>
          </p:cNvPicPr>
          <p:nvPr/>
        </p:nvPicPr>
        <p:blipFill rotWithShape="1">
          <a:blip r:embed="rId5"/>
          <a:srcRect b="17742"/>
          <a:stretch/>
        </p:blipFill>
        <p:spPr bwMode="auto">
          <a:xfrm>
            <a:off x="4889111" y="1873248"/>
            <a:ext cx="1103080" cy="50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C:\Users\marco\Pictures\Logo_Bank_BNI.jpg"/>
          <p:cNvPicPr>
            <a:picLocks noChangeAspect="1" noChangeArrowheads="1"/>
          </p:cNvPicPr>
          <p:nvPr/>
        </p:nvPicPr>
        <p:blipFill rotWithShape="1">
          <a:blip r:embed="rId6"/>
          <a:srcRect t="16666" b="25000"/>
          <a:stretch/>
        </p:blipFill>
        <p:spPr bwMode="auto">
          <a:xfrm>
            <a:off x="3208055" y="2098530"/>
            <a:ext cx="78498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C:\Users\marco\Pictures\MEDCO.bmp"/>
          <p:cNvPicPr>
            <a:picLocks noChangeAspect="1" noChangeArrowheads="1"/>
          </p:cNvPicPr>
          <p:nvPr/>
        </p:nvPicPr>
        <p:blipFill rotWithShape="1">
          <a:blip r:embed="rId7"/>
          <a:srcRect t="23294" b="16706"/>
          <a:stretch/>
        </p:blipFill>
        <p:spPr bwMode="auto">
          <a:xfrm>
            <a:off x="2007661" y="2218474"/>
            <a:ext cx="759422" cy="45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marco\Pictures\sampoerna-logo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1" y="3845810"/>
            <a:ext cx="609600" cy="42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C:\Users\marco\Pictures\untitled.bm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39248" y="5762741"/>
            <a:ext cx="391053" cy="43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C:\Users\marco\Pictures\250px-Garuda_Indonesia_horiz_2009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30838" y="867847"/>
            <a:ext cx="1432392" cy="26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Users\marco\Pictures\antam.jpg"/>
          <p:cNvPicPr>
            <a:picLocks noChangeAspect="1" noChangeArrowheads="1"/>
          </p:cNvPicPr>
          <p:nvPr/>
        </p:nvPicPr>
        <p:blipFill rotWithShape="1">
          <a:blip r:embed="rId11"/>
          <a:srcRect t="13928" b="30134"/>
          <a:stretch/>
        </p:blipFill>
        <p:spPr bwMode="auto">
          <a:xfrm>
            <a:off x="457200" y="2291572"/>
            <a:ext cx="947277" cy="38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C:\Users\marco\Pictures\bank-bri-logo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609435" y="2501274"/>
            <a:ext cx="943765" cy="38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C:\Users\marco\Pictures\BCA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613170" y="1018430"/>
            <a:ext cx="1057275" cy="3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C:\Users\marco\Pictures\Logo_Telkom_Indonesia.jpg"/>
          <p:cNvPicPr>
            <a:picLocks noChangeAspect="1" noChangeArrowheads="1"/>
          </p:cNvPicPr>
          <p:nvPr/>
        </p:nvPicPr>
        <p:blipFill rotWithShape="1">
          <a:blip r:embed="rId14"/>
          <a:srcRect l="12705" t="15605" r="7883" b="18096"/>
          <a:stretch/>
        </p:blipFill>
        <p:spPr bwMode="auto">
          <a:xfrm>
            <a:off x="5632436" y="3862332"/>
            <a:ext cx="742354" cy="41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 descr="C:\Users\marco\Pictures\logo-astra.jpg"/>
          <p:cNvPicPr>
            <a:picLocks noChangeAspect="1" noChangeArrowheads="1"/>
          </p:cNvPicPr>
          <p:nvPr/>
        </p:nvPicPr>
        <p:blipFill rotWithShape="1">
          <a:blip r:embed="rId15"/>
          <a:srcRect t="8332" b="33334"/>
          <a:stretch/>
        </p:blipFill>
        <p:spPr bwMode="auto">
          <a:xfrm>
            <a:off x="5029371" y="5110722"/>
            <a:ext cx="974242" cy="28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C:\Users\user\Desktop\Logo-Bank-Mandiri-Transparent-Background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930301" y="1694076"/>
            <a:ext cx="1150229" cy="33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C:\Users\X550L\Desktop\Logo\download (1)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229800" y="4336919"/>
            <a:ext cx="651921" cy="31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Flowchart: Alternate Process 21"/>
          <p:cNvSpPr/>
          <p:nvPr/>
        </p:nvSpPr>
        <p:spPr>
          <a:xfrm rot="678010">
            <a:off x="9524" y="687351"/>
            <a:ext cx="9124952" cy="6150336"/>
          </a:xfrm>
          <a:prstGeom prst="flowChartAlternateProcess">
            <a:avLst/>
          </a:prstGeom>
          <a:noFill/>
          <a:ln w="889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094807" y="325534"/>
            <a:ext cx="6778625" cy="91440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US" altLang="en-US" sz="2800" dirty="0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522 </a:t>
            </a:r>
            <a:r>
              <a:rPr lang="en-US" altLang="en-US" sz="2800" dirty="0" err="1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Emiten</a:t>
            </a:r>
            <a:r>
              <a:rPr lang="en-US" altLang="en-US" sz="2800" dirty="0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 </a:t>
            </a:r>
            <a:br>
              <a:rPr lang="en-US" altLang="en-US" sz="2800" dirty="0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altLang="en-US" sz="2800" dirty="0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&amp; </a:t>
            </a:r>
            <a:r>
              <a:rPr lang="en-US" altLang="en-US" sz="2800" dirty="0" err="1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terus</a:t>
            </a:r>
            <a:r>
              <a:rPr lang="en-US" altLang="en-US" sz="2800" dirty="0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altLang="en-US" sz="2800" dirty="0" err="1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bertambah</a:t>
            </a:r>
            <a:r>
              <a:rPr lang="en-US" altLang="en-US" sz="2800" dirty="0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2" t="11713" r="32282" b="12994"/>
          <a:stretch/>
        </p:blipFill>
        <p:spPr>
          <a:xfrm>
            <a:off x="8262790" y="4792585"/>
            <a:ext cx="399016" cy="3990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29" y="3820916"/>
            <a:ext cx="645741" cy="3954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4" r="11097"/>
          <a:stretch/>
        </p:blipFill>
        <p:spPr>
          <a:xfrm>
            <a:off x="2630786" y="535999"/>
            <a:ext cx="1228339" cy="3595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468" y="2095931"/>
            <a:ext cx="782035" cy="3580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5"/>
          <a:stretch/>
        </p:blipFill>
        <p:spPr>
          <a:xfrm>
            <a:off x="4206757" y="1358818"/>
            <a:ext cx="783923" cy="37665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33"/>
          <a:stretch/>
        </p:blipFill>
        <p:spPr>
          <a:xfrm>
            <a:off x="5639949" y="1337536"/>
            <a:ext cx="1031174" cy="43811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270" y="2481319"/>
            <a:ext cx="558775" cy="40063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53" y="2958324"/>
            <a:ext cx="910855" cy="3579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443" y="2931873"/>
            <a:ext cx="1226257" cy="36828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96" y="3156760"/>
            <a:ext cx="620883" cy="22186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808" y="5893218"/>
            <a:ext cx="436548" cy="3736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809" y="3685444"/>
            <a:ext cx="610983" cy="36750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701" y="3055604"/>
            <a:ext cx="1292070" cy="32301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9" b="22387"/>
          <a:stretch/>
        </p:blipFill>
        <p:spPr>
          <a:xfrm>
            <a:off x="3413082" y="3698144"/>
            <a:ext cx="963206" cy="30981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318" y="2700375"/>
            <a:ext cx="398224" cy="39822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4" t="4684" r="22771" b="28523"/>
          <a:stretch/>
        </p:blipFill>
        <p:spPr>
          <a:xfrm>
            <a:off x="4508904" y="6017950"/>
            <a:ext cx="573007" cy="35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6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06671"/>
            <a:ext cx="2133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4880EB-E5A8-4F61-88DA-6DB423D50A5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344" t="24964" r="27965" b="11528"/>
          <a:stretch/>
        </p:blipFill>
        <p:spPr>
          <a:xfrm>
            <a:off x="0" y="-82668"/>
            <a:ext cx="9144000" cy="6705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5" y="232654"/>
            <a:ext cx="591315" cy="799074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263555" y="3370129"/>
            <a:ext cx="8534400" cy="914401"/>
          </a:xfrm>
        </p:spPr>
        <p:txBody>
          <a:bodyPr/>
          <a:lstStyle/>
          <a:p>
            <a:pPr algn="ctr"/>
            <a:r>
              <a:rPr lang="en-AU" sz="4000" b="1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Mengapa</a:t>
            </a:r>
            <a:r>
              <a:rPr lang="en-AU" sz="4000" b="1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en-AU" sz="4000" b="1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perlu</a:t>
            </a:r>
            <a:r>
              <a:rPr lang="en-AU" sz="4000" b="1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en-AU" sz="4000" b="1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berinvestasi</a:t>
            </a:r>
            <a:r>
              <a:rPr lang="en-AU" sz="4000" b="1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?</a:t>
            </a:r>
            <a:endParaRPr lang="en-AU" sz="4000" b="1" dirty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8194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29D3A1-3178-4329-978D-BF97E1E6BC8D}" type="slidenum">
              <a:rPr lang="en-SG" smtClean="0"/>
              <a:pPr>
                <a:defRPr/>
              </a:pPr>
              <a:t>20</a:t>
            </a:fld>
            <a:endParaRPr lang="en-SG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800"/>
            <a:ext cx="7450667" cy="419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0" y="5729391"/>
            <a:ext cx="4763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Meme </a:t>
            </a:r>
            <a:r>
              <a:rPr lang="en-AU" sz="12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oleh</a:t>
            </a:r>
            <a:r>
              <a:rPr lang="en-AU" sz="12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Riza </a:t>
            </a:r>
            <a:r>
              <a:rPr lang="en-AU" sz="12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Nurindra</a:t>
            </a:r>
            <a:r>
              <a:rPr lang="en-AU" sz="12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/>
            </a:r>
            <a:br>
              <a:rPr lang="en-AU" sz="12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</a:br>
            <a:r>
              <a:rPr lang="en-AU" sz="12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Kompetisi</a:t>
            </a:r>
            <a:r>
              <a:rPr lang="en-AU" sz="12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Meme &amp; </a:t>
            </a:r>
            <a:r>
              <a:rPr lang="en-AU" sz="12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Videogram</a:t>
            </a:r>
            <a:r>
              <a:rPr lang="en-AU" sz="12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PT BEI </a:t>
            </a:r>
            <a:r>
              <a:rPr lang="en-AU" sz="12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Periode</a:t>
            </a:r>
            <a:r>
              <a:rPr lang="en-AU" sz="12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I 2016</a:t>
            </a:r>
            <a:endParaRPr lang="en-AU" sz="1200" dirty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292" y="232654"/>
            <a:ext cx="591315" cy="79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43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Alternate Process 12"/>
          <p:cNvSpPr/>
          <p:nvPr/>
        </p:nvSpPr>
        <p:spPr>
          <a:xfrm rot="20727893">
            <a:off x="306331" y="899986"/>
            <a:ext cx="8133446" cy="5907323"/>
          </a:xfrm>
          <a:prstGeom prst="flowChartAlternateProcess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8" name="Oval Callout 57"/>
          <p:cNvSpPr/>
          <p:nvPr/>
        </p:nvSpPr>
        <p:spPr>
          <a:xfrm rot="20700000">
            <a:off x="5308998" y="2377146"/>
            <a:ext cx="2781892" cy="1350702"/>
          </a:xfrm>
          <a:prstGeom prst="wedgeEllipseCallout">
            <a:avLst/>
          </a:prstGeom>
          <a:solidFill>
            <a:srgbClr val="4F81B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Callout 11"/>
          <p:cNvSpPr/>
          <p:nvPr/>
        </p:nvSpPr>
        <p:spPr>
          <a:xfrm>
            <a:off x="3410523" y="2477022"/>
            <a:ext cx="2459738" cy="1350702"/>
          </a:xfrm>
          <a:prstGeom prst="wedgeEllipseCallout">
            <a:avLst/>
          </a:pr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7" name="Oval Callout 56"/>
          <p:cNvSpPr/>
          <p:nvPr/>
        </p:nvSpPr>
        <p:spPr>
          <a:xfrm rot="20700000">
            <a:off x="1451664" y="2248088"/>
            <a:ext cx="2459738" cy="1544102"/>
          </a:xfrm>
          <a:prstGeom prst="wedgeEllipseCallout">
            <a:avLst/>
          </a:prstGeom>
          <a:solidFill>
            <a:srgbClr val="FF66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934" name="Slide Number Placeholder 1"/>
          <p:cNvSpPr txBox="1">
            <a:spLocks/>
          </p:cNvSpPr>
          <p:nvPr/>
        </p:nvSpPr>
        <p:spPr bwMode="auto">
          <a:xfrm>
            <a:off x="5494181" y="723463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5DC421A-DFDC-4953-B743-F95944E7FC65}" type="slidenum">
              <a:rPr lang="en-SG" altLang="en-US" sz="1200">
                <a:solidFill>
                  <a:schemeClr val="bg1"/>
                </a:solidFill>
                <a:latin typeface="Calibri" pitchFamily="34" charset="0"/>
              </a:rPr>
              <a:pPr algn="r"/>
              <a:t>21</a:t>
            </a:fld>
            <a:endParaRPr lang="en-SG" altLang="en-US" sz="1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7935" name="Picture 2" descr="Otoritas Jasa Keuang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6106" y="653044"/>
            <a:ext cx="1926576" cy="17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41" y="144866"/>
            <a:ext cx="6778625" cy="914401"/>
          </a:xfrm>
        </p:spPr>
        <p:txBody>
          <a:bodyPr/>
          <a:lstStyle/>
          <a:p>
            <a:r>
              <a:rPr lang="en-AU" sz="3200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Struktur</a:t>
            </a:r>
            <a:r>
              <a:rPr lang="en-AU" sz="32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sz="3200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Pasar</a:t>
            </a:r>
            <a:r>
              <a:rPr lang="en-AU" sz="32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Modal </a:t>
            </a:r>
            <a:br>
              <a:rPr lang="en-AU" sz="32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AU" sz="32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Indonesia</a:t>
            </a:r>
            <a:endParaRPr lang="en-AU" sz="32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6222" y="2572061"/>
            <a:ext cx="1754733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Kliring</a:t>
            </a:r>
            <a:r>
              <a:rPr lang="en-AU" sz="16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sz="16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Penjaminan</a:t>
            </a:r>
            <a:r>
              <a:rPr lang="en-AU" sz="16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sz="16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Efek</a:t>
            </a:r>
            <a:r>
              <a:rPr lang="en-AU" sz="16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Indonesia</a:t>
            </a:r>
            <a:br>
              <a:rPr lang="en-AU" sz="16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AU" sz="16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(KPEI)</a:t>
            </a:r>
            <a:endParaRPr lang="en-AU" sz="1600" b="1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52600" y="2504182"/>
            <a:ext cx="1754733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Kustodian</a:t>
            </a:r>
            <a:r>
              <a:rPr lang="en-AU" sz="16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sz="16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Sentral</a:t>
            </a:r>
            <a:r>
              <a:rPr lang="en-AU" sz="16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sz="16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Efek</a:t>
            </a:r>
            <a:r>
              <a:rPr lang="en-AU" sz="16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Indonesia</a:t>
            </a:r>
          </a:p>
          <a:p>
            <a:pPr algn="ctr"/>
            <a:r>
              <a:rPr lang="en-AU" sz="16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(KSEI)</a:t>
            </a:r>
            <a:endParaRPr lang="en-AU" sz="1600" b="1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29555" y="2818283"/>
            <a:ext cx="175473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Bursa </a:t>
            </a:r>
            <a:r>
              <a:rPr lang="en-AU" sz="16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Efek</a:t>
            </a:r>
            <a:r>
              <a:rPr lang="en-AU" sz="16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Indonesia</a:t>
            </a:r>
            <a:br>
              <a:rPr lang="en-AU" sz="16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AU" sz="16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(BEI)</a:t>
            </a:r>
            <a:endParaRPr lang="en-AU" sz="1600" b="1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378297" y="4412850"/>
            <a:ext cx="1524000" cy="1649912"/>
          </a:xfrm>
          <a:prstGeom prst="wedgeRoundRectCallout">
            <a:avLst/>
          </a:prstGeom>
          <a:solidFill>
            <a:srgbClr val="FF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TextBox 37"/>
          <p:cNvSpPr txBox="1"/>
          <p:nvPr/>
        </p:nvSpPr>
        <p:spPr>
          <a:xfrm>
            <a:off x="378297" y="4482533"/>
            <a:ext cx="15240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Perusahaan </a:t>
            </a:r>
            <a:r>
              <a:rPr lang="en-AU" sz="14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Efek</a:t>
            </a:r>
            <a:endParaRPr lang="en-AU" sz="1200" b="1" dirty="0" smtClean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/>
            <a:endParaRPr lang="en-AU" sz="1200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/>
            <a:r>
              <a:rPr lang="en-AU" sz="1200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Penjamin</a:t>
            </a:r>
            <a:r>
              <a:rPr lang="en-AU" sz="1200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sz="1200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Emisi</a:t>
            </a:r>
            <a:r>
              <a:rPr lang="en-AU" sz="1200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/>
            </a:r>
            <a:br>
              <a:rPr lang="en-AU" sz="1200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AU" sz="1200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Perantara</a:t>
            </a:r>
            <a:r>
              <a:rPr lang="en-AU" sz="1200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sz="1200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Perdagangan</a:t>
            </a:r>
            <a:r>
              <a:rPr lang="en-AU" sz="1200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sz="1200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Efek</a:t>
            </a:r>
            <a:endParaRPr lang="en-AU" sz="1200" dirty="0" smtClean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/>
            <a:r>
              <a:rPr lang="en-AU" sz="1200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Manager </a:t>
            </a:r>
            <a:r>
              <a:rPr lang="en-AU" sz="1200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Investasi</a:t>
            </a:r>
            <a:endParaRPr lang="en-AU" sz="1200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1" name="Rounded Rectangular Callout 40"/>
          <p:cNvSpPr/>
          <p:nvPr/>
        </p:nvSpPr>
        <p:spPr>
          <a:xfrm>
            <a:off x="2133954" y="4385441"/>
            <a:ext cx="1524000" cy="1814684"/>
          </a:xfrm>
          <a:prstGeom prst="wedgeRoundRectCallout">
            <a:avLst/>
          </a:prstGeom>
          <a:solidFill>
            <a:schemeClr val="accent6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2" name="TextBox 41"/>
          <p:cNvSpPr txBox="1"/>
          <p:nvPr/>
        </p:nvSpPr>
        <p:spPr>
          <a:xfrm>
            <a:off x="2133954" y="4431546"/>
            <a:ext cx="152400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Lembaga</a:t>
            </a:r>
            <a:r>
              <a:rPr lang="en-AU" sz="1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sz="14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Penunjang</a:t>
            </a:r>
            <a:endParaRPr lang="en-AU" sz="1400" b="1" dirty="0" smtClean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/>
            <a:endParaRPr lang="en-AU" sz="1200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/>
            <a:r>
              <a:rPr lang="en-AU" sz="1200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Biro </a:t>
            </a:r>
            <a:r>
              <a:rPr lang="en-AU" sz="1200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Administrasi</a:t>
            </a:r>
            <a:r>
              <a:rPr lang="en-AU" sz="1200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sz="1200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Efek</a:t>
            </a:r>
            <a:r>
              <a:rPr lang="en-AU" sz="1200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(BAE)</a:t>
            </a:r>
          </a:p>
          <a:p>
            <a:pPr algn="ctr"/>
            <a:r>
              <a:rPr lang="en-AU" sz="1200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Bank </a:t>
            </a:r>
            <a:r>
              <a:rPr lang="en-AU" sz="1200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Kustodian</a:t>
            </a:r>
            <a:r>
              <a:rPr lang="en-AU" sz="1200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/>
            </a:r>
            <a:br>
              <a:rPr lang="en-AU" sz="1200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AU" sz="1200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Wali</a:t>
            </a:r>
            <a:r>
              <a:rPr lang="en-AU" sz="1200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sz="1200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Amanat</a:t>
            </a:r>
            <a:r>
              <a:rPr lang="en-AU" sz="1200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/>
            </a:r>
            <a:br>
              <a:rPr lang="en-AU" sz="1200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AU" sz="1200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Pemeringkat</a:t>
            </a:r>
            <a:r>
              <a:rPr lang="en-AU" sz="1200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sz="1200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Efek</a:t>
            </a:r>
            <a:endParaRPr lang="en-AU" sz="1200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3861036" y="4392531"/>
            <a:ext cx="1524000" cy="1649912"/>
          </a:xfrm>
          <a:prstGeom prst="wedgeRoundRectCallout">
            <a:avLst/>
          </a:prstGeom>
          <a:solidFill>
            <a:srgbClr val="D094D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TextBox 46"/>
          <p:cNvSpPr txBox="1"/>
          <p:nvPr/>
        </p:nvSpPr>
        <p:spPr>
          <a:xfrm>
            <a:off x="3861036" y="4510707"/>
            <a:ext cx="15240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Profesi</a:t>
            </a:r>
            <a:r>
              <a:rPr lang="en-AU" sz="1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sz="14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Penunjang</a:t>
            </a:r>
            <a:endParaRPr lang="en-AU" sz="1400" b="1" dirty="0" smtClean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/>
            <a:endParaRPr lang="en-AU" sz="1200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/>
            <a:r>
              <a:rPr lang="en-AU" sz="1200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Akuntan</a:t>
            </a:r>
            <a:r>
              <a:rPr lang="en-AU" sz="1200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/>
            </a:r>
            <a:br>
              <a:rPr lang="en-AU" sz="1200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AU" sz="1200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Konsultan</a:t>
            </a:r>
            <a:r>
              <a:rPr lang="en-AU" sz="1200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sz="1200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Hukum</a:t>
            </a:r>
            <a:r>
              <a:rPr lang="en-AU" sz="1200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/>
            </a:r>
            <a:br>
              <a:rPr lang="en-AU" sz="1200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AU" sz="1200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Penilai</a:t>
            </a:r>
            <a:r>
              <a:rPr lang="en-AU" sz="1200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/>
            </a:r>
            <a:br>
              <a:rPr lang="en-AU" sz="1200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AU" sz="1200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Notaris</a:t>
            </a:r>
            <a:endParaRPr lang="en-AU" sz="1200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0" name="Rounded Rectangular Callout 49"/>
          <p:cNvSpPr/>
          <p:nvPr/>
        </p:nvSpPr>
        <p:spPr>
          <a:xfrm>
            <a:off x="5588118" y="4385441"/>
            <a:ext cx="1524000" cy="1314525"/>
          </a:xfrm>
          <a:prstGeom prst="wedgeRoundRectCallout">
            <a:avLst/>
          </a:prstGeom>
          <a:solidFill>
            <a:srgbClr val="5FB55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" name="TextBox 50"/>
          <p:cNvSpPr txBox="1"/>
          <p:nvPr/>
        </p:nvSpPr>
        <p:spPr>
          <a:xfrm>
            <a:off x="5588118" y="4521438"/>
            <a:ext cx="1524000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Pemodal</a:t>
            </a:r>
            <a:endParaRPr lang="en-AU" sz="1200" b="1" dirty="0" smtClean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/>
            <a:endParaRPr lang="en-AU" sz="1200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/>
            <a:r>
              <a:rPr lang="en-AU" sz="1200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Domestik</a:t>
            </a:r>
            <a:r>
              <a:rPr lang="en-AU" sz="1200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/>
            </a:r>
            <a:br>
              <a:rPr lang="en-AU" sz="1200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AU" sz="1200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Asing</a:t>
            </a:r>
            <a:endParaRPr lang="en-AU" sz="1200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5" name="Rounded Rectangular Callout 54"/>
          <p:cNvSpPr/>
          <p:nvPr/>
        </p:nvSpPr>
        <p:spPr>
          <a:xfrm>
            <a:off x="7315200" y="4385441"/>
            <a:ext cx="1524000" cy="1309335"/>
          </a:xfrm>
          <a:prstGeom prst="wedgeRoundRectCallout">
            <a:avLst/>
          </a:prstGeom>
          <a:solidFill>
            <a:srgbClr val="4F81B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6" name="TextBox 55"/>
          <p:cNvSpPr txBox="1"/>
          <p:nvPr/>
        </p:nvSpPr>
        <p:spPr>
          <a:xfrm>
            <a:off x="7315200" y="4538869"/>
            <a:ext cx="1524000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Emiten</a:t>
            </a:r>
            <a:endParaRPr lang="en-AU" sz="1200" b="1" dirty="0" smtClean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/>
            <a:endParaRPr lang="en-AU" sz="1200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/>
            <a:r>
              <a:rPr lang="en-AU" sz="1200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Perusahan</a:t>
            </a:r>
            <a:r>
              <a:rPr lang="en-AU" sz="1200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sz="1200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Publik</a:t>
            </a:r>
            <a:r>
              <a:rPr lang="en-AU" sz="1200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/>
            </a:r>
            <a:br>
              <a:rPr lang="en-AU" sz="1200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AU" sz="1200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Reksadana</a:t>
            </a:r>
            <a:endParaRPr lang="en-AU" sz="1200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12" grpId="0" animBg="1"/>
      <p:bldP spid="57" grpId="0" animBg="1"/>
      <p:bldP spid="10" grpId="0"/>
      <p:bldP spid="33" grpId="0"/>
      <p:bldP spid="35" grpId="0"/>
      <p:bldP spid="37" grpId="0" animBg="1"/>
      <p:bldP spid="38" grpId="0"/>
      <p:bldP spid="41" grpId="0" animBg="1"/>
      <p:bldP spid="42" grpId="0"/>
      <p:bldP spid="43" grpId="0" animBg="1"/>
      <p:bldP spid="47" grpId="0"/>
      <p:bldP spid="50" grpId="0" animBg="1"/>
      <p:bldP spid="51" grpId="0"/>
      <p:bldP spid="55" grpId="0" animBg="1"/>
      <p:bldP spid="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Alternate Process 15"/>
          <p:cNvSpPr/>
          <p:nvPr/>
        </p:nvSpPr>
        <p:spPr>
          <a:xfrm rot="900000">
            <a:off x="613194" y="914911"/>
            <a:ext cx="8133446" cy="5907323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D094D6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218" name="Title 4"/>
          <p:cNvSpPr>
            <a:spLocks noGrp="1"/>
          </p:cNvSpPr>
          <p:nvPr>
            <p:ph type="title"/>
          </p:nvPr>
        </p:nvSpPr>
        <p:spPr>
          <a:xfrm>
            <a:off x="14395" y="286482"/>
            <a:ext cx="6778625" cy="9144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Manfaat</a:t>
            </a:r>
            <a:r>
              <a:rPr lang="en-US" sz="36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3600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Pasar</a:t>
            </a:r>
            <a:r>
              <a:rPr lang="en-US" sz="36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Modal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678953" y="1497924"/>
            <a:ext cx="1839013" cy="1990951"/>
          </a:xfrm>
          <a:prstGeom prst="wedgeRoundRectCallout">
            <a:avLst/>
          </a:prstGeom>
          <a:solidFill>
            <a:srgbClr val="FF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800"/>
          </a:p>
        </p:txBody>
      </p:sp>
      <p:sp>
        <p:nvSpPr>
          <p:cNvPr id="6" name="TextBox 5"/>
          <p:cNvSpPr txBox="1"/>
          <p:nvPr/>
        </p:nvSpPr>
        <p:spPr>
          <a:xfrm>
            <a:off x="1678954" y="1615190"/>
            <a:ext cx="1839012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bagi</a:t>
            </a:r>
            <a:endParaRPr lang="en-AU" sz="2000" b="1" dirty="0" smtClean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/>
            <a:r>
              <a:rPr lang="en-AU" sz="24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Pengusaha</a:t>
            </a:r>
            <a:endParaRPr lang="en-AU" b="1" dirty="0" smtClean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/>
            <a:endParaRPr lang="en-AU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/>
            <a:r>
              <a:rPr lang="en-AU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Sumber</a:t>
            </a:r>
            <a:r>
              <a:rPr lang="en-AU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Pembiayaan</a:t>
            </a:r>
            <a:endParaRPr lang="en-AU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447800" y="4112855"/>
            <a:ext cx="1839012" cy="2189781"/>
          </a:xfrm>
          <a:prstGeom prst="wedgeRoundRectCallout">
            <a:avLst/>
          </a:prstGeom>
          <a:solidFill>
            <a:schemeClr val="accent6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800"/>
          </a:p>
        </p:txBody>
      </p:sp>
      <p:sp>
        <p:nvSpPr>
          <p:cNvPr id="8" name="TextBox 7"/>
          <p:cNvSpPr txBox="1"/>
          <p:nvPr/>
        </p:nvSpPr>
        <p:spPr>
          <a:xfrm>
            <a:off x="1447800" y="4230121"/>
            <a:ext cx="1839012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bagi</a:t>
            </a:r>
            <a:endParaRPr lang="en-AU" sz="2000" b="1" dirty="0" smtClean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/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Investor</a:t>
            </a:r>
            <a:endParaRPr lang="en-AU" sz="2000" b="1" dirty="0" smtClean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/>
            <a:endParaRPr lang="en-AU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/>
            <a:r>
              <a:rPr lang="en-AU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Sarana</a:t>
            </a:r>
            <a:r>
              <a:rPr lang="en-AU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br>
              <a:rPr lang="en-AU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AU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Investasi</a:t>
            </a:r>
            <a:endParaRPr lang="en-AU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280685" y="1076230"/>
            <a:ext cx="2285999" cy="2450448"/>
          </a:xfrm>
          <a:prstGeom prst="wedgeRoundRectCallout">
            <a:avLst/>
          </a:prstGeom>
          <a:solidFill>
            <a:srgbClr val="D094D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800"/>
          </a:p>
        </p:txBody>
      </p:sp>
      <p:sp>
        <p:nvSpPr>
          <p:cNvPr id="10" name="TextBox 9"/>
          <p:cNvSpPr txBox="1"/>
          <p:nvPr/>
        </p:nvSpPr>
        <p:spPr>
          <a:xfrm>
            <a:off x="4280685" y="1208263"/>
            <a:ext cx="2285999" cy="21544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 err="1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b</a:t>
            </a:r>
            <a:r>
              <a:rPr lang="en-AU" sz="20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agi</a:t>
            </a:r>
            <a:r>
              <a:rPr lang="en-AU" sz="20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/>
            </a:r>
            <a:br>
              <a:rPr lang="en-AU" sz="20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AU" sz="24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Emiten</a:t>
            </a:r>
            <a:endParaRPr lang="en-AU" sz="2000" b="1" dirty="0" smtClean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/>
            <a:endParaRPr lang="en-AU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/>
            <a:r>
              <a:rPr lang="en-AU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Penyebaran</a:t>
            </a:r>
            <a:r>
              <a:rPr lang="en-AU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kepemilikan</a:t>
            </a:r>
            <a:r>
              <a:rPr lang="en-AU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ke</a:t>
            </a:r>
            <a:r>
              <a:rPr lang="en-AU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seluruh</a:t>
            </a:r>
            <a:r>
              <a:rPr lang="en-AU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lapisan</a:t>
            </a:r>
            <a:r>
              <a:rPr lang="en-AU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masyarakat</a:t>
            </a:r>
            <a:endParaRPr lang="en-AU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517966" y="3877542"/>
            <a:ext cx="2368026" cy="2218458"/>
          </a:xfrm>
          <a:prstGeom prst="wedgeRoundRectCallout">
            <a:avLst/>
          </a:prstGeom>
          <a:solidFill>
            <a:srgbClr val="5FB55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800"/>
          </a:p>
        </p:txBody>
      </p:sp>
      <p:sp>
        <p:nvSpPr>
          <p:cNvPr id="12" name="TextBox 11"/>
          <p:cNvSpPr txBox="1"/>
          <p:nvPr/>
        </p:nvSpPr>
        <p:spPr>
          <a:xfrm>
            <a:off x="3517966" y="4018978"/>
            <a:ext cx="2368026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bagi</a:t>
            </a:r>
            <a:endParaRPr lang="en-AU" sz="2000" b="1" dirty="0" smtClean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/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Negara</a:t>
            </a:r>
            <a:endParaRPr lang="en-AU" b="1" dirty="0" smtClean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/>
            <a:endParaRPr lang="en-AU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/>
            <a:r>
              <a:rPr lang="en-AU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Keterbukaan</a:t>
            </a:r>
            <a:r>
              <a:rPr lang="en-AU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&amp; </a:t>
            </a:r>
            <a:r>
              <a:rPr lang="en-AU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Profesionalisme</a:t>
            </a:r>
            <a:r>
              <a:rPr lang="en-AU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 </a:t>
            </a:r>
            <a:r>
              <a:rPr lang="en-AU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iklim</a:t>
            </a:r>
            <a:r>
              <a:rPr lang="en-AU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usaha</a:t>
            </a:r>
            <a:r>
              <a:rPr lang="en-AU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yang </a:t>
            </a:r>
            <a:r>
              <a:rPr lang="en-AU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sehat</a:t>
            </a:r>
            <a:endParaRPr lang="en-AU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338085" y="2767601"/>
            <a:ext cx="1967714" cy="2201944"/>
          </a:xfrm>
          <a:prstGeom prst="wedgeRoundRectCallout">
            <a:avLst/>
          </a:prstGeom>
          <a:solidFill>
            <a:srgbClr val="4F81B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800"/>
          </a:p>
        </p:txBody>
      </p:sp>
      <p:sp>
        <p:nvSpPr>
          <p:cNvPr id="14" name="TextBox 13"/>
          <p:cNvSpPr txBox="1"/>
          <p:nvPr/>
        </p:nvSpPr>
        <p:spPr>
          <a:xfrm>
            <a:off x="6338084" y="2884867"/>
            <a:ext cx="1967715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bagi</a:t>
            </a:r>
            <a:r>
              <a:rPr lang="en-AU" sz="20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/>
            </a:r>
            <a:br>
              <a:rPr lang="en-AU" sz="20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AU" sz="24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Masyarakat</a:t>
            </a:r>
            <a:endParaRPr lang="en-AU" b="1" dirty="0" smtClean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/>
            <a:endParaRPr lang="en-AU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/>
            <a:r>
              <a:rPr lang="en-AU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Penciptaan</a:t>
            </a:r>
            <a:r>
              <a:rPr lang="en-AU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lapangan</a:t>
            </a:r>
            <a:r>
              <a:rPr lang="en-AU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kerja</a:t>
            </a:r>
            <a:r>
              <a:rPr lang="en-AU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/</a:t>
            </a:r>
            <a:r>
              <a:rPr lang="en-AU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profesi</a:t>
            </a:r>
            <a:endParaRPr lang="en-AU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292" y="232654"/>
            <a:ext cx="591315" cy="79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446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 rot="20700000">
            <a:off x="-1022604" y="1275356"/>
            <a:ext cx="9349680" cy="5105400"/>
          </a:xfrm>
          <a:prstGeom prst="wedgeEllipseCallout">
            <a:avLst/>
          </a:prstGeom>
          <a:solidFill>
            <a:srgbClr val="92D05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28600" y="152399"/>
            <a:ext cx="5029200" cy="9144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Peran</a:t>
            </a:r>
            <a:r>
              <a:rPr lang="en-US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Bursa </a:t>
            </a:r>
            <a:r>
              <a:rPr lang="en-US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Efek</a:t>
            </a:r>
            <a:r>
              <a:rPr lang="en-US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7200" y="2022275"/>
            <a:ext cx="8681772" cy="4525963"/>
          </a:xfrm>
        </p:spPr>
        <p:txBody>
          <a:bodyPr/>
          <a:lstStyle/>
          <a:p>
            <a:pPr marL="0" indent="0" algn="ctr" eaLnBrk="1" fontAlgn="auto" hangingPunct="1">
              <a:spcAft>
                <a:spcPts val="600"/>
              </a:spcAft>
              <a:buClr>
                <a:srgbClr val="000000"/>
              </a:buClr>
              <a:buSzPct val="60000"/>
              <a:buNone/>
              <a:defRPr/>
            </a:pPr>
            <a:r>
              <a:rPr lang="en-US" sz="20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Menyediakan</a:t>
            </a:r>
            <a:r>
              <a:rPr lang="en-US" sz="20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sarana</a:t>
            </a:r>
            <a:r>
              <a:rPr lang="en-US" sz="20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perdagangan</a:t>
            </a:r>
            <a:r>
              <a:rPr lang="en-US" sz="20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br>
              <a:rPr lang="en-US" sz="20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20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efek</a:t>
            </a:r>
            <a:r>
              <a:rPr lang="en-US" sz="20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(</a:t>
            </a:r>
            <a:r>
              <a:rPr lang="en-US" sz="20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fasilitator</a:t>
            </a:r>
            <a:r>
              <a:rPr lang="en-US" sz="20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)</a:t>
            </a:r>
          </a:p>
          <a:p>
            <a:pPr marL="0" indent="0" algn="ctr" eaLnBrk="1" fontAlgn="auto" hangingPunct="1">
              <a:spcAft>
                <a:spcPts val="600"/>
              </a:spcAft>
              <a:buClr>
                <a:srgbClr val="000000"/>
              </a:buClr>
              <a:buSzPct val="60000"/>
              <a:buNone/>
              <a:defRPr/>
            </a:pPr>
            <a:r>
              <a:rPr lang="en-US" sz="20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Membuat</a:t>
            </a:r>
            <a:r>
              <a:rPr lang="en-US" sz="20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peraturan</a:t>
            </a:r>
            <a:endParaRPr lang="en-US" sz="2000" b="1" dirty="0" smtClean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 algn="ctr" eaLnBrk="1" fontAlgn="auto" hangingPunct="1">
              <a:spcAft>
                <a:spcPts val="600"/>
              </a:spcAft>
              <a:buClr>
                <a:srgbClr val="000000"/>
              </a:buClr>
              <a:buSzPct val="60000"/>
              <a:buNone/>
              <a:defRPr/>
            </a:pPr>
            <a:r>
              <a:rPr lang="en-US" sz="20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Mengupayakan</a:t>
            </a:r>
            <a:r>
              <a:rPr lang="en-US" sz="20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likuiditas</a:t>
            </a:r>
            <a:endParaRPr lang="en-US" sz="2000" b="1" dirty="0" smtClean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 algn="ctr" eaLnBrk="1" fontAlgn="auto" hangingPunct="1">
              <a:spcAft>
                <a:spcPts val="600"/>
              </a:spcAft>
              <a:buClr>
                <a:srgbClr val="000000"/>
              </a:buClr>
              <a:buSzPct val="60000"/>
              <a:buNone/>
              <a:defRPr/>
            </a:pPr>
            <a:r>
              <a:rPr lang="en-US" sz="20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Mencegah</a:t>
            </a:r>
            <a:r>
              <a:rPr lang="en-US" sz="20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praktek-praktek</a:t>
            </a:r>
            <a:r>
              <a:rPr lang="en-US" sz="20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yang </a:t>
            </a:r>
            <a:r>
              <a:rPr lang="en-US" sz="20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dilarang</a:t>
            </a:r>
            <a:r>
              <a:rPr lang="en-US" sz="20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di bursa (</a:t>
            </a:r>
            <a:r>
              <a:rPr lang="en-US" sz="20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kolusi</a:t>
            </a:r>
            <a:r>
              <a:rPr lang="en-US" sz="20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 </a:t>
            </a:r>
            <a:br>
              <a:rPr lang="en-US" sz="20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20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pembentukan</a:t>
            </a:r>
            <a:r>
              <a:rPr lang="en-US" sz="20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harga</a:t>
            </a:r>
            <a:r>
              <a:rPr lang="en-US" sz="20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yang </a:t>
            </a:r>
            <a:r>
              <a:rPr lang="en-US" sz="20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tidak</a:t>
            </a:r>
            <a:r>
              <a:rPr lang="en-US" sz="20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wajar</a:t>
            </a:r>
            <a:r>
              <a:rPr lang="en-US" sz="20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 insider trading, </a:t>
            </a:r>
            <a:r>
              <a:rPr lang="en-US" sz="20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dsb</a:t>
            </a:r>
            <a:r>
              <a:rPr lang="en-US" sz="20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).</a:t>
            </a:r>
          </a:p>
          <a:p>
            <a:pPr marL="0" indent="0" algn="ctr" eaLnBrk="1" fontAlgn="auto" hangingPunct="1">
              <a:spcAft>
                <a:spcPts val="600"/>
              </a:spcAft>
              <a:buClr>
                <a:srgbClr val="000000"/>
              </a:buClr>
              <a:buSzPct val="60000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Menyebarluaskan</a:t>
            </a:r>
            <a:r>
              <a:rPr lang="en-US" sz="20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informasi</a:t>
            </a:r>
            <a:r>
              <a:rPr lang="en-US" sz="20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bursa (</a:t>
            </a:r>
            <a:r>
              <a:rPr lang="en-US" sz="20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transparansi</a:t>
            </a:r>
            <a:r>
              <a:rPr lang="en-US" sz="20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)</a:t>
            </a:r>
          </a:p>
          <a:p>
            <a:pPr marL="0" indent="0" algn="ctr" eaLnBrk="1" fontAlgn="auto" hangingPunct="1">
              <a:spcAft>
                <a:spcPts val="600"/>
              </a:spcAft>
              <a:buClr>
                <a:srgbClr val="000000"/>
              </a:buClr>
              <a:buSzPct val="60000"/>
              <a:buNone/>
              <a:defRPr/>
            </a:pPr>
            <a:r>
              <a:rPr lang="en-US" sz="20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Menciptakan</a:t>
            </a:r>
            <a:r>
              <a:rPr lang="en-US" sz="20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instrumen</a:t>
            </a:r>
            <a:r>
              <a:rPr lang="en-US" sz="20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dan</a:t>
            </a:r>
            <a:r>
              <a:rPr lang="en-US" sz="20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jasa</a:t>
            </a:r>
            <a:r>
              <a:rPr lang="en-US" sz="20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baru</a:t>
            </a:r>
            <a:endParaRPr lang="en-US" sz="2000" b="1" dirty="0" smtClean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 algn="ctr" eaLnBrk="1" fontAlgn="auto" hangingPunct="1">
              <a:spcAft>
                <a:spcPts val="600"/>
              </a:spcAft>
              <a:buNone/>
              <a:defRPr/>
            </a:pPr>
            <a:endParaRPr lang="en-US" sz="2000" b="1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4" t="7713" r="27922" b="37537"/>
          <a:stretch/>
        </p:blipFill>
        <p:spPr>
          <a:xfrm>
            <a:off x="6482377" y="-22538"/>
            <a:ext cx="2799337" cy="349964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Callout 17"/>
          <p:cNvSpPr/>
          <p:nvPr/>
        </p:nvSpPr>
        <p:spPr>
          <a:xfrm>
            <a:off x="-818791" y="4536650"/>
            <a:ext cx="8181030" cy="3051244"/>
          </a:xfrm>
          <a:prstGeom prst="wedgeEllipseCallout">
            <a:avLst/>
          </a:prstGeom>
          <a:solidFill>
            <a:srgbClr val="5FB55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263321" y="4977620"/>
            <a:ext cx="15335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en-US" sz="9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ea typeface="Segoe UI" pitchFamily="34" charset="0"/>
                <a:cs typeface="Leelawadee" panose="020B0502040204020203" pitchFamily="34" charset="-34"/>
              </a:rPr>
              <a:t>*) </a:t>
            </a:r>
            <a:r>
              <a:rPr lang="id-ID" sz="9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ea typeface="Segoe UI" pitchFamily="34" charset="0"/>
                <a:cs typeface="Leelawadee" panose="020B0502040204020203" pitchFamily="34" charset="-34"/>
              </a:rPr>
              <a:t>30 </a:t>
            </a:r>
            <a:r>
              <a:rPr lang="id-ID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ea typeface="Segoe UI" pitchFamily="34" charset="0"/>
                <a:cs typeface="Leelawadee" panose="020B0502040204020203" pitchFamily="34" charset="-34"/>
              </a:rPr>
              <a:t>December 2015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8686" y="50224"/>
            <a:ext cx="7844038" cy="685799"/>
          </a:xfrm>
        </p:spPr>
        <p:txBody>
          <a:bodyPr>
            <a:normAutofit/>
          </a:bodyPr>
          <a:lstStyle/>
          <a:p>
            <a:r>
              <a:rPr lang="en-US" sz="26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Average Daily Trading and Market </a:t>
            </a:r>
            <a:r>
              <a:rPr lang="en-US" sz="26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Capitalization</a:t>
            </a:r>
            <a:endParaRPr lang="en-US" sz="26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65029" y="-25400"/>
            <a:ext cx="381000" cy="365125"/>
          </a:xfrm>
          <a:prstGeom prst="rect">
            <a:avLst/>
          </a:prstGeom>
        </p:spPr>
        <p:txBody>
          <a:bodyPr/>
          <a:lstStyle/>
          <a:p>
            <a:fld id="{DB45E8CE-B273-41E3-9161-0C92FDEE0DA2}" type="slidenum">
              <a:rPr lang="en-US" smtClean="0">
                <a:solidFill>
                  <a:schemeClr val="bg1"/>
                </a:solidFill>
              </a:rPr>
              <a:pPr/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9148" y="2514600"/>
            <a:ext cx="3845002" cy="306467"/>
          </a:xfrm>
          <a:prstGeom prst="roundRect">
            <a:avLst/>
          </a:prstGeom>
          <a:solidFill>
            <a:srgbClr val="E0201B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Segoe UI Semibold" pitchFamily="34" charset="0"/>
              </a:rPr>
              <a:t>Volume (in Million </a:t>
            </a:r>
            <a:r>
              <a:rPr lang="en-US" sz="1200" dirty="0" smtClean="0">
                <a:solidFill>
                  <a:schemeClr val="bg1"/>
                </a:solidFill>
                <a:latin typeface="Segoe UI Semibold" pitchFamily="34" charset="0"/>
              </a:rPr>
              <a:t>Share)</a:t>
            </a:r>
            <a:endParaRPr lang="en-US" sz="1200" dirty="0">
              <a:solidFill>
                <a:schemeClr val="bg1"/>
              </a:solidFill>
              <a:latin typeface="Segoe UI Semibold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02048" y="2514601"/>
            <a:ext cx="3845002" cy="306467"/>
          </a:xfrm>
          <a:prstGeom prst="roundRect">
            <a:avLst/>
          </a:prstGeom>
          <a:solidFill>
            <a:srgbClr val="E0201B"/>
          </a:solidFill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Segoe UI Semibold" pitchFamily="34" charset="0"/>
              </a:rPr>
              <a:t>Value (in Billion </a:t>
            </a:r>
            <a:r>
              <a:rPr lang="en-US" sz="1200" dirty="0" err="1">
                <a:solidFill>
                  <a:schemeClr val="bg1"/>
                </a:solidFill>
                <a:latin typeface="Segoe UI Semibold" pitchFamily="34" charset="0"/>
              </a:rPr>
              <a:t>Rp</a:t>
            </a:r>
            <a:r>
              <a:rPr lang="en-US" sz="1200" dirty="0">
                <a:solidFill>
                  <a:schemeClr val="bg1"/>
                </a:solidFill>
                <a:latin typeface="Segoe UI Semibold" pitchFamily="34" charset="0"/>
              </a:rPr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3082" y="4536650"/>
            <a:ext cx="3845002" cy="306467"/>
          </a:xfrm>
          <a:prstGeom prst="roundRect">
            <a:avLst/>
          </a:prstGeom>
          <a:solidFill>
            <a:srgbClr val="E0201B"/>
          </a:solidFill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Segoe UI Semibold" pitchFamily="34" charset="0"/>
              </a:rPr>
              <a:t>Frequency (in Times)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40148" y="4542682"/>
            <a:ext cx="3845002" cy="306467"/>
          </a:xfrm>
          <a:prstGeom prst="roundRect">
            <a:avLst/>
          </a:prstGeom>
          <a:solidFill>
            <a:srgbClr val="E0201B"/>
          </a:solidFill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Segoe UI Semibold" pitchFamily="34" charset="0"/>
              </a:rPr>
              <a:t>Market </a:t>
            </a:r>
            <a:r>
              <a:rPr lang="en-US" sz="1200" dirty="0" smtClean="0">
                <a:solidFill>
                  <a:schemeClr val="bg1"/>
                </a:solidFill>
                <a:latin typeface="Segoe UI Semibold" pitchFamily="34" charset="0"/>
              </a:rPr>
              <a:t>Capitalization (in </a:t>
            </a:r>
            <a:r>
              <a:rPr lang="en-US" sz="1200" dirty="0">
                <a:solidFill>
                  <a:schemeClr val="bg1"/>
                </a:solidFill>
                <a:latin typeface="Segoe UI Semibold" pitchFamily="34" charset="0"/>
              </a:rPr>
              <a:t>Trillion </a:t>
            </a:r>
            <a:r>
              <a:rPr lang="en-US" sz="1200" dirty="0" err="1">
                <a:solidFill>
                  <a:schemeClr val="bg1"/>
                </a:solidFill>
                <a:latin typeface="Segoe UI Semibold" pitchFamily="34" charset="0"/>
              </a:rPr>
              <a:t>Rp</a:t>
            </a:r>
            <a:r>
              <a:rPr lang="en-US" sz="1200" dirty="0">
                <a:solidFill>
                  <a:schemeClr val="bg1"/>
                </a:solidFill>
                <a:latin typeface="Segoe UI Semibold" pitchFamily="34" charset="0"/>
              </a:rPr>
              <a:t>) 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32527" y="570364"/>
            <a:ext cx="228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r">
              <a:defRPr/>
            </a:pPr>
            <a:r>
              <a:rPr lang="en-US" sz="1400" noProof="1" smtClean="0">
                <a:solidFill>
                  <a:srgbClr val="E0201B"/>
                </a:solidFill>
                <a:latin typeface="Leelawadee" panose="020B0502040204020203" pitchFamily="34" charset="-34"/>
                <a:ea typeface="Segoe UI" pitchFamily="34" charset="0"/>
                <a:cs typeface="Leelawadee" panose="020B0502040204020203" pitchFamily="34" charset="-34"/>
              </a:rPr>
              <a:t>2008 –</a:t>
            </a:r>
            <a:r>
              <a:rPr lang="id-ID" sz="1400" noProof="1" smtClean="0">
                <a:solidFill>
                  <a:srgbClr val="E0201B"/>
                </a:solidFill>
                <a:latin typeface="Leelawadee" panose="020B0502040204020203" pitchFamily="34" charset="-34"/>
                <a:ea typeface="Segoe UI" pitchFamily="34" charset="0"/>
                <a:cs typeface="Leelawadee" panose="020B0502040204020203" pitchFamily="34" charset="-34"/>
              </a:rPr>
              <a:t> 30 </a:t>
            </a:r>
            <a:r>
              <a:rPr lang="id-ID" sz="1400" noProof="1">
                <a:solidFill>
                  <a:srgbClr val="E0201B"/>
                </a:solidFill>
                <a:latin typeface="Leelawadee" panose="020B0502040204020203" pitchFamily="34" charset="-34"/>
                <a:ea typeface="Segoe UI" pitchFamily="34" charset="0"/>
                <a:cs typeface="Leelawadee" panose="020B0502040204020203" pitchFamily="34" charset="-34"/>
              </a:rPr>
              <a:t>December 2015</a:t>
            </a:r>
          </a:p>
          <a:p>
            <a:pPr algn="r">
              <a:defRPr/>
            </a:pPr>
            <a:endParaRPr lang="id-ID" sz="1400" noProof="1">
              <a:solidFill>
                <a:srgbClr val="E0201B"/>
              </a:solidFill>
              <a:latin typeface="Leelawadee" panose="020B0502040204020203" pitchFamily="34" charset="-34"/>
              <a:ea typeface="Segoe UI" pitchFamily="34" charset="0"/>
              <a:cs typeface="Leelawadee" panose="020B0502040204020203" pitchFamily="34" charset="-34"/>
            </a:endParaRPr>
          </a:p>
        </p:txBody>
      </p:sp>
      <p:pic>
        <p:nvPicPr>
          <p:cNvPr id="3" name="Picture 2"/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395796" y="1163324"/>
            <a:ext cx="4152900" cy="1295400"/>
          </a:xfrm>
          <a:prstGeom prst="rect">
            <a:avLst/>
          </a:prstGeom>
        </p:spPr>
      </p:pic>
      <p:pic>
        <p:nvPicPr>
          <p:cNvPr id="8" name="Picture 7"/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414846" y="3222132"/>
            <a:ext cx="4181475" cy="1295400"/>
          </a:xfrm>
          <a:prstGeom prst="rect">
            <a:avLst/>
          </a:prstGeom>
        </p:spPr>
      </p:pic>
      <p:pic>
        <p:nvPicPr>
          <p:cNvPr id="11" name="Picture 10"/>
          <p:cNvPicPr/>
          <p:nvPr>
            <p:extLst/>
          </p:nvPr>
        </p:nvPicPr>
        <p:blipFill>
          <a:blip r:embed="rId4"/>
          <a:stretch>
            <a:fillRect/>
          </a:stretch>
        </p:blipFill>
        <p:spPr>
          <a:xfrm>
            <a:off x="4461066" y="1163323"/>
            <a:ext cx="4242572" cy="1339285"/>
          </a:xfrm>
          <a:prstGeom prst="rect">
            <a:avLst/>
          </a:prstGeom>
        </p:spPr>
      </p:pic>
      <p:pic>
        <p:nvPicPr>
          <p:cNvPr id="12" name="Picture 11"/>
          <p:cNvPicPr/>
          <p:nvPr>
            <p:extLst/>
          </p:nvPr>
        </p:nvPicPr>
        <p:blipFill>
          <a:blip r:embed="rId5"/>
          <a:stretch>
            <a:fillRect/>
          </a:stretch>
        </p:blipFill>
        <p:spPr>
          <a:xfrm>
            <a:off x="4462971" y="3069732"/>
            <a:ext cx="4333875" cy="1485900"/>
          </a:xfrm>
          <a:prstGeom prst="rect">
            <a:avLst/>
          </a:prstGeom>
        </p:spPr>
      </p:pic>
      <p:sp>
        <p:nvSpPr>
          <p:cNvPr id="16" name="Flowchart: Alternate Process 15"/>
          <p:cNvSpPr/>
          <p:nvPr/>
        </p:nvSpPr>
        <p:spPr>
          <a:xfrm rot="900000">
            <a:off x="6959211" y="1090022"/>
            <a:ext cx="1922695" cy="1442004"/>
          </a:xfrm>
          <a:prstGeom prst="flowChartAlternateProcess">
            <a:avLst/>
          </a:prstGeom>
          <a:noFill/>
          <a:ln w="76200">
            <a:solidFill>
              <a:srgbClr val="D09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Flowchart: Alternate Process 16"/>
          <p:cNvSpPr/>
          <p:nvPr/>
        </p:nvSpPr>
        <p:spPr>
          <a:xfrm rot="20700000">
            <a:off x="6932612" y="3015612"/>
            <a:ext cx="1922695" cy="1689597"/>
          </a:xfrm>
          <a:prstGeom prst="flowChartAlternateProcess">
            <a:avLst/>
          </a:prstGeom>
          <a:noFill/>
          <a:ln w="762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Title 4"/>
          <p:cNvSpPr txBox="1">
            <a:spLocks/>
          </p:cNvSpPr>
          <p:nvPr/>
        </p:nvSpPr>
        <p:spPr bwMode="auto">
          <a:xfrm>
            <a:off x="537962" y="5310183"/>
            <a:ext cx="7844038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Rata-rata </a:t>
            </a:r>
            <a:r>
              <a:rPr lang="en-US" sz="2000" b="1" dirty="0" err="1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harian</a:t>
            </a:r>
            <a:r>
              <a:rPr lang="en-US" sz="2000" b="1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nilai</a:t>
            </a:r>
            <a:r>
              <a:rPr lang="en-US" sz="20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transaksi</a:t>
            </a:r>
            <a:r>
              <a:rPr lang="en-US" sz="20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Rp5.764trilliun</a:t>
            </a:r>
            <a:endParaRPr lang="en-US" sz="2000" b="1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0" name="Title 4"/>
          <p:cNvSpPr txBox="1">
            <a:spLocks/>
          </p:cNvSpPr>
          <p:nvPr/>
        </p:nvSpPr>
        <p:spPr bwMode="auto">
          <a:xfrm>
            <a:off x="537962" y="5715001"/>
            <a:ext cx="7844038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Rata-rata </a:t>
            </a:r>
            <a:r>
              <a:rPr lang="en-US" sz="2000" b="1" dirty="0" err="1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harian</a:t>
            </a:r>
            <a:r>
              <a:rPr lang="en-US" sz="2000" b="1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kapitalisasi</a:t>
            </a:r>
            <a:r>
              <a:rPr lang="en-US" sz="20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market Rp4.873trilliun</a:t>
            </a:r>
            <a:endParaRPr lang="en-US" sz="2000" b="1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408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 animBg="1"/>
      <p:bldP spid="27" grpId="0" animBg="1"/>
      <p:bldP spid="29" grpId="0" animBg="1"/>
      <p:bldP spid="30" grpId="0" animBg="1"/>
      <p:bldP spid="16" grpId="0" animBg="1"/>
      <p:bldP spid="17" grpId="0" animBg="1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-188913" y="1247775"/>
            <a:ext cx="9256713" cy="5000625"/>
          </a:xfrm>
          <a:prstGeom prst="rect">
            <a:avLst/>
          </a:prstGeom>
        </p:spPr>
      </p:pic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600276" y="5959000"/>
            <a:ext cx="4987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2004</a:t>
            </a: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1298603" y="5959000"/>
            <a:ext cx="4987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2005</a:t>
            </a:r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1996930" y="5959000"/>
            <a:ext cx="4987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2006</a:t>
            </a: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2695257" y="5959000"/>
            <a:ext cx="4987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2007</a:t>
            </a:r>
          </a:p>
        </p:txBody>
      </p:sp>
      <p:sp>
        <p:nvSpPr>
          <p:cNvPr id="55" name="Text Box 16"/>
          <p:cNvSpPr txBox="1">
            <a:spLocks noChangeArrowheads="1"/>
          </p:cNvSpPr>
          <p:nvPr/>
        </p:nvSpPr>
        <p:spPr bwMode="auto">
          <a:xfrm>
            <a:off x="3342686" y="5959000"/>
            <a:ext cx="4987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2008</a:t>
            </a:r>
          </a:p>
        </p:txBody>
      </p:sp>
      <p:sp>
        <p:nvSpPr>
          <p:cNvPr id="56" name="Text Box 17"/>
          <p:cNvSpPr txBox="1">
            <a:spLocks noChangeArrowheads="1"/>
          </p:cNvSpPr>
          <p:nvPr/>
        </p:nvSpPr>
        <p:spPr bwMode="auto">
          <a:xfrm>
            <a:off x="4038648" y="5959000"/>
            <a:ext cx="4987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2009</a:t>
            </a:r>
          </a:p>
        </p:txBody>
      </p:sp>
      <p:sp>
        <p:nvSpPr>
          <p:cNvPr id="60" name="Text Box 25"/>
          <p:cNvSpPr txBox="1">
            <a:spLocks noChangeArrowheads="1"/>
          </p:cNvSpPr>
          <p:nvPr/>
        </p:nvSpPr>
        <p:spPr bwMode="auto">
          <a:xfrm>
            <a:off x="4736975" y="5959000"/>
            <a:ext cx="4987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2010</a:t>
            </a:r>
            <a:endParaRPr lang="en-US" sz="900" b="1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1" name="Text Box 25"/>
          <p:cNvSpPr txBox="1">
            <a:spLocks noChangeArrowheads="1"/>
          </p:cNvSpPr>
          <p:nvPr/>
        </p:nvSpPr>
        <p:spPr bwMode="auto">
          <a:xfrm>
            <a:off x="5412773" y="5959000"/>
            <a:ext cx="4987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2011</a:t>
            </a:r>
            <a:endParaRPr lang="en-US" sz="900" b="1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2" name="Text Box 18"/>
          <p:cNvSpPr txBox="1">
            <a:spLocks noChangeArrowheads="1"/>
          </p:cNvSpPr>
          <p:nvPr/>
        </p:nvSpPr>
        <p:spPr bwMode="auto">
          <a:xfrm>
            <a:off x="7270292" y="6248400"/>
            <a:ext cx="152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900" b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*</a:t>
            </a:r>
            <a:r>
              <a:rPr lang="en-US" sz="9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  <a:r>
              <a:rPr lang="id-ID" sz="9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30 </a:t>
            </a:r>
            <a:r>
              <a:rPr lang="id-ID" sz="9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December 2015</a:t>
            </a:r>
          </a:p>
        </p:txBody>
      </p:sp>
      <p:sp>
        <p:nvSpPr>
          <p:cNvPr id="69" name="Text Box 25"/>
          <p:cNvSpPr txBox="1">
            <a:spLocks noChangeArrowheads="1"/>
          </p:cNvSpPr>
          <p:nvPr/>
        </p:nvSpPr>
        <p:spPr bwMode="auto">
          <a:xfrm>
            <a:off x="6111100" y="5959000"/>
            <a:ext cx="4987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2012</a:t>
            </a:r>
            <a:endParaRPr lang="en-US" sz="900" b="1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4" name="Text Box 25"/>
          <p:cNvSpPr txBox="1">
            <a:spLocks noChangeArrowheads="1"/>
          </p:cNvSpPr>
          <p:nvPr/>
        </p:nvSpPr>
        <p:spPr bwMode="auto">
          <a:xfrm>
            <a:off x="6802223" y="5959000"/>
            <a:ext cx="4987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2013</a:t>
            </a:r>
            <a:endParaRPr lang="en-US" sz="900" b="1" dirty="0">
              <a:solidFill>
                <a:srgbClr val="E0201B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7477668" y="5959000"/>
            <a:ext cx="4987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2014</a:t>
            </a:r>
            <a:endParaRPr lang="en-US" sz="900" b="1" dirty="0">
              <a:solidFill>
                <a:srgbClr val="E0201B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8193610" y="5959000"/>
            <a:ext cx="4987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2015*</a:t>
            </a:r>
            <a:endParaRPr lang="en-US" sz="900" b="1" dirty="0">
              <a:solidFill>
                <a:srgbClr val="E0201B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AutoShape 8"/>
          <p:cNvSpPr>
            <a:spLocks noChangeArrowheads="1"/>
          </p:cNvSpPr>
          <p:nvPr/>
        </p:nvSpPr>
        <p:spPr bwMode="auto">
          <a:xfrm>
            <a:off x="1905000" y="5512094"/>
            <a:ext cx="630936" cy="365760"/>
          </a:xfrm>
          <a:prstGeom prst="upArrow">
            <a:avLst>
              <a:gd name="adj1" fmla="val 67185"/>
              <a:gd name="adj2" fmla="val 60417"/>
            </a:avLst>
          </a:prstGeom>
          <a:solidFill>
            <a:srgbClr val="279139"/>
          </a:solidFill>
          <a:ln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b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rPr>
              <a:t>55.30%</a:t>
            </a:r>
          </a:p>
        </p:txBody>
      </p:sp>
      <p:sp>
        <p:nvSpPr>
          <p:cNvPr id="31" name="AutoShape 9"/>
          <p:cNvSpPr>
            <a:spLocks noChangeArrowheads="1"/>
          </p:cNvSpPr>
          <p:nvPr/>
        </p:nvSpPr>
        <p:spPr bwMode="auto">
          <a:xfrm>
            <a:off x="2588283" y="5512094"/>
            <a:ext cx="630936" cy="365760"/>
          </a:xfrm>
          <a:prstGeom prst="upArrow">
            <a:avLst>
              <a:gd name="adj1" fmla="val 67185"/>
              <a:gd name="adj2" fmla="val 60417"/>
            </a:avLst>
          </a:prstGeom>
          <a:solidFill>
            <a:srgbClr val="279139"/>
          </a:solidFill>
          <a:ln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b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rPr>
              <a:t>52.08%</a:t>
            </a:r>
          </a:p>
        </p:txBody>
      </p:sp>
      <p:sp>
        <p:nvSpPr>
          <p:cNvPr id="57" name="AutoShape 19"/>
          <p:cNvSpPr>
            <a:spLocks noChangeArrowheads="1"/>
          </p:cNvSpPr>
          <p:nvPr/>
        </p:nvSpPr>
        <p:spPr bwMode="auto">
          <a:xfrm>
            <a:off x="3947295" y="5512094"/>
            <a:ext cx="630936" cy="365760"/>
          </a:xfrm>
          <a:prstGeom prst="upArrow">
            <a:avLst>
              <a:gd name="adj1" fmla="val 67185"/>
              <a:gd name="adj2" fmla="val 60417"/>
            </a:avLst>
          </a:prstGeom>
          <a:solidFill>
            <a:srgbClr val="279139"/>
          </a:solidFill>
          <a:ln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b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rPr>
              <a:t>86.98%</a:t>
            </a:r>
          </a:p>
        </p:txBody>
      </p:sp>
      <p:sp>
        <p:nvSpPr>
          <p:cNvPr id="58" name="AutoShape 20"/>
          <p:cNvSpPr>
            <a:spLocks noChangeArrowheads="1"/>
          </p:cNvSpPr>
          <p:nvPr/>
        </p:nvSpPr>
        <p:spPr bwMode="auto">
          <a:xfrm>
            <a:off x="3251404" y="5512094"/>
            <a:ext cx="630936" cy="365760"/>
          </a:xfrm>
          <a:prstGeom prst="downArrow">
            <a:avLst>
              <a:gd name="adj1" fmla="val 65389"/>
              <a:gd name="adj2" fmla="val 54167"/>
            </a:avLst>
          </a:prstGeom>
          <a:solidFill>
            <a:srgbClr val="E0201B"/>
          </a:solidFill>
          <a:ln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b"/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rPr>
              <a:t>-50.64%</a:t>
            </a:r>
            <a:endParaRPr lang="en-US" sz="900" dirty="0">
              <a:solidFill>
                <a:schemeClr val="bg1"/>
              </a:solidFill>
              <a:latin typeface="Segoe UI Semibold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9" name="AutoShape 22"/>
          <p:cNvSpPr>
            <a:spLocks noChangeArrowheads="1"/>
          </p:cNvSpPr>
          <p:nvPr/>
        </p:nvSpPr>
        <p:spPr bwMode="auto">
          <a:xfrm>
            <a:off x="5300066" y="5512094"/>
            <a:ext cx="630936" cy="365760"/>
          </a:xfrm>
          <a:prstGeom prst="upArrow">
            <a:avLst>
              <a:gd name="adj1" fmla="val 67185"/>
              <a:gd name="adj2" fmla="val 60417"/>
            </a:avLst>
          </a:prstGeom>
          <a:solidFill>
            <a:srgbClr val="279139"/>
          </a:solidFill>
          <a:ln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b"/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rPr>
              <a:t>3.20%</a:t>
            </a:r>
            <a:endParaRPr lang="en-US" sz="900" dirty="0">
              <a:solidFill>
                <a:schemeClr val="bg1"/>
              </a:solidFill>
              <a:latin typeface="Segoe UI Semibold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7" name="AutoShape 6"/>
          <p:cNvSpPr>
            <a:spLocks noChangeArrowheads="1"/>
          </p:cNvSpPr>
          <p:nvPr/>
        </p:nvSpPr>
        <p:spPr bwMode="auto">
          <a:xfrm>
            <a:off x="533400" y="5512094"/>
            <a:ext cx="630936" cy="365760"/>
          </a:xfrm>
          <a:prstGeom prst="upArrow">
            <a:avLst>
              <a:gd name="adj1" fmla="val 67185"/>
              <a:gd name="adj2" fmla="val 60417"/>
            </a:avLst>
          </a:prstGeom>
          <a:solidFill>
            <a:srgbClr val="279139"/>
          </a:solidFill>
          <a:ln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b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rPr>
              <a:t>44.56%</a:t>
            </a:r>
          </a:p>
        </p:txBody>
      </p:sp>
      <p:sp>
        <p:nvSpPr>
          <p:cNvPr id="68" name="AutoShape 7"/>
          <p:cNvSpPr>
            <a:spLocks noChangeArrowheads="1"/>
          </p:cNvSpPr>
          <p:nvPr/>
        </p:nvSpPr>
        <p:spPr bwMode="auto">
          <a:xfrm>
            <a:off x="1231798" y="5512094"/>
            <a:ext cx="630936" cy="365760"/>
          </a:xfrm>
          <a:prstGeom prst="upArrow">
            <a:avLst>
              <a:gd name="adj1" fmla="val 67185"/>
              <a:gd name="adj2" fmla="val 60417"/>
            </a:avLst>
          </a:prstGeom>
          <a:solidFill>
            <a:srgbClr val="279139"/>
          </a:solidFill>
          <a:ln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b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rPr>
              <a:t>16.24%</a:t>
            </a:r>
          </a:p>
        </p:txBody>
      </p:sp>
      <p:sp>
        <p:nvSpPr>
          <p:cNvPr id="71" name="AutoShape 22"/>
          <p:cNvSpPr>
            <a:spLocks noChangeArrowheads="1"/>
          </p:cNvSpPr>
          <p:nvPr/>
        </p:nvSpPr>
        <p:spPr bwMode="auto">
          <a:xfrm>
            <a:off x="4624339" y="5512094"/>
            <a:ext cx="630936" cy="365760"/>
          </a:xfrm>
          <a:prstGeom prst="upArrow">
            <a:avLst>
              <a:gd name="adj1" fmla="val 67185"/>
              <a:gd name="adj2" fmla="val 60417"/>
            </a:avLst>
          </a:prstGeom>
          <a:solidFill>
            <a:srgbClr val="279139"/>
          </a:solidFill>
          <a:ln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b"/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rPr>
              <a:t>46.13%</a:t>
            </a:r>
            <a:endParaRPr lang="en-US" sz="900" dirty="0">
              <a:solidFill>
                <a:schemeClr val="bg1"/>
              </a:solidFill>
              <a:latin typeface="Segoe UI Semibold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AutoShape 22"/>
          <p:cNvSpPr>
            <a:spLocks noChangeArrowheads="1"/>
          </p:cNvSpPr>
          <p:nvPr/>
        </p:nvSpPr>
        <p:spPr bwMode="auto">
          <a:xfrm>
            <a:off x="5998464" y="5512094"/>
            <a:ext cx="630936" cy="365760"/>
          </a:xfrm>
          <a:prstGeom prst="upArrow">
            <a:avLst>
              <a:gd name="adj1" fmla="val 67185"/>
              <a:gd name="adj2" fmla="val 60417"/>
            </a:avLst>
          </a:prstGeom>
          <a:solidFill>
            <a:srgbClr val="279139"/>
          </a:solidFill>
          <a:ln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b"/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rPr>
              <a:t>12.94%</a:t>
            </a:r>
            <a:endParaRPr lang="en-US" sz="900" dirty="0">
              <a:solidFill>
                <a:schemeClr val="bg1"/>
              </a:solidFill>
              <a:latin typeface="Segoe UI Semibold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4" name="AutoShape 20"/>
          <p:cNvSpPr>
            <a:spLocks noChangeArrowheads="1"/>
          </p:cNvSpPr>
          <p:nvPr/>
        </p:nvSpPr>
        <p:spPr bwMode="auto">
          <a:xfrm>
            <a:off x="6674742" y="5512094"/>
            <a:ext cx="630936" cy="365760"/>
          </a:xfrm>
          <a:prstGeom prst="downArrow">
            <a:avLst>
              <a:gd name="adj1" fmla="val 65389"/>
              <a:gd name="adj2" fmla="val 54167"/>
            </a:avLst>
          </a:prstGeom>
          <a:solidFill>
            <a:srgbClr val="E0201B"/>
          </a:solidFill>
          <a:ln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b"/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rPr>
              <a:t>-0.98%</a:t>
            </a:r>
            <a:endParaRPr lang="en-US" sz="900" dirty="0">
              <a:solidFill>
                <a:schemeClr val="bg1"/>
              </a:solidFill>
              <a:latin typeface="Segoe UI Semibold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AutoShape 22"/>
          <p:cNvSpPr>
            <a:spLocks noChangeArrowheads="1"/>
          </p:cNvSpPr>
          <p:nvPr/>
        </p:nvSpPr>
        <p:spPr bwMode="auto">
          <a:xfrm>
            <a:off x="7350469" y="5512094"/>
            <a:ext cx="630936" cy="365760"/>
          </a:xfrm>
          <a:prstGeom prst="upArrow">
            <a:avLst>
              <a:gd name="adj1" fmla="val 67185"/>
              <a:gd name="adj2" fmla="val 60417"/>
            </a:avLst>
          </a:prstGeom>
          <a:solidFill>
            <a:srgbClr val="279139"/>
          </a:solidFill>
          <a:ln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b"/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rPr>
              <a:t>2</a:t>
            </a:r>
            <a:r>
              <a:rPr lang="id-ID" sz="900" dirty="0" smtClean="0">
                <a:solidFill>
                  <a:schemeClr val="bg1"/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rPr>
              <a:t>2</a:t>
            </a:r>
            <a:r>
              <a:rPr lang="en-US" sz="900" dirty="0" smtClean="0">
                <a:solidFill>
                  <a:schemeClr val="bg1"/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rPr>
              <a:t>.</a:t>
            </a:r>
            <a:r>
              <a:rPr lang="id-ID" sz="900" dirty="0" smtClean="0">
                <a:solidFill>
                  <a:schemeClr val="bg1"/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rPr>
              <a:t>29</a:t>
            </a:r>
            <a:r>
              <a:rPr lang="en-US" sz="900" dirty="0" smtClean="0">
                <a:solidFill>
                  <a:schemeClr val="bg1"/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rPr>
              <a:t>%</a:t>
            </a:r>
            <a:endParaRPr lang="en-US" sz="900" dirty="0">
              <a:solidFill>
                <a:schemeClr val="bg1"/>
              </a:solidFill>
              <a:latin typeface="Segoe UI Semibold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AutoShape 20"/>
          <p:cNvSpPr>
            <a:spLocks noChangeArrowheads="1"/>
          </p:cNvSpPr>
          <p:nvPr/>
        </p:nvSpPr>
        <p:spPr bwMode="auto">
          <a:xfrm>
            <a:off x="8041353" y="5512094"/>
            <a:ext cx="630936" cy="365760"/>
          </a:xfrm>
          <a:prstGeom prst="downArrow">
            <a:avLst>
              <a:gd name="adj1" fmla="val 65389"/>
              <a:gd name="adj2" fmla="val 54167"/>
            </a:avLst>
          </a:prstGeom>
          <a:solidFill>
            <a:srgbClr val="E0201B"/>
          </a:solidFill>
          <a:ln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b"/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rPr>
              <a:t>-</a:t>
            </a:r>
            <a:r>
              <a:rPr lang="id-ID" sz="900" dirty="0" smtClean="0">
                <a:solidFill>
                  <a:schemeClr val="bg1"/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rPr>
              <a:t>12.13</a:t>
            </a:r>
            <a:r>
              <a:rPr lang="en-US" sz="900" dirty="0" smtClean="0">
                <a:solidFill>
                  <a:schemeClr val="bg1"/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rPr>
              <a:t>%</a:t>
            </a:r>
            <a:endParaRPr lang="en-US" sz="900" dirty="0">
              <a:solidFill>
                <a:schemeClr val="bg1"/>
              </a:solidFill>
              <a:latin typeface="Segoe UI Semibold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9" name="Oval Callout 38"/>
          <p:cNvSpPr/>
          <p:nvPr/>
        </p:nvSpPr>
        <p:spPr>
          <a:xfrm>
            <a:off x="-1935722" y="-2895601"/>
            <a:ext cx="8659522" cy="4766103"/>
          </a:xfrm>
          <a:prstGeom prst="wedgeEllipseCallout">
            <a:avLst/>
          </a:prstGeom>
          <a:solidFill>
            <a:srgbClr val="D094D6">
              <a:alpha val="5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Title 2"/>
          <p:cNvSpPr txBox="1">
            <a:spLocks/>
          </p:cNvSpPr>
          <p:nvPr/>
        </p:nvSpPr>
        <p:spPr bwMode="auto">
          <a:xfrm>
            <a:off x="378728" y="130027"/>
            <a:ext cx="731984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800" b="1" dirty="0" smtClean="0">
                <a:latin typeface="Leelawadee" panose="020B0502040204020203" pitchFamily="34" charset="-34"/>
                <a:ea typeface="Meiryo UI" panose="020B0604030504040204" pitchFamily="34" charset="-128"/>
                <a:cs typeface="Leelawadee" panose="020B0502040204020203" pitchFamily="34" charset="-34"/>
              </a:rPr>
              <a:t>IHSG</a:t>
            </a:r>
            <a:endParaRPr lang="en-US" sz="4800" b="1" dirty="0">
              <a:latin typeface="Leelawadee" panose="020B0502040204020203" pitchFamily="34" charset="-34"/>
              <a:ea typeface="Meiryo UI" panose="020B0604030504040204" pitchFamily="34" charset="-128"/>
              <a:cs typeface="Leelawadee" panose="020B0502040204020203" pitchFamily="34" charset="-34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292" y="232654"/>
            <a:ext cx="591315" cy="799074"/>
          </a:xfrm>
          <a:prstGeom prst="rect">
            <a:avLst/>
          </a:prstGeom>
        </p:spPr>
      </p:pic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52400" y="838200"/>
            <a:ext cx="24760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r">
              <a:defRPr/>
            </a:pPr>
            <a:r>
              <a:rPr lang="en-US" sz="1400" b="1" noProof="1" smtClean="0">
                <a:solidFill>
                  <a:schemeClr val="bg1"/>
                </a:solidFill>
                <a:latin typeface="Leelawadee" panose="020B0502040204020203" pitchFamily="34" charset="-34"/>
                <a:ea typeface="Segoe UI" pitchFamily="34" charset="0"/>
                <a:cs typeface="Leelawadee" panose="020B0502040204020203" pitchFamily="34" charset="-34"/>
              </a:rPr>
              <a:t>2004 –</a:t>
            </a:r>
            <a:r>
              <a:rPr lang="id-ID" sz="1400" b="1" noProof="1" smtClean="0">
                <a:solidFill>
                  <a:schemeClr val="bg1"/>
                </a:solidFill>
                <a:latin typeface="Leelawadee" panose="020B0502040204020203" pitchFamily="34" charset="-34"/>
                <a:ea typeface="Segoe UI" pitchFamily="34" charset="0"/>
                <a:cs typeface="Leelawadee" panose="020B0502040204020203" pitchFamily="34" charset="-34"/>
              </a:rPr>
              <a:t> 30 </a:t>
            </a:r>
            <a:r>
              <a:rPr lang="id-ID" sz="1400" b="1" noProof="1">
                <a:solidFill>
                  <a:schemeClr val="bg1"/>
                </a:solidFill>
                <a:latin typeface="Leelawadee" panose="020B0502040204020203" pitchFamily="34" charset="-34"/>
                <a:ea typeface="Segoe UI" pitchFamily="34" charset="0"/>
                <a:cs typeface="Leelawadee" panose="020B0502040204020203" pitchFamily="34" charset="-34"/>
              </a:rPr>
              <a:t>December 2015</a:t>
            </a:r>
          </a:p>
        </p:txBody>
      </p:sp>
    </p:spTree>
    <p:extLst>
      <p:ext uri="{BB962C8B-B14F-4D97-AF65-F5344CB8AC3E}">
        <p14:creationId xmlns:p14="http://schemas.microsoft.com/office/powerpoint/2010/main" val="172871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2" grpId="0"/>
      <p:bldP spid="53" grpId="0"/>
      <p:bldP spid="54" grpId="0"/>
      <p:bldP spid="55" grpId="0"/>
      <p:bldP spid="56" grpId="0"/>
      <p:bldP spid="60" grpId="0"/>
      <p:bldP spid="61" grpId="0"/>
      <p:bldP spid="62" grpId="0"/>
      <p:bldP spid="69" grpId="0"/>
      <p:bldP spid="44" grpId="0"/>
      <p:bldP spid="37" grpId="0"/>
      <p:bldP spid="38" grpId="0"/>
      <p:bldP spid="30" grpId="0" animBg="1"/>
      <p:bldP spid="31" grpId="0" animBg="1"/>
      <p:bldP spid="57" grpId="0" animBg="1"/>
      <p:bldP spid="58" grpId="0" animBg="1"/>
      <p:bldP spid="59" grpId="0" animBg="1"/>
      <p:bldP spid="67" grpId="0" animBg="1"/>
      <p:bldP spid="68" grpId="0" animBg="1"/>
      <p:bldP spid="71" grpId="0" animBg="1"/>
      <p:bldP spid="35" grpId="0" animBg="1"/>
      <p:bldP spid="34" grpId="0" animBg="1"/>
      <p:bldP spid="32" grpId="0" animBg="1"/>
      <p:bldP spid="33" grpId="0" animBg="1"/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1602" t="71151" r="51094" b="12250"/>
          <a:stretch/>
        </p:blipFill>
        <p:spPr>
          <a:xfrm>
            <a:off x="5707034" y="4821962"/>
            <a:ext cx="1033587" cy="1320695"/>
          </a:xfrm>
          <a:prstGeom prst="rect">
            <a:avLst/>
          </a:prstGeom>
        </p:spPr>
      </p:pic>
      <p:sp>
        <p:nvSpPr>
          <p:cNvPr id="8" name="Flowchart: Alternate Process 7"/>
          <p:cNvSpPr/>
          <p:nvPr/>
        </p:nvSpPr>
        <p:spPr>
          <a:xfrm rot="900000">
            <a:off x="908923" y="-60189"/>
            <a:ext cx="8133446" cy="5907323"/>
          </a:xfrm>
          <a:prstGeom prst="flowChartAlternateProcess">
            <a:avLst/>
          </a:prstGeom>
          <a:noFill/>
          <a:ln w="1143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304800"/>
            <a:ext cx="7235825" cy="922337"/>
          </a:xfrm>
        </p:spPr>
        <p:txBody>
          <a:bodyPr/>
          <a:lstStyle/>
          <a:p>
            <a:pPr algn="l"/>
            <a:r>
              <a:rPr lang="en-US" sz="32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Performa IHSG 10 </a:t>
            </a:r>
            <a:r>
              <a:rPr lang="en-US" sz="320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Tahun</a:t>
            </a:r>
            <a:r>
              <a:rPr lang="en-US" sz="32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320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Terakhir</a:t>
            </a:r>
            <a:r>
              <a:rPr lang="en-US" sz="32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br>
              <a:rPr lang="en-US" sz="32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32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vs Bursa </a:t>
            </a:r>
            <a:r>
              <a:rPr lang="en-US" sz="320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Utama</a:t>
            </a:r>
            <a:r>
              <a:rPr lang="en-US" sz="32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320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Dunia</a:t>
            </a:r>
            <a:endParaRPr lang="id-ID" sz="32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29D3A1-3178-4329-978D-BF97E1E6BC8D}" type="slidenum">
              <a:rPr lang="en-SG" smtClean="0"/>
              <a:pPr>
                <a:defRPr/>
              </a:pPr>
              <a:t>26</a:t>
            </a:fld>
            <a:endParaRPr lang="en-SG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8210864"/>
              </p:ext>
            </p:extLst>
          </p:nvPr>
        </p:nvGraphicFramePr>
        <p:xfrm>
          <a:off x="304800" y="1235074"/>
          <a:ext cx="9143999" cy="527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367992" y="5088085"/>
            <a:ext cx="1726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Siapa</a:t>
            </a:r>
            <a:r>
              <a:rPr lang="en-AU" sz="20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yang </a:t>
            </a:r>
            <a:r>
              <a:rPr lang="en-AU" sz="2000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menikmati</a:t>
            </a:r>
            <a:r>
              <a:rPr lang="en-AU" sz="20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?</a:t>
            </a:r>
            <a:endParaRPr lang="en-AU" sz="20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292" y="232654"/>
            <a:ext cx="591315" cy="79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6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Callout 11"/>
          <p:cNvSpPr/>
          <p:nvPr/>
        </p:nvSpPr>
        <p:spPr>
          <a:xfrm>
            <a:off x="1295400" y="4724400"/>
            <a:ext cx="8562030" cy="3051244"/>
          </a:xfrm>
          <a:prstGeom prst="wedgeEllipseCallou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sp>
        <p:nvSpPr>
          <p:cNvPr id="45060" name="Rectangle 479"/>
          <p:cNvSpPr>
            <a:spLocks noChangeArrowheads="1"/>
          </p:cNvSpPr>
          <p:nvPr/>
        </p:nvSpPr>
        <p:spPr bwMode="auto">
          <a:xfrm>
            <a:off x="366671" y="5233413"/>
            <a:ext cx="42048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000" dirty="0">
                <a:latin typeface="Leelawadee" panose="020B0502040204020203" pitchFamily="34" charset="-34"/>
                <a:ea typeface="Segoe UI" pitchFamily="34" charset="0"/>
                <a:cs typeface="Leelawadee" panose="020B0502040204020203" pitchFamily="34" charset="-34"/>
              </a:rPr>
              <a:t>Source </a:t>
            </a:r>
            <a:r>
              <a:rPr lang="en-US" sz="1000" dirty="0" smtClean="0">
                <a:latin typeface="Leelawadee" panose="020B0502040204020203" pitchFamily="34" charset="-34"/>
                <a:ea typeface="Segoe UI" pitchFamily="34" charset="0"/>
                <a:cs typeface="Leelawadee" panose="020B0502040204020203" pitchFamily="34" charset="-34"/>
              </a:rPr>
              <a:t>Data     </a:t>
            </a:r>
            <a:r>
              <a:rPr lang="en-US" sz="1000" dirty="0">
                <a:latin typeface="Leelawadee" panose="020B0502040204020203" pitchFamily="34" charset="-34"/>
                <a:ea typeface="Segoe UI" pitchFamily="34" charset="0"/>
                <a:cs typeface="Leelawadee" panose="020B0502040204020203" pitchFamily="34" charset="-34"/>
              </a:rPr>
              <a:t>: </a:t>
            </a:r>
            <a:r>
              <a:rPr lang="en-US" sz="1000" dirty="0" smtClean="0">
                <a:latin typeface="Leelawadee" panose="020B0502040204020203" pitchFamily="34" charset="-34"/>
                <a:ea typeface="Segoe UI" pitchFamily="34" charset="0"/>
                <a:cs typeface="Leelawadee" panose="020B0502040204020203" pitchFamily="34" charset="-34"/>
              </a:rPr>
              <a:t>     Indonesia </a:t>
            </a:r>
            <a:r>
              <a:rPr lang="en-US" sz="1000" dirty="0">
                <a:latin typeface="Leelawadee" panose="020B0502040204020203" pitchFamily="34" charset="-34"/>
                <a:ea typeface="Segoe UI" pitchFamily="34" charset="0"/>
                <a:cs typeface="Leelawadee" panose="020B0502040204020203" pitchFamily="34" charset="-34"/>
              </a:rPr>
              <a:t>Central Securities </a:t>
            </a:r>
            <a:r>
              <a:rPr lang="en-US" sz="1000" dirty="0" smtClean="0">
                <a:latin typeface="Leelawadee" panose="020B0502040204020203" pitchFamily="34" charset="-34"/>
                <a:ea typeface="Segoe UI" pitchFamily="34" charset="0"/>
                <a:cs typeface="Leelawadee" panose="020B0502040204020203" pitchFamily="34" charset="-34"/>
              </a:rPr>
              <a:t>Depository (KSEI) </a:t>
            </a:r>
            <a:endParaRPr lang="en-US" sz="1000" dirty="0">
              <a:latin typeface="Leelawadee" panose="020B0502040204020203" pitchFamily="34" charset="-34"/>
              <a:ea typeface="Segoe UI" pitchFamily="34" charset="0"/>
              <a:cs typeface="Leelawadee" panose="020B0502040204020203" pitchFamily="34" charset="-34"/>
            </a:endParaRPr>
          </a:p>
        </p:txBody>
      </p:sp>
      <p:graphicFrame>
        <p:nvGraphicFramePr>
          <p:cNvPr id="10" name="Group 3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156550"/>
              </p:ext>
            </p:extLst>
          </p:nvPr>
        </p:nvGraphicFramePr>
        <p:xfrm>
          <a:off x="362888" y="1219198"/>
          <a:ext cx="8482589" cy="4029603"/>
        </p:xfrm>
        <a:graphic>
          <a:graphicData uri="http://schemas.openxmlformats.org/drawingml/2006/table">
            <a:tbl>
              <a:tblPr>
                <a:effectLst/>
                <a:tableStyleId>{E929F9F4-4A8F-4326-A1B4-22849713DDAB}</a:tableStyleId>
              </a:tblPr>
              <a:tblGrid>
                <a:gridCol w="1618312"/>
                <a:gridCol w="914400"/>
                <a:gridCol w="838200"/>
                <a:gridCol w="1064329"/>
                <a:gridCol w="765507"/>
                <a:gridCol w="918608"/>
                <a:gridCol w="743844"/>
                <a:gridCol w="935968"/>
                <a:gridCol w="683421"/>
              </a:tblGrid>
              <a:tr h="5365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Leelawadee" panose="020B0502040204020203" pitchFamily="34" charset="-34"/>
                          <a:ea typeface="Segoe UI" pitchFamily="34" charset="0"/>
                          <a:cs typeface="Leelawadee" panose="020B0502040204020203" pitchFamily="34" charset="-34"/>
                        </a:rPr>
                        <a:t>Investors</a:t>
                      </a:r>
                      <a:r>
                        <a:rPr lang="en-US" sz="13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Leelawadee" panose="020B0502040204020203" pitchFamily="34" charset="-34"/>
                          <a:ea typeface="Segoe UI" pitchFamily="34" charset="0"/>
                          <a:cs typeface="Leelawadee" panose="020B0502040204020203" pitchFamily="34" charset="-34"/>
                        </a:rPr>
                        <a:t>’ </a:t>
                      </a:r>
                      <a:r>
                        <a:rPr lang="en-US" sz="13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Leelawadee" panose="020B0502040204020203" pitchFamily="34" charset="-34"/>
                          <a:ea typeface="Segoe UI" pitchFamily="34" charset="0"/>
                          <a:cs typeface="Leelawadee" panose="020B0502040204020203" pitchFamily="34" charset="-34"/>
                        </a:rPr>
                        <a:t/>
                      </a:r>
                      <a:br>
                        <a:rPr lang="en-US" sz="13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Leelawadee" panose="020B0502040204020203" pitchFamily="34" charset="-34"/>
                          <a:ea typeface="Segoe UI" pitchFamily="34" charset="0"/>
                          <a:cs typeface="Leelawadee" panose="020B0502040204020203" pitchFamily="34" charset="-34"/>
                        </a:rPr>
                      </a:br>
                      <a:r>
                        <a:rPr lang="en-US" sz="13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Leelawadee" panose="020B0502040204020203" pitchFamily="34" charset="-34"/>
                          <a:ea typeface="Segoe UI" pitchFamily="34" charset="0"/>
                          <a:cs typeface="Leelawadee" panose="020B0502040204020203" pitchFamily="34" charset="-34"/>
                        </a:rPr>
                        <a:t>Nationality </a:t>
                      </a:r>
                      <a:endParaRPr lang="en-US" sz="13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Leelawadee" panose="020B0502040204020203" pitchFamily="34" charset="-34"/>
                        <a:ea typeface="Segoe UI" pitchFamily="34" charset="0"/>
                        <a:cs typeface="Leelawadee" panose="020B0502040204020203" pitchFamily="34" charset="-34"/>
                      </a:endParaRPr>
                    </a:p>
                  </a:txBody>
                  <a:tcPr marL="11647" marR="11647" marT="1164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d-ID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Nov</a:t>
                      </a:r>
                      <a:r>
                        <a:rPr lang="en-US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-15</a:t>
                      </a:r>
                      <a:endParaRPr lang="en-US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11647" marR="11647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Leelawadee" panose="020B0502040204020203" pitchFamily="34" charset="-34"/>
                          <a:ea typeface="Segoe UI" pitchFamily="34" charset="0"/>
                          <a:cs typeface="Leelawadee" panose="020B0502040204020203" pitchFamily="34" charset="-34"/>
                        </a:rPr>
                        <a:t>2014</a:t>
                      </a:r>
                      <a:endParaRPr lang="en-US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Leelawadee" panose="020B0502040204020203" pitchFamily="34" charset="-34"/>
                        <a:ea typeface="Segoe UI" pitchFamily="34" charset="0"/>
                        <a:cs typeface="Leelawadee" panose="020B0502040204020203" pitchFamily="34" charset="-34"/>
                      </a:endParaRPr>
                    </a:p>
                  </a:txBody>
                  <a:tcPr marL="11647" marR="11647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Leelawadee" panose="020B0502040204020203" pitchFamily="34" charset="-34"/>
                          <a:ea typeface="Segoe UI" pitchFamily="34" charset="0"/>
                          <a:cs typeface="Leelawadee" panose="020B0502040204020203" pitchFamily="34" charset="-34"/>
                        </a:rPr>
                        <a:t>2013</a:t>
                      </a:r>
                      <a:endParaRPr lang="en-US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Leelawadee" panose="020B0502040204020203" pitchFamily="34" charset="-34"/>
                        <a:ea typeface="Segoe UI" pitchFamily="34" charset="0"/>
                        <a:cs typeface="Leelawadee" panose="020B0502040204020203" pitchFamily="34" charset="-34"/>
                      </a:endParaRPr>
                    </a:p>
                  </a:txBody>
                  <a:tcPr marL="11647" marR="11647" marT="11647" marB="0" anchor="ctr">
                    <a:lnL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Leelawadee" panose="020B0502040204020203" pitchFamily="34" charset="-34"/>
                          <a:ea typeface="Segoe UI" pitchFamily="34" charset="0"/>
                          <a:cs typeface="Leelawadee" panose="020B0502040204020203" pitchFamily="34" charset="-34"/>
                        </a:rPr>
                        <a:t>2012</a:t>
                      </a:r>
                      <a:endParaRPr lang="en-US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Leelawadee" panose="020B0502040204020203" pitchFamily="34" charset="-34"/>
                        <a:ea typeface="Segoe UI" pitchFamily="34" charset="0"/>
                        <a:cs typeface="Leelawadee" panose="020B0502040204020203" pitchFamily="34" charset="-34"/>
                      </a:endParaRPr>
                    </a:p>
                  </a:txBody>
                  <a:tcPr marL="11647" marR="11647" marT="11647" marB="0" anchor="ctr">
                    <a:lnL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6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Leelawadee" panose="020B0502040204020203" pitchFamily="34" charset="-34"/>
                          <a:ea typeface="Segoe UI" pitchFamily="34" charset="0"/>
                          <a:cs typeface="Leelawadee" panose="020B0502040204020203" pitchFamily="34" charset="-34"/>
                        </a:rPr>
                        <a:t>(Equity Only) </a:t>
                      </a:r>
                    </a:p>
                  </a:txBody>
                  <a:tcPr marL="11647" marR="11647" marT="11647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Leelawadee" panose="020B0502040204020203" pitchFamily="34" charset="-34"/>
                          <a:ea typeface="Segoe UI" pitchFamily="34" charset="0"/>
                          <a:cs typeface="Leelawadee" panose="020B0502040204020203" pitchFamily="34" charset="-34"/>
                        </a:rPr>
                        <a:t>(IDR Billion) </a:t>
                      </a:r>
                      <a:endParaRPr lang="en-US" sz="13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Leelawadee" panose="020B0502040204020203" pitchFamily="34" charset="-34"/>
                        <a:ea typeface="Segoe UI" pitchFamily="34" charset="0"/>
                        <a:cs typeface="Leelawadee" panose="020B0502040204020203" pitchFamily="34" charset="-34"/>
                      </a:endParaRPr>
                    </a:p>
                  </a:txBody>
                  <a:tcPr marL="11647" marR="11647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Leelawadee" panose="020B0502040204020203" pitchFamily="34" charset="-34"/>
                          <a:ea typeface="Segoe UI" pitchFamily="34" charset="0"/>
                          <a:cs typeface="Leelawadee" panose="020B0502040204020203" pitchFamily="34" charset="-34"/>
                        </a:rPr>
                        <a:t>% </a:t>
                      </a:r>
                    </a:p>
                  </a:txBody>
                  <a:tcPr marL="11647" marR="11647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Leelawadee" panose="020B0502040204020203" pitchFamily="34" charset="-34"/>
                          <a:ea typeface="Segoe UI" pitchFamily="34" charset="0"/>
                          <a:cs typeface="Leelawadee" panose="020B0502040204020203" pitchFamily="34" charset="-34"/>
                        </a:rPr>
                        <a:t>(IDR Billion) </a:t>
                      </a:r>
                      <a:endParaRPr lang="en-US" sz="13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Leelawadee" panose="020B0502040204020203" pitchFamily="34" charset="-34"/>
                        <a:ea typeface="Segoe UI" pitchFamily="34" charset="0"/>
                        <a:cs typeface="Leelawadee" panose="020B0502040204020203" pitchFamily="34" charset="-34"/>
                      </a:endParaRPr>
                    </a:p>
                  </a:txBody>
                  <a:tcPr marL="11647" marR="11647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Leelawadee" panose="020B0502040204020203" pitchFamily="34" charset="-34"/>
                          <a:ea typeface="Segoe UI" pitchFamily="34" charset="0"/>
                          <a:cs typeface="Leelawadee" panose="020B0502040204020203" pitchFamily="34" charset="-34"/>
                        </a:rPr>
                        <a:t>% </a:t>
                      </a:r>
                    </a:p>
                  </a:txBody>
                  <a:tcPr marL="11647" marR="11647" marT="11647" marB="0" anchor="ctr">
                    <a:lnL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Leelawadee" panose="020B0502040204020203" pitchFamily="34" charset="-34"/>
                          <a:ea typeface="Segoe UI" pitchFamily="34" charset="0"/>
                          <a:cs typeface="Leelawadee" panose="020B0502040204020203" pitchFamily="34" charset="-34"/>
                        </a:rPr>
                        <a:t>(IDR Billion) </a:t>
                      </a:r>
                      <a:endParaRPr lang="en-US" sz="13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Leelawadee" panose="020B0502040204020203" pitchFamily="34" charset="-34"/>
                        <a:ea typeface="Segoe UI" pitchFamily="34" charset="0"/>
                        <a:cs typeface="Leelawadee" panose="020B0502040204020203" pitchFamily="34" charset="-34"/>
                      </a:endParaRPr>
                    </a:p>
                  </a:txBody>
                  <a:tcPr marL="11647" marR="11647" marT="11647" marB="0" anchor="ctr">
                    <a:lnL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Leelawadee" panose="020B0502040204020203" pitchFamily="34" charset="-34"/>
                          <a:ea typeface="Segoe UI" pitchFamily="34" charset="0"/>
                          <a:cs typeface="Leelawadee" panose="020B0502040204020203" pitchFamily="34" charset="-34"/>
                        </a:rPr>
                        <a:t>% </a:t>
                      </a:r>
                    </a:p>
                  </a:txBody>
                  <a:tcPr marL="11647" marR="11647" marT="11647" marB="0" anchor="ctr">
                    <a:lnL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Leelawadee" panose="020B0502040204020203" pitchFamily="34" charset="-34"/>
                          <a:ea typeface="Segoe UI" pitchFamily="34" charset="0"/>
                          <a:cs typeface="Leelawadee" panose="020B0502040204020203" pitchFamily="34" charset="-34"/>
                        </a:rPr>
                        <a:t>(IDR Billion) </a:t>
                      </a:r>
                      <a:endParaRPr lang="en-US" sz="13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Leelawadee" panose="020B0502040204020203" pitchFamily="34" charset="-34"/>
                        <a:ea typeface="Segoe UI" pitchFamily="34" charset="0"/>
                        <a:cs typeface="Leelawadee" panose="020B0502040204020203" pitchFamily="34" charset="-34"/>
                      </a:endParaRPr>
                    </a:p>
                  </a:txBody>
                  <a:tcPr marL="11647" marR="11647" marT="11647" marB="0" anchor="ctr">
                    <a:lnL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Leelawadee" panose="020B0502040204020203" pitchFamily="34" charset="-34"/>
                          <a:ea typeface="Segoe UI" pitchFamily="34" charset="0"/>
                          <a:cs typeface="Leelawadee" panose="020B0502040204020203" pitchFamily="34" charset="-34"/>
                        </a:rPr>
                        <a:t>% </a:t>
                      </a:r>
                    </a:p>
                  </a:txBody>
                  <a:tcPr marL="11647" marR="11647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9646">
                <a:tc>
                  <a:txBody>
                    <a:bodyPr/>
                    <a:lstStyle/>
                    <a:p>
                      <a:pPr marL="53975" indent="0" algn="l" rtl="0" fontAlgn="ctr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latin typeface="Leelawadee" panose="020B0502040204020203" pitchFamily="34" charset="-34"/>
                          <a:ea typeface="Segoe UI" pitchFamily="34" charset="0"/>
                          <a:cs typeface="Leelawadee" panose="020B0502040204020203" pitchFamily="34" charset="-34"/>
                        </a:rPr>
                        <a:t>    Local </a:t>
                      </a:r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latin typeface="Leelawadee" panose="020B0502040204020203" pitchFamily="34" charset="-34"/>
                          <a:ea typeface="Segoe UI" pitchFamily="34" charset="0"/>
                          <a:cs typeface="Leelawadee" panose="020B0502040204020203" pitchFamily="34" charset="-34"/>
                        </a:rPr>
                        <a:t>Investor </a:t>
                      </a:r>
                    </a:p>
                  </a:txBody>
                  <a:tcPr marL="11647" marR="11647" marT="1164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201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1" i="0" u="none" strike="noStrike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919,328</a:t>
                      </a:r>
                    </a:p>
                  </a:txBody>
                  <a:tcPr marL="11647" marR="139760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201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1" i="0" u="none" strike="noStrike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36.34%</a:t>
                      </a:r>
                    </a:p>
                  </a:txBody>
                  <a:tcPr marL="11647" marR="139760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201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1,026,760</a:t>
                      </a:r>
                    </a:p>
                  </a:txBody>
                  <a:tcPr marL="11647" marR="139760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201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35.51%</a:t>
                      </a:r>
                    </a:p>
                  </a:txBody>
                  <a:tcPr marL="11647" marR="139760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201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868,718</a:t>
                      </a:r>
                    </a:p>
                  </a:txBody>
                  <a:tcPr marL="11647" marR="104821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201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37.06%</a:t>
                      </a:r>
                    </a:p>
                  </a:txBody>
                  <a:tcPr marL="11647" marR="104821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201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ea typeface="Segoe UI" pitchFamily="34" charset="0"/>
                          <a:cs typeface="Leelawadee" panose="020B0502040204020203" pitchFamily="34" charset="-34"/>
                        </a:rPr>
                        <a:t>1,040,619</a:t>
                      </a:r>
                    </a:p>
                  </a:txBody>
                  <a:tcPr marL="0" marR="111808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201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ea typeface="Segoe UI" pitchFamily="34" charset="0"/>
                          <a:cs typeface="Leelawadee" panose="020B0502040204020203" pitchFamily="34" charset="-34"/>
                        </a:rPr>
                        <a:t>41.21%</a:t>
                      </a:r>
                    </a:p>
                  </a:txBody>
                  <a:tcPr marL="0" marR="111808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201B"/>
                    </a:solidFill>
                  </a:tcPr>
                </a:tc>
              </a:tr>
              <a:tr h="339646">
                <a:tc>
                  <a:txBody>
                    <a:bodyPr/>
                    <a:lstStyle/>
                    <a:p>
                      <a:pPr marL="230188" indent="0" algn="l" rtl="0" fontAlgn="ctr"/>
                      <a:r>
                        <a:rPr lang="en-US" sz="13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Leelawadee" panose="020B0502040204020203" pitchFamily="34" charset="-34"/>
                          <a:ea typeface="Segoe UI" pitchFamily="34" charset="0"/>
                          <a:cs typeface="Leelawadee" panose="020B0502040204020203" pitchFamily="34" charset="-34"/>
                        </a:rPr>
                        <a:t>Individual</a:t>
                      </a:r>
                      <a:endParaRPr lang="en-US" sz="13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Leelawadee" panose="020B0502040204020203" pitchFamily="34" charset="-34"/>
                        <a:ea typeface="Segoe UI" pitchFamily="34" charset="0"/>
                        <a:cs typeface="Leelawadee" panose="020B0502040204020203" pitchFamily="34" charset="-34"/>
                      </a:endParaRPr>
                    </a:p>
                  </a:txBody>
                  <a:tcPr marL="11647" marR="11647" marT="1164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157,605</a:t>
                      </a:r>
                    </a:p>
                  </a:txBody>
                  <a:tcPr marL="11647" marR="139760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17.14%</a:t>
                      </a:r>
                    </a:p>
                  </a:txBody>
                  <a:tcPr marL="11647" marR="139760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170,208</a:t>
                      </a:r>
                    </a:p>
                  </a:txBody>
                  <a:tcPr marL="11647" marR="139760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16.58%</a:t>
                      </a:r>
                    </a:p>
                  </a:txBody>
                  <a:tcPr marL="11647" marR="139760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157,417</a:t>
                      </a:r>
                    </a:p>
                  </a:txBody>
                  <a:tcPr marL="11647" marR="104821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18.12%</a:t>
                      </a:r>
                    </a:p>
                  </a:txBody>
                  <a:tcPr marL="11647" marR="104821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Segoe UI" pitchFamily="34" charset="0"/>
                          <a:cs typeface="Leelawadee" panose="020B0502040204020203" pitchFamily="34" charset="-34"/>
                        </a:rPr>
                        <a:t>140,026</a:t>
                      </a:r>
                    </a:p>
                  </a:txBody>
                  <a:tcPr marL="0" marR="111808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Segoe UI" pitchFamily="34" charset="0"/>
                          <a:cs typeface="Leelawadee" panose="020B0502040204020203" pitchFamily="34" charset="-34"/>
                        </a:rPr>
                        <a:t>13.46%</a:t>
                      </a:r>
                    </a:p>
                  </a:txBody>
                  <a:tcPr marL="0" marR="111808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9646">
                <a:tc>
                  <a:txBody>
                    <a:bodyPr/>
                    <a:lstStyle/>
                    <a:p>
                      <a:pPr marL="230188" indent="0" algn="l" rtl="0" fontAlgn="ctr"/>
                      <a:r>
                        <a:rPr lang="en-US" sz="13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Leelawadee" panose="020B0502040204020203" pitchFamily="34" charset="-34"/>
                          <a:ea typeface="Segoe UI" pitchFamily="34" charset="0"/>
                          <a:cs typeface="Leelawadee" panose="020B0502040204020203" pitchFamily="34" charset="-34"/>
                        </a:rPr>
                        <a:t>Institution</a:t>
                      </a:r>
                      <a:endParaRPr lang="en-US" sz="13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Leelawadee" panose="020B0502040204020203" pitchFamily="34" charset="-34"/>
                        <a:ea typeface="Segoe UI" pitchFamily="34" charset="0"/>
                        <a:cs typeface="Leelawadee" panose="020B0502040204020203" pitchFamily="34" charset="-34"/>
                      </a:endParaRPr>
                    </a:p>
                  </a:txBody>
                  <a:tcPr marL="11647" marR="11647" marT="1164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758,148</a:t>
                      </a:r>
                    </a:p>
                  </a:txBody>
                  <a:tcPr marL="11647" marR="139760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82.47%</a:t>
                      </a:r>
                    </a:p>
                  </a:txBody>
                  <a:tcPr marL="11647" marR="139760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854,035</a:t>
                      </a:r>
                    </a:p>
                  </a:txBody>
                  <a:tcPr marL="11647" marR="139760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83.18%</a:t>
                      </a:r>
                    </a:p>
                  </a:txBody>
                  <a:tcPr marL="11647" marR="139760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709,834</a:t>
                      </a:r>
                    </a:p>
                  </a:txBody>
                  <a:tcPr marL="11647" marR="104821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81.71%</a:t>
                      </a:r>
                    </a:p>
                  </a:txBody>
                  <a:tcPr marL="11647" marR="104821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Segoe UI" pitchFamily="34" charset="0"/>
                          <a:cs typeface="Leelawadee" panose="020B0502040204020203" pitchFamily="34" charset="-34"/>
                        </a:rPr>
                        <a:t>899,339</a:t>
                      </a:r>
                    </a:p>
                  </a:txBody>
                  <a:tcPr marL="0" marR="111808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Segoe UI" pitchFamily="34" charset="0"/>
                          <a:cs typeface="Leelawadee" panose="020B0502040204020203" pitchFamily="34" charset="-34"/>
                        </a:rPr>
                        <a:t>86.42%</a:t>
                      </a:r>
                    </a:p>
                  </a:txBody>
                  <a:tcPr marL="0" marR="111808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9646">
                <a:tc>
                  <a:txBody>
                    <a:bodyPr/>
                    <a:lstStyle/>
                    <a:p>
                      <a:pPr marL="230188" indent="0" algn="l" rtl="0" fontAlgn="ctr"/>
                      <a:r>
                        <a:rPr lang="en-US" sz="13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Leelawadee" panose="020B0502040204020203" pitchFamily="34" charset="-34"/>
                          <a:ea typeface="Segoe UI" pitchFamily="34" charset="0"/>
                          <a:cs typeface="Leelawadee" panose="020B0502040204020203" pitchFamily="34" charset="-34"/>
                        </a:rPr>
                        <a:t>Others</a:t>
                      </a:r>
                      <a:endParaRPr lang="en-US" sz="13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Leelawadee" panose="020B0502040204020203" pitchFamily="34" charset="-34"/>
                        <a:ea typeface="Segoe UI" pitchFamily="34" charset="0"/>
                        <a:cs typeface="Leelawadee" panose="020B0502040204020203" pitchFamily="34" charset="-34"/>
                      </a:endParaRPr>
                    </a:p>
                  </a:txBody>
                  <a:tcPr marL="11647" marR="11647" marT="1164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3,575</a:t>
                      </a:r>
                    </a:p>
                  </a:txBody>
                  <a:tcPr marL="11647" marR="139760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0.39%</a:t>
                      </a:r>
                    </a:p>
                  </a:txBody>
                  <a:tcPr marL="11647" marR="139760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2,516</a:t>
                      </a:r>
                    </a:p>
                  </a:txBody>
                  <a:tcPr marL="11647" marR="139760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0.25%</a:t>
                      </a:r>
                    </a:p>
                  </a:txBody>
                  <a:tcPr marL="11647" marR="139760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1,466</a:t>
                      </a:r>
                    </a:p>
                  </a:txBody>
                  <a:tcPr marL="11647" marR="104821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0.17%</a:t>
                      </a:r>
                    </a:p>
                  </a:txBody>
                  <a:tcPr marL="11647" marR="104821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Segoe UI" pitchFamily="34" charset="0"/>
                          <a:cs typeface="Leelawadee" panose="020B0502040204020203" pitchFamily="34" charset="-34"/>
                        </a:rPr>
                        <a:t>1,254</a:t>
                      </a:r>
                    </a:p>
                  </a:txBody>
                  <a:tcPr marL="0" marR="111808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Segoe UI" pitchFamily="34" charset="0"/>
                          <a:cs typeface="Leelawadee" panose="020B0502040204020203" pitchFamily="34" charset="-34"/>
                        </a:rPr>
                        <a:t>0.12%</a:t>
                      </a:r>
                    </a:p>
                  </a:txBody>
                  <a:tcPr marL="0" marR="111808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7994">
                <a:tc gridSpan="9"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Leelawadee" panose="020B0502040204020203" pitchFamily="34" charset="-34"/>
                          <a:ea typeface="Segoe UI" pitchFamily="34" charset="0"/>
                          <a:cs typeface="Leelawadee" panose="020B0502040204020203" pitchFamily="34" charset="-34"/>
                        </a:rPr>
                        <a:t> </a:t>
                      </a:r>
                    </a:p>
                  </a:txBody>
                  <a:tcPr marL="0" marR="111808" marT="1164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9646">
                <a:tc>
                  <a:txBody>
                    <a:bodyPr/>
                    <a:lstStyle/>
                    <a:p>
                      <a:pPr marL="53975" indent="0" algn="l" rtl="0" fontAlgn="ctr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latin typeface="Leelawadee" panose="020B0502040204020203" pitchFamily="34" charset="-34"/>
                          <a:ea typeface="Segoe UI" pitchFamily="34" charset="0"/>
                          <a:cs typeface="Leelawadee" panose="020B0502040204020203" pitchFamily="34" charset="-34"/>
                        </a:rPr>
                        <a:t>    Foreign </a:t>
                      </a:r>
                      <a:r>
                        <a:rPr lang="en-US" sz="1300" b="1" i="0" u="none" strike="noStrike" kern="1200" dirty="0">
                          <a:solidFill>
                            <a:schemeClr val="bg1"/>
                          </a:solidFill>
                          <a:latin typeface="Leelawadee" panose="020B0502040204020203" pitchFamily="34" charset="-34"/>
                          <a:ea typeface="Segoe UI" pitchFamily="34" charset="0"/>
                          <a:cs typeface="Leelawadee" panose="020B0502040204020203" pitchFamily="34" charset="-34"/>
                        </a:rPr>
                        <a:t>Investor</a:t>
                      </a:r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latin typeface="Leelawadee" panose="020B0502040204020203" pitchFamily="34" charset="-34"/>
                          <a:ea typeface="Segoe UI" pitchFamily="34" charset="0"/>
                          <a:cs typeface="Leelawadee" panose="020B0502040204020203" pitchFamily="34" charset="-34"/>
                        </a:rPr>
                        <a:t> </a:t>
                      </a:r>
                    </a:p>
                  </a:txBody>
                  <a:tcPr marL="11647" marR="11647" marT="1164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1,610,579</a:t>
                      </a:r>
                    </a:p>
                  </a:txBody>
                  <a:tcPr marL="11647" marR="139760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1" i="0" u="none" strike="noStrike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63.66%</a:t>
                      </a:r>
                    </a:p>
                  </a:txBody>
                  <a:tcPr marL="11647" marR="139760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1,864,980</a:t>
                      </a:r>
                    </a:p>
                  </a:txBody>
                  <a:tcPr marL="11647" marR="139760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1" i="0" u="none" strike="noStrike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64.49%</a:t>
                      </a:r>
                    </a:p>
                  </a:txBody>
                  <a:tcPr marL="11647" marR="139760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1,475,457</a:t>
                      </a:r>
                    </a:p>
                  </a:txBody>
                  <a:tcPr marL="11647" marR="104821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1" i="0" u="none" strike="noStrike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62.94%</a:t>
                      </a:r>
                    </a:p>
                  </a:txBody>
                  <a:tcPr marL="11647" marR="104821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ea typeface="Segoe UI" pitchFamily="34" charset="0"/>
                          <a:cs typeface="Leelawadee" panose="020B0502040204020203" pitchFamily="34" charset="-34"/>
                        </a:rPr>
                        <a:t>1,484,385</a:t>
                      </a:r>
                    </a:p>
                  </a:txBody>
                  <a:tcPr marL="0" marR="111808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Leelawadee" panose="020B0502040204020203" pitchFamily="34" charset="-34"/>
                          <a:ea typeface="Segoe UI" pitchFamily="34" charset="0"/>
                          <a:cs typeface="Leelawadee" panose="020B0502040204020203" pitchFamily="34" charset="-34"/>
                        </a:rPr>
                        <a:t>58.79%</a:t>
                      </a:r>
                    </a:p>
                  </a:txBody>
                  <a:tcPr marL="0" marR="111808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339646">
                <a:tc>
                  <a:txBody>
                    <a:bodyPr/>
                    <a:lstStyle/>
                    <a:p>
                      <a:pPr marL="230188" indent="0" algn="l" rtl="0" fontAlgn="ctr"/>
                      <a:r>
                        <a:rPr lang="en-US" sz="13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Leelawadee" panose="020B0502040204020203" pitchFamily="34" charset="-34"/>
                          <a:ea typeface="Segoe UI" pitchFamily="34" charset="0"/>
                          <a:cs typeface="Leelawadee" panose="020B0502040204020203" pitchFamily="34" charset="-34"/>
                        </a:rPr>
                        <a:t>Individual</a:t>
                      </a:r>
                      <a:endParaRPr lang="en-US" sz="13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Leelawadee" panose="020B0502040204020203" pitchFamily="34" charset="-34"/>
                        <a:ea typeface="Segoe UI" pitchFamily="34" charset="0"/>
                        <a:cs typeface="Leelawadee" panose="020B0502040204020203" pitchFamily="34" charset="-34"/>
                      </a:endParaRPr>
                    </a:p>
                  </a:txBody>
                  <a:tcPr marL="11647" marR="11647" marT="1164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11,325</a:t>
                      </a:r>
                    </a:p>
                  </a:txBody>
                  <a:tcPr marL="11647" marR="139760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0.70%</a:t>
                      </a:r>
                    </a:p>
                  </a:txBody>
                  <a:tcPr marL="11647" marR="139760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14,361</a:t>
                      </a:r>
                    </a:p>
                  </a:txBody>
                  <a:tcPr marL="11647" marR="139760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0.77%</a:t>
                      </a:r>
                    </a:p>
                  </a:txBody>
                  <a:tcPr marL="11647" marR="139760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25,687</a:t>
                      </a:r>
                    </a:p>
                  </a:txBody>
                  <a:tcPr marL="11647" marR="104821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1.74%</a:t>
                      </a:r>
                    </a:p>
                  </a:txBody>
                  <a:tcPr marL="11647" marR="104821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Segoe UI" pitchFamily="34" charset="0"/>
                          <a:cs typeface="Leelawadee" panose="020B0502040204020203" pitchFamily="34" charset="-34"/>
                        </a:rPr>
                        <a:t>31,145</a:t>
                      </a:r>
                    </a:p>
                  </a:txBody>
                  <a:tcPr marL="0" marR="111808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Segoe UI" pitchFamily="34" charset="0"/>
                          <a:cs typeface="Leelawadee" panose="020B0502040204020203" pitchFamily="34" charset="-34"/>
                        </a:rPr>
                        <a:t>2.10%</a:t>
                      </a:r>
                    </a:p>
                  </a:txBody>
                  <a:tcPr marL="0" marR="111808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9646">
                <a:tc>
                  <a:txBody>
                    <a:bodyPr/>
                    <a:lstStyle/>
                    <a:p>
                      <a:pPr marL="230188" indent="0" algn="l" rtl="0" fontAlgn="ctr"/>
                      <a:r>
                        <a:rPr lang="en-US" sz="13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Leelawadee" panose="020B0502040204020203" pitchFamily="34" charset="-34"/>
                          <a:ea typeface="Segoe UI" pitchFamily="34" charset="0"/>
                          <a:cs typeface="Leelawadee" panose="020B0502040204020203" pitchFamily="34" charset="-34"/>
                        </a:rPr>
                        <a:t>Institution</a:t>
                      </a:r>
                      <a:endParaRPr lang="en-US" sz="13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Leelawadee" panose="020B0502040204020203" pitchFamily="34" charset="-34"/>
                        <a:ea typeface="Segoe UI" pitchFamily="34" charset="0"/>
                        <a:cs typeface="Leelawadee" panose="020B0502040204020203" pitchFamily="34" charset="-34"/>
                      </a:endParaRPr>
                    </a:p>
                  </a:txBody>
                  <a:tcPr marL="11647" marR="11647" marT="1164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1,209,697</a:t>
                      </a:r>
                    </a:p>
                  </a:txBody>
                  <a:tcPr marL="11647" marR="139760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75.11%</a:t>
                      </a:r>
                    </a:p>
                  </a:txBody>
                  <a:tcPr marL="11647" marR="139760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1,274,049</a:t>
                      </a:r>
                    </a:p>
                  </a:txBody>
                  <a:tcPr marL="11647" marR="139760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68.31%</a:t>
                      </a:r>
                    </a:p>
                  </a:txBody>
                  <a:tcPr marL="11647" marR="139760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975,049</a:t>
                      </a:r>
                    </a:p>
                  </a:txBody>
                  <a:tcPr marL="11647" marR="104821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66.08%</a:t>
                      </a:r>
                    </a:p>
                  </a:txBody>
                  <a:tcPr marL="11647" marR="104821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Segoe UI" pitchFamily="34" charset="0"/>
                          <a:cs typeface="Leelawadee" panose="020B0502040204020203" pitchFamily="34" charset="-34"/>
                        </a:rPr>
                        <a:t>1,025,196</a:t>
                      </a:r>
                    </a:p>
                  </a:txBody>
                  <a:tcPr marL="0" marR="111808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Segoe UI" pitchFamily="34" charset="0"/>
                          <a:cs typeface="Leelawadee" panose="020B0502040204020203" pitchFamily="34" charset="-34"/>
                        </a:rPr>
                        <a:t>69.07%</a:t>
                      </a:r>
                    </a:p>
                  </a:txBody>
                  <a:tcPr marL="0" marR="111808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9646">
                <a:tc>
                  <a:txBody>
                    <a:bodyPr/>
                    <a:lstStyle/>
                    <a:p>
                      <a:pPr marL="230188" indent="0" algn="l" rtl="0" fontAlgn="ctr"/>
                      <a:r>
                        <a:rPr lang="en-US" sz="13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Leelawadee" panose="020B0502040204020203" pitchFamily="34" charset="-34"/>
                          <a:ea typeface="Segoe UI" pitchFamily="34" charset="0"/>
                          <a:cs typeface="Leelawadee" panose="020B0502040204020203" pitchFamily="34" charset="-34"/>
                        </a:rPr>
                        <a:t>Others</a:t>
                      </a:r>
                      <a:endParaRPr lang="en-US" sz="13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Leelawadee" panose="020B0502040204020203" pitchFamily="34" charset="-34"/>
                        <a:ea typeface="Segoe UI" pitchFamily="34" charset="0"/>
                        <a:cs typeface="Leelawadee" panose="020B0502040204020203" pitchFamily="34" charset="-34"/>
                      </a:endParaRPr>
                    </a:p>
                  </a:txBody>
                  <a:tcPr marL="11647" marR="11647" marT="1164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389,557</a:t>
                      </a:r>
                    </a:p>
                  </a:txBody>
                  <a:tcPr marL="11647" marR="139760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24.19%</a:t>
                      </a:r>
                    </a:p>
                  </a:txBody>
                  <a:tcPr marL="11647" marR="139760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576,570</a:t>
                      </a:r>
                    </a:p>
                  </a:txBody>
                  <a:tcPr marL="11647" marR="139760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30.92%</a:t>
                      </a:r>
                    </a:p>
                  </a:txBody>
                  <a:tcPr marL="11647" marR="139760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474,720</a:t>
                      </a:r>
                    </a:p>
                  </a:txBody>
                  <a:tcPr marL="11647" marR="104821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3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32.17%</a:t>
                      </a:r>
                    </a:p>
                  </a:txBody>
                  <a:tcPr marL="11647" marR="104821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Segoe UI" pitchFamily="34" charset="0"/>
                          <a:cs typeface="Leelawadee" panose="020B0502040204020203" pitchFamily="34" charset="-34"/>
                        </a:rPr>
                        <a:t>428,044</a:t>
                      </a:r>
                    </a:p>
                  </a:txBody>
                  <a:tcPr marL="0" marR="111808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Leelawadee" panose="020B0502040204020203" pitchFamily="34" charset="-34"/>
                          <a:ea typeface="Segoe UI" pitchFamily="34" charset="0"/>
                          <a:cs typeface="Leelawadee" panose="020B0502040204020203" pitchFamily="34" charset="-34"/>
                        </a:rPr>
                        <a:t>28.84%</a:t>
                      </a:r>
                    </a:p>
                  </a:txBody>
                  <a:tcPr marL="0" marR="111808" marT="11647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032" y="55562"/>
            <a:ext cx="6778625" cy="91440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Investor </a:t>
            </a:r>
            <a:r>
              <a:rPr lang="en-US" sz="3200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Asing</a:t>
            </a:r>
            <a:r>
              <a:rPr lang="en-US" sz="32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vs </a:t>
            </a:r>
            <a:r>
              <a:rPr lang="en-US" sz="3200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Domestik</a:t>
            </a:r>
            <a:endParaRPr lang="en-US" sz="2000" b="1" dirty="0">
              <a:solidFill>
                <a:srgbClr val="E0201B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65029" y="-25400"/>
            <a:ext cx="381000" cy="365125"/>
          </a:xfrm>
          <a:prstGeom prst="rect">
            <a:avLst/>
          </a:prstGeom>
        </p:spPr>
        <p:txBody>
          <a:bodyPr/>
          <a:lstStyle/>
          <a:p>
            <a:fld id="{DB45E8CE-B273-41E3-9161-0C92FDEE0DA2}" type="slidenum">
              <a:rPr lang="en-US" smtClean="0">
                <a:solidFill>
                  <a:schemeClr val="bg1"/>
                </a:solidFill>
              </a:rPr>
              <a:pPr/>
              <a:t>27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51032" y="702245"/>
            <a:ext cx="472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>
              <a:defRPr/>
            </a:pPr>
            <a:r>
              <a:rPr lang="en-US" sz="1400" noProof="1">
                <a:solidFill>
                  <a:srgbClr val="E0201B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Based on Investors’ Nationality </a:t>
            </a:r>
            <a:r>
              <a:rPr lang="en-US" sz="1400" noProof="1" smtClean="0">
                <a:solidFill>
                  <a:srgbClr val="E0201B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(2012 – </a:t>
            </a:r>
            <a:r>
              <a:rPr lang="id-ID" sz="1400" noProof="1" smtClean="0">
                <a:solidFill>
                  <a:srgbClr val="E0201B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November </a:t>
            </a:r>
            <a:r>
              <a:rPr lang="en-US" sz="1400" noProof="1" smtClean="0">
                <a:solidFill>
                  <a:srgbClr val="E0201B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2015)</a:t>
            </a:r>
            <a:endParaRPr lang="en-US" sz="1400" noProof="1">
              <a:solidFill>
                <a:srgbClr val="E0201B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 bwMode="auto">
          <a:xfrm>
            <a:off x="1822523" y="5384754"/>
            <a:ext cx="6842506" cy="125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Asing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mendominasi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kepemilikan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saham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di </a:t>
            </a:r>
            <a:b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Bursa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Efek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Indonesia &gt;60%</a:t>
            </a:r>
            <a:b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endParaRPr lang="en-US" sz="1000" dirty="0" smtClean="0">
              <a:solidFill>
                <a:schemeClr val="bg2">
                  <a:lumMod val="25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r"/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Bursa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milik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kita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rentan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karena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tingginya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ketergantungan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!! 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9" name="Flowchart: Alternate Process 8"/>
          <p:cNvSpPr/>
          <p:nvPr/>
        </p:nvSpPr>
        <p:spPr>
          <a:xfrm rot="21120894">
            <a:off x="2772911" y="2129441"/>
            <a:ext cx="1084526" cy="678268"/>
          </a:xfrm>
          <a:prstGeom prst="flowChartAlternateProcess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lowchart: Alternate Process 13"/>
          <p:cNvSpPr/>
          <p:nvPr/>
        </p:nvSpPr>
        <p:spPr>
          <a:xfrm rot="900000">
            <a:off x="2735558" y="3620235"/>
            <a:ext cx="1078265" cy="790139"/>
          </a:xfrm>
          <a:prstGeom prst="flowChartAlternateProcess">
            <a:avLst/>
          </a:prstGeom>
          <a:noFill/>
          <a:ln w="762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Flowchart: Alternate Process 14"/>
          <p:cNvSpPr/>
          <p:nvPr/>
        </p:nvSpPr>
        <p:spPr>
          <a:xfrm rot="900000">
            <a:off x="6255790" y="2129441"/>
            <a:ext cx="1084526" cy="678268"/>
          </a:xfrm>
          <a:prstGeom prst="flowChartAlternateProcess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Flowchart: Alternate Process 15"/>
          <p:cNvSpPr/>
          <p:nvPr/>
        </p:nvSpPr>
        <p:spPr>
          <a:xfrm>
            <a:off x="6263520" y="3620234"/>
            <a:ext cx="1078265" cy="790139"/>
          </a:xfrm>
          <a:prstGeom prst="flowChartAlternateProcess">
            <a:avLst/>
          </a:prstGeom>
          <a:noFill/>
          <a:ln w="762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Flowchart: Alternate Process 16"/>
          <p:cNvSpPr/>
          <p:nvPr/>
        </p:nvSpPr>
        <p:spPr>
          <a:xfrm rot="18900000">
            <a:off x="4632275" y="2129441"/>
            <a:ext cx="1084526" cy="678268"/>
          </a:xfrm>
          <a:prstGeom prst="flowChartAlternateProcess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Flowchart: Alternate Process 17"/>
          <p:cNvSpPr/>
          <p:nvPr/>
        </p:nvSpPr>
        <p:spPr>
          <a:xfrm rot="20700000">
            <a:off x="4594922" y="3620235"/>
            <a:ext cx="1078265" cy="790139"/>
          </a:xfrm>
          <a:prstGeom prst="flowChartAlternateProcess">
            <a:avLst/>
          </a:prstGeom>
          <a:noFill/>
          <a:ln w="762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008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13" grpId="0"/>
      <p:bldP spid="9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ardrop 11"/>
          <p:cNvSpPr/>
          <p:nvPr/>
        </p:nvSpPr>
        <p:spPr>
          <a:xfrm rot="20700000">
            <a:off x="691699" y="1752208"/>
            <a:ext cx="3366054" cy="2147585"/>
          </a:xfrm>
          <a:prstGeom prst="teardrop">
            <a:avLst/>
          </a:prstGeom>
          <a:solidFill>
            <a:srgbClr val="D094D6">
              <a:alpha val="69804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4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1" y="0"/>
            <a:ext cx="8534400" cy="914401"/>
          </a:xfrm>
        </p:spPr>
        <p:txBody>
          <a:bodyPr/>
          <a:lstStyle/>
          <a:p>
            <a:r>
              <a:rPr lang="en-AU" sz="2800" b="1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Sekali</a:t>
            </a:r>
            <a:r>
              <a:rPr lang="en-AU" sz="2800" b="1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en-AU" sz="2800" b="1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lagi</a:t>
            </a:r>
            <a:r>
              <a:rPr lang="en-AU" sz="2800" b="1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, </a:t>
            </a:r>
            <a:r>
              <a:rPr lang="en-AU" sz="2800" b="1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Pasar</a:t>
            </a:r>
            <a:r>
              <a:rPr lang="en-AU" sz="2800" b="1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Modal </a:t>
            </a:r>
            <a:r>
              <a:rPr lang="en-AU" sz="2800" b="1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itu</a:t>
            </a:r>
            <a:r>
              <a:rPr lang="en-AU" sz="2800" b="1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…</a:t>
            </a:r>
            <a:endParaRPr lang="en-AU" sz="2800" b="1" dirty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2021719" y="8213937"/>
            <a:ext cx="2133600" cy="365125"/>
          </a:xfrm>
        </p:spPr>
        <p:txBody>
          <a:bodyPr/>
          <a:lstStyle/>
          <a:p>
            <a:pPr>
              <a:defRPr/>
            </a:pPr>
            <a:fld id="{4D29D3A1-3178-4329-978D-BF97E1E6BC8D}" type="slidenum">
              <a:rPr lang="en-SG" smtClean="0"/>
              <a:pPr>
                <a:defRPr/>
              </a:pPr>
              <a:t>28</a:t>
            </a:fld>
            <a:endParaRPr lang="en-SG"/>
          </a:p>
        </p:txBody>
      </p:sp>
      <p:sp>
        <p:nvSpPr>
          <p:cNvPr id="10" name="TextBox 9"/>
          <p:cNvSpPr txBox="1"/>
          <p:nvPr/>
        </p:nvSpPr>
        <p:spPr>
          <a:xfrm>
            <a:off x="971341" y="2503818"/>
            <a:ext cx="2305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err="1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mudah</a:t>
            </a:r>
            <a:r>
              <a:rPr lang="en-AU" sz="3600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.</a:t>
            </a:r>
            <a:endParaRPr lang="en-AU" sz="3600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17" name="Teardrop 16"/>
          <p:cNvSpPr/>
          <p:nvPr/>
        </p:nvSpPr>
        <p:spPr>
          <a:xfrm rot="719605">
            <a:off x="4479843" y="1511804"/>
            <a:ext cx="3366054" cy="2147585"/>
          </a:xfrm>
          <a:prstGeom prst="teardrop">
            <a:avLst/>
          </a:prstGeom>
          <a:solidFill>
            <a:srgbClr val="5FB557">
              <a:alpha val="69804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4800" dirty="0"/>
          </a:p>
        </p:txBody>
      </p:sp>
      <p:sp>
        <p:nvSpPr>
          <p:cNvPr id="22" name="Teardrop 21"/>
          <p:cNvSpPr/>
          <p:nvPr/>
        </p:nvSpPr>
        <p:spPr>
          <a:xfrm>
            <a:off x="2355674" y="3150149"/>
            <a:ext cx="3366054" cy="2147585"/>
          </a:xfrm>
          <a:prstGeom prst="teardrop">
            <a:avLst/>
          </a:prstGeom>
          <a:solidFill>
            <a:srgbClr val="FF0066">
              <a:alpha val="60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4800" dirty="0"/>
          </a:p>
        </p:txBody>
      </p:sp>
      <p:sp>
        <p:nvSpPr>
          <p:cNvPr id="25" name="TextBox 24"/>
          <p:cNvSpPr txBox="1"/>
          <p:nvPr/>
        </p:nvSpPr>
        <p:spPr>
          <a:xfrm>
            <a:off x="4767448" y="2249179"/>
            <a:ext cx="3098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err="1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terjangkau</a:t>
            </a:r>
            <a:r>
              <a:rPr lang="en-AU" sz="3600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.</a:t>
            </a:r>
            <a:endParaRPr lang="en-AU" sz="3600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89997" y="3796208"/>
            <a:ext cx="2829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err="1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terencana</a:t>
            </a:r>
            <a:r>
              <a:rPr lang="en-AU" sz="3600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.</a:t>
            </a:r>
            <a:endParaRPr lang="en-AU" sz="3600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38700" y="5032624"/>
            <a:ext cx="4200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Asalkan</a:t>
            </a:r>
            <a:r>
              <a:rPr lang="en-AU" sz="32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?</a:t>
            </a:r>
            <a:endParaRPr lang="en-AU" sz="32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292" y="232654"/>
            <a:ext cx="591315" cy="7990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38700" y="5686175"/>
            <a:ext cx="6034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Tau </a:t>
            </a:r>
            <a:r>
              <a:rPr lang="en-AU" sz="3200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caranya</a:t>
            </a:r>
            <a:r>
              <a:rPr lang="en-AU" sz="32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  <a:endParaRPr lang="en-AU" sz="32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8727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  <p:bldP spid="17" grpId="0" animBg="1"/>
      <p:bldP spid="22" grpId="0" animBg="1"/>
      <p:bldP spid="25" grpId="0"/>
      <p:bldP spid="27" grpId="0"/>
      <p:bldP spid="28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Alternate Process 14"/>
          <p:cNvSpPr/>
          <p:nvPr/>
        </p:nvSpPr>
        <p:spPr>
          <a:xfrm rot="19800000">
            <a:off x="239062" y="855383"/>
            <a:ext cx="8513476" cy="6308954"/>
          </a:xfrm>
          <a:prstGeom prst="flowChartAlternateProcess">
            <a:avLst/>
          </a:prstGeom>
          <a:solidFill>
            <a:srgbClr val="D094D6">
              <a:alpha val="80000"/>
            </a:srgbClr>
          </a:solidFill>
          <a:ln w="76200">
            <a:solidFill>
              <a:srgbClr val="4F81BD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87" y="680033"/>
            <a:ext cx="6778625" cy="914401"/>
          </a:xfrm>
        </p:spPr>
        <p:txBody>
          <a:bodyPr/>
          <a:lstStyle/>
          <a:p>
            <a:r>
              <a:rPr lang="en-AU" sz="4000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Pilihan</a:t>
            </a:r>
            <a:r>
              <a:rPr lang="en-AU" sz="40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sz="4000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instrumen</a:t>
            </a:r>
            <a:r>
              <a:rPr lang="en-AU" sz="40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sz="4000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finansial</a:t>
            </a:r>
            <a:r>
              <a:rPr lang="en-AU" sz="40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sz="4000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pasar</a:t>
            </a:r>
            <a:r>
              <a:rPr lang="en-AU" sz="40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modal </a:t>
            </a:r>
            <a:r>
              <a:rPr lang="en-AU" sz="4000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itu</a:t>
            </a:r>
            <a:r>
              <a:rPr lang="en-AU" sz="40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sz="4000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tergantung</a:t>
            </a:r>
            <a:r>
              <a:rPr lang="en-AU" sz="40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sz="4000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kita</a:t>
            </a:r>
            <a:r>
              <a:rPr lang="en-AU" sz="40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…</a:t>
            </a:r>
            <a:endParaRPr lang="en-AU" sz="40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2" t="8888" r="32221" b="36666"/>
          <a:stretch/>
        </p:blipFill>
        <p:spPr>
          <a:xfrm>
            <a:off x="7975600" y="228600"/>
            <a:ext cx="787400" cy="1169170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1765516" y="2501707"/>
            <a:ext cx="1276165" cy="1370713"/>
          </a:xfrm>
          <a:prstGeom prst="wedgeRoundRectCallou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ounded Rectangular Callout 16"/>
          <p:cNvSpPr/>
          <p:nvPr/>
        </p:nvSpPr>
        <p:spPr>
          <a:xfrm>
            <a:off x="4686948" y="2501707"/>
            <a:ext cx="1276165" cy="1246253"/>
          </a:xfrm>
          <a:prstGeom prst="wedgeRoundRectCallout">
            <a:avLst/>
          </a:prstGeom>
          <a:solidFill>
            <a:srgbClr val="D094D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ounded Rectangular Callout 17"/>
          <p:cNvSpPr/>
          <p:nvPr/>
        </p:nvSpPr>
        <p:spPr>
          <a:xfrm>
            <a:off x="3226232" y="2501708"/>
            <a:ext cx="1276165" cy="992920"/>
          </a:xfrm>
          <a:prstGeom prst="wedgeRoundRectCallout">
            <a:avLst/>
          </a:prstGeom>
          <a:solidFill>
            <a:srgbClr val="5FB55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ounded Rectangular Callout 18"/>
          <p:cNvSpPr/>
          <p:nvPr/>
        </p:nvSpPr>
        <p:spPr>
          <a:xfrm>
            <a:off x="6147664" y="2501708"/>
            <a:ext cx="1276165" cy="989000"/>
          </a:xfrm>
          <a:prstGeom prst="wedgeRoundRectCallou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ounded Rectangular Callout 19"/>
          <p:cNvSpPr/>
          <p:nvPr/>
        </p:nvSpPr>
        <p:spPr>
          <a:xfrm>
            <a:off x="7608378" y="2501707"/>
            <a:ext cx="1276165" cy="1246253"/>
          </a:xfrm>
          <a:prstGeom prst="wedgeRoundRectCallout">
            <a:avLst/>
          </a:prstGeom>
          <a:solidFill>
            <a:srgbClr val="FF993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ounded Rectangular Callout 20"/>
          <p:cNvSpPr/>
          <p:nvPr/>
        </p:nvSpPr>
        <p:spPr>
          <a:xfrm>
            <a:off x="304800" y="2501707"/>
            <a:ext cx="1276165" cy="1246253"/>
          </a:xfrm>
          <a:prstGeom prst="wedgeRoundRectCallout">
            <a:avLst/>
          </a:prstGeom>
          <a:solidFill>
            <a:srgbClr val="4F81B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TextBox 21"/>
          <p:cNvSpPr txBox="1"/>
          <p:nvPr/>
        </p:nvSpPr>
        <p:spPr>
          <a:xfrm>
            <a:off x="304800" y="2681160"/>
            <a:ext cx="127616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Tabungan</a:t>
            </a:r>
          </a:p>
          <a:p>
            <a:pPr algn="ctr"/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2,50%</a:t>
            </a:r>
            <a:endParaRPr lang="en-AU" sz="1100" b="1" dirty="0" smtClean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65516" y="2681160"/>
            <a:ext cx="127616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Deposito</a:t>
            </a:r>
            <a:endParaRPr lang="en-AU" sz="1600" b="1" dirty="0" smtClean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/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7,44%</a:t>
            </a:r>
            <a:endParaRPr lang="en-AU" sz="1100" b="1" dirty="0" smtClean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26230" y="2681160"/>
            <a:ext cx="127616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Emas</a:t>
            </a:r>
            <a:endParaRPr lang="en-AU" sz="1600" b="1" dirty="0" smtClean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/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7,66%</a:t>
            </a:r>
            <a:endParaRPr lang="en-AU" sz="1100" b="1" dirty="0" smtClean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86948" y="2681160"/>
            <a:ext cx="127616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Obligasi</a:t>
            </a:r>
            <a:r>
              <a:rPr lang="en-AU" sz="16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Negara</a:t>
            </a:r>
          </a:p>
          <a:p>
            <a:pPr algn="ctr"/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8,51%</a:t>
            </a:r>
            <a:endParaRPr lang="en-AU" sz="1100" b="1" dirty="0" smtClean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47660" y="2681160"/>
            <a:ext cx="127616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Saham</a:t>
            </a:r>
            <a:endParaRPr lang="en-AU" sz="1600" b="1" dirty="0" smtClean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/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17,76%</a:t>
            </a:r>
            <a:endParaRPr lang="en-AU" sz="1100" b="1" dirty="0" smtClean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08372" y="2938046"/>
            <a:ext cx="127616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Reksadana</a:t>
            </a:r>
            <a:endParaRPr lang="en-AU" sz="1600" b="1" dirty="0" smtClean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8" name="Multiply 27"/>
          <p:cNvSpPr/>
          <p:nvPr/>
        </p:nvSpPr>
        <p:spPr>
          <a:xfrm>
            <a:off x="-110879" y="2130244"/>
            <a:ext cx="2135410" cy="1989178"/>
          </a:xfrm>
          <a:prstGeom prst="mathMultiply">
            <a:avLst>
              <a:gd name="adj1" fmla="val 13527"/>
            </a:avLst>
          </a:prstGeom>
          <a:solidFill>
            <a:srgbClr val="FF66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Multiply 28"/>
          <p:cNvSpPr/>
          <p:nvPr/>
        </p:nvSpPr>
        <p:spPr>
          <a:xfrm>
            <a:off x="1299281" y="2163624"/>
            <a:ext cx="2135410" cy="1989178"/>
          </a:xfrm>
          <a:prstGeom prst="mathMultiply">
            <a:avLst>
              <a:gd name="adj1" fmla="val 13527"/>
            </a:avLst>
          </a:prstGeom>
          <a:solidFill>
            <a:srgbClr val="FF66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Multiply 29"/>
          <p:cNvSpPr/>
          <p:nvPr/>
        </p:nvSpPr>
        <p:spPr>
          <a:xfrm>
            <a:off x="2797675" y="2040514"/>
            <a:ext cx="2135410" cy="1989178"/>
          </a:xfrm>
          <a:prstGeom prst="mathMultiply">
            <a:avLst>
              <a:gd name="adj1" fmla="val 13527"/>
            </a:avLst>
          </a:prstGeom>
          <a:solidFill>
            <a:srgbClr val="FF66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TextBox 33"/>
          <p:cNvSpPr txBox="1"/>
          <p:nvPr/>
        </p:nvSpPr>
        <p:spPr>
          <a:xfrm>
            <a:off x="782254" y="4153350"/>
            <a:ext cx="721051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0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Obligasi</a:t>
            </a:r>
            <a:r>
              <a:rPr lang="en-AU" sz="20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Negara: </a:t>
            </a:r>
            <a:r>
              <a:rPr lang="en-AU" sz="20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Risiko</a:t>
            </a:r>
            <a:r>
              <a:rPr lang="en-AU" sz="20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sz="20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kecil</a:t>
            </a:r>
            <a:r>
              <a:rPr lang="en-AU" sz="20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 return </a:t>
            </a:r>
            <a:r>
              <a:rPr lang="en-AU" sz="20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rendah</a:t>
            </a:r>
            <a:endParaRPr lang="en-AU" sz="2000" b="1" dirty="0" smtClean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en-AU" sz="20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Saham</a:t>
            </a:r>
            <a:r>
              <a:rPr lang="en-AU" sz="20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: </a:t>
            </a:r>
            <a:r>
              <a:rPr lang="en-AU" sz="20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Risiko</a:t>
            </a:r>
            <a:r>
              <a:rPr lang="en-AU" sz="20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sz="20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lebih</a:t>
            </a:r>
            <a:r>
              <a:rPr lang="en-AU" sz="20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sz="20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besar</a:t>
            </a:r>
            <a:r>
              <a:rPr lang="en-AU" sz="20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 return </a:t>
            </a:r>
            <a:r>
              <a:rPr lang="en-AU" sz="20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tinggi</a:t>
            </a:r>
            <a:endParaRPr lang="en-AU" sz="2000" b="1" dirty="0" smtClean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 bwMode="auto">
          <a:xfrm>
            <a:off x="2328885" y="5897644"/>
            <a:ext cx="6778625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AU" sz="28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Don’t put all your eggs in one basket!</a:t>
            </a:r>
            <a:endParaRPr lang="en-AU" sz="28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2254" y="4976357"/>
            <a:ext cx="721051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0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Reksadana</a:t>
            </a:r>
            <a:r>
              <a:rPr lang="en-AU" sz="20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?</a:t>
            </a:r>
          </a:p>
          <a:p>
            <a:r>
              <a:rPr lang="en-AU" sz="20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Diantaranya</a:t>
            </a:r>
            <a:r>
              <a:rPr lang="en-AU" sz="20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888169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4" grpId="0"/>
      <p:bldP spid="36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7"/>
          <p:cNvSpPr/>
          <p:nvPr/>
        </p:nvSpPr>
        <p:spPr>
          <a:xfrm>
            <a:off x="4403700" y="2971800"/>
            <a:ext cx="5092822" cy="3637306"/>
          </a:xfrm>
          <a:prstGeom prst="wedgeEllipseCallout">
            <a:avLst/>
          </a:prstGeom>
          <a:solidFill>
            <a:srgbClr val="D094D6">
              <a:alpha val="7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ounded Rectangular Callout 6"/>
          <p:cNvSpPr/>
          <p:nvPr/>
        </p:nvSpPr>
        <p:spPr>
          <a:xfrm rot="17100000">
            <a:off x="-1149386" y="1297760"/>
            <a:ext cx="6478879" cy="4324711"/>
          </a:xfrm>
          <a:prstGeom prst="wedgeRoundRectCallout">
            <a:avLst>
              <a:gd name="adj1" fmla="val -25085"/>
              <a:gd name="adj2" fmla="val 61733"/>
              <a:gd name="adj3" fmla="val 16667"/>
            </a:avLst>
          </a:prstGeom>
          <a:solidFill>
            <a:srgbClr val="4F81B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0722" name="Picture 4" descr="http://i993.photobucket.com/albums/af55/ed_re07/Untitled-2.jpg"/>
          <p:cNvPicPr>
            <a:picLocks noChangeAspect="1" noChangeArrowheads="1"/>
          </p:cNvPicPr>
          <p:nvPr/>
        </p:nvPicPr>
        <p:blipFill rotWithShape="1">
          <a:blip r:embed="rId3"/>
          <a:srcRect l="2499" t="11047" r="10407" b="7170"/>
          <a:stretch/>
        </p:blipFill>
        <p:spPr bwMode="auto">
          <a:xfrm>
            <a:off x="358503" y="5070954"/>
            <a:ext cx="2739920" cy="147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6" descr="http://ts1.mm.bing.net/th?id=H.5052415811257400&amp;pid=15.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3614" y="3438531"/>
            <a:ext cx="3601255" cy="283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33" name="Group 2"/>
          <p:cNvGrpSpPr>
            <a:grpSpLocks/>
          </p:cNvGrpSpPr>
          <p:nvPr/>
        </p:nvGrpSpPr>
        <p:grpSpPr bwMode="auto">
          <a:xfrm>
            <a:off x="761467" y="1143497"/>
            <a:ext cx="3289711" cy="4171106"/>
            <a:chOff x="313002" y="965027"/>
            <a:chExt cx="4557448" cy="5334000"/>
          </a:xfrm>
          <a:effectLst/>
        </p:grpSpPr>
        <p:pic>
          <p:nvPicPr>
            <p:cNvPr id="21507" name="Picture 2" descr="http://i993.photobucket.com/albums/af55/ed_re07/Untitled-1-7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3002" y="965027"/>
              <a:ext cx="4557448" cy="533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" name="Rectangle 1"/>
            <p:cNvSpPr/>
            <p:nvPr/>
          </p:nvSpPr>
          <p:spPr>
            <a:xfrm rot="21424405">
              <a:off x="524537" y="2419177"/>
              <a:ext cx="2075788" cy="24606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22102" y="229096"/>
            <a:ext cx="2335850" cy="914401"/>
          </a:xfrm>
        </p:spPr>
        <p:txBody>
          <a:bodyPr/>
          <a:lstStyle/>
          <a:p>
            <a:r>
              <a:rPr lang="en-AU" sz="60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2015</a:t>
            </a:r>
            <a:endParaRPr lang="en-AU" sz="60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 bwMode="auto">
          <a:xfrm>
            <a:off x="521551" y="218374"/>
            <a:ext cx="2360349" cy="83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AU" sz="60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1996</a:t>
            </a:r>
            <a:endParaRPr lang="en-AU" sz="6000" b="1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4" name="Title 2"/>
          <p:cNvSpPr txBox="1">
            <a:spLocks/>
          </p:cNvSpPr>
          <p:nvPr/>
        </p:nvSpPr>
        <p:spPr bwMode="auto">
          <a:xfrm>
            <a:off x="2330503" y="5033108"/>
            <a:ext cx="2951469" cy="83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AU" sz="28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BIG MAC</a:t>
            </a:r>
            <a:br>
              <a:rPr lang="en-AU" sz="28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AU" sz="28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Rp4.600</a:t>
            </a:r>
            <a:endParaRPr lang="en-AU" sz="2800" b="1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8" name="Title 2"/>
          <p:cNvSpPr txBox="1">
            <a:spLocks/>
          </p:cNvSpPr>
          <p:nvPr/>
        </p:nvSpPr>
        <p:spPr bwMode="auto">
          <a:xfrm>
            <a:off x="4073110" y="5817408"/>
            <a:ext cx="2951469" cy="83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AU" sz="32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BIG MAC</a:t>
            </a:r>
            <a:br>
              <a:rPr lang="en-AU" sz="32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AU" sz="32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Rp31.500</a:t>
            </a:r>
            <a:endParaRPr lang="en-AU" sz="32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73186" y="1160266"/>
            <a:ext cx="4295365" cy="1770463"/>
            <a:chOff x="4876800" y="838200"/>
            <a:chExt cx="4770163" cy="2209800"/>
          </a:xfrm>
        </p:grpSpPr>
        <p:sp>
          <p:nvSpPr>
            <p:cNvPr id="19" name="Title 2"/>
            <p:cNvSpPr txBox="1">
              <a:spLocks/>
            </p:cNvSpPr>
            <p:nvPr/>
          </p:nvSpPr>
          <p:spPr bwMode="auto">
            <a:xfrm>
              <a:off x="4876800" y="838200"/>
              <a:ext cx="4770163" cy="914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AU" b="1" dirty="0" smtClean="0">
                  <a:solidFill>
                    <a:srgbClr val="C00000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Meiryo UI" panose="020B0604030504040204" pitchFamily="34" charset="-128"/>
                </a:rPr>
                <a:t>685</a:t>
              </a:r>
              <a:r>
                <a:rPr lang="en-AU" sz="1600" b="1" dirty="0" smtClean="0">
                  <a:latin typeface="Meiryo UI" panose="020B0604030504040204" pitchFamily="34" charset="-128"/>
                  <a:ea typeface="Meiryo UI" panose="020B0604030504040204" pitchFamily="34" charset="-128"/>
                  <a:cs typeface="Meiryo UI" panose="020B0604030504040204" pitchFamily="34" charset="-128"/>
                </a:rPr>
                <a:t>% growth</a:t>
              </a:r>
            </a:p>
          </p:txBody>
        </p:sp>
        <p:sp>
          <p:nvSpPr>
            <p:cNvPr id="29" name="Title 2"/>
            <p:cNvSpPr txBox="1">
              <a:spLocks/>
            </p:cNvSpPr>
            <p:nvPr/>
          </p:nvSpPr>
          <p:spPr bwMode="auto">
            <a:xfrm>
              <a:off x="5867400" y="2133599"/>
              <a:ext cx="3550159" cy="914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AU" b="1" dirty="0">
                  <a:solidFill>
                    <a:srgbClr val="C00000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3</a:t>
              </a:r>
              <a:r>
                <a:rPr lang="en-AU" b="1" dirty="0" smtClean="0">
                  <a:solidFill>
                    <a:srgbClr val="C00000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6</a:t>
              </a:r>
              <a:r>
                <a:rPr lang="en-AU" sz="1600" b="1" dirty="0" smtClean="0">
                  <a:latin typeface="Leelawadee" panose="020B0502040204020203" pitchFamily="34" charset="-34"/>
                  <a:cs typeface="Leelawadee" panose="020B0502040204020203" pitchFamily="34" charset="-34"/>
                </a:rPr>
                <a:t>% </a:t>
              </a:r>
              <a:r>
                <a:rPr lang="en-AU" sz="1600" b="1" dirty="0" smtClean="0">
                  <a:latin typeface="Meiryo UI" panose="020B0604030504040204" pitchFamily="34" charset="-128"/>
                  <a:ea typeface="Meiryo UI" panose="020B0604030504040204" pitchFamily="34" charset="-128"/>
                  <a:cs typeface="Meiryo UI" panose="020B0604030504040204" pitchFamily="34" charset="-128"/>
                </a:rPr>
                <a:t>per </a:t>
              </a:r>
              <a:r>
                <a:rPr lang="en-AU" sz="1600" b="1" dirty="0" err="1" smtClean="0">
                  <a:latin typeface="Meiryo UI" panose="020B0604030504040204" pitchFamily="34" charset="-128"/>
                  <a:ea typeface="Meiryo UI" panose="020B0604030504040204" pitchFamily="34" charset="-128"/>
                  <a:cs typeface="Meiryo UI" panose="020B0604030504040204" pitchFamily="34" charset="-128"/>
                </a:rPr>
                <a:t>tahun</a:t>
              </a:r>
              <a:endParaRPr lang="en-AU" sz="1600" b="1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endParaRPr>
            </a:p>
          </p:txBody>
        </p:sp>
        <p:sp>
          <p:nvSpPr>
            <p:cNvPr id="31" name="Title 2"/>
            <p:cNvSpPr txBox="1">
              <a:spLocks/>
            </p:cNvSpPr>
            <p:nvPr/>
          </p:nvSpPr>
          <p:spPr bwMode="auto">
            <a:xfrm>
              <a:off x="5759559" y="1490366"/>
              <a:ext cx="2768977" cy="914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AU" b="1" dirty="0" smtClean="0">
                  <a:latin typeface="Leelawadee" panose="020B0502040204020203" pitchFamily="34" charset="-34"/>
                  <a:cs typeface="Leelawadee" panose="020B0502040204020203" pitchFamily="34" charset="-34"/>
                </a:rPr>
                <a:t>19</a:t>
              </a:r>
              <a:r>
                <a:rPr lang="en-AU" sz="1600" b="1" dirty="0" smtClean="0">
                  <a:latin typeface="Leelawadee" panose="020B0502040204020203" pitchFamily="34" charset="-34"/>
                  <a:cs typeface="Leelawadee" panose="020B0502040204020203" pitchFamily="34" charset="-34"/>
                </a:rPr>
                <a:t> </a:t>
              </a:r>
              <a:r>
                <a:rPr lang="en-AU" sz="1600" b="1" dirty="0" err="1" smtClean="0">
                  <a:latin typeface="Meiryo UI" panose="020B0604030504040204" pitchFamily="34" charset="-128"/>
                  <a:ea typeface="Meiryo UI" panose="020B0604030504040204" pitchFamily="34" charset="-128"/>
                  <a:cs typeface="Meiryo UI" panose="020B0604030504040204" pitchFamily="34" charset="-128"/>
                </a:rPr>
                <a:t>tahun</a:t>
              </a:r>
              <a:r>
                <a:rPr lang="en-AU" sz="1600" b="1" dirty="0" smtClean="0">
                  <a:latin typeface="Meiryo UI" panose="020B0604030504040204" pitchFamily="34" charset="-128"/>
                  <a:ea typeface="Meiryo UI" panose="020B0604030504040204" pitchFamily="34" charset="-128"/>
                  <a:cs typeface="Meiryo UI" panose="020B0604030504040204" pitchFamily="34" charset="-128"/>
                </a:rPr>
                <a:t> </a:t>
              </a:r>
            </a:p>
          </p:txBody>
        </p:sp>
      </p:grpSp>
      <p:sp>
        <p:nvSpPr>
          <p:cNvPr id="14" name="Right Arrow 13"/>
          <p:cNvSpPr/>
          <p:nvPr/>
        </p:nvSpPr>
        <p:spPr>
          <a:xfrm>
            <a:off x="3800778" y="139784"/>
            <a:ext cx="2830283" cy="1122969"/>
          </a:xfrm>
          <a:prstGeom prst="rightArrow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TextBox 21"/>
          <p:cNvSpPr txBox="1"/>
          <p:nvPr/>
        </p:nvSpPr>
        <p:spPr>
          <a:xfrm>
            <a:off x="7026311" y="990600"/>
            <a:ext cx="1965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b="1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As 31 Des 2015</a:t>
            </a:r>
            <a:endParaRPr lang="en-AU" sz="1200" b="1" dirty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28" grpId="0"/>
      <p:bldP spid="14" grpId="0" animBg="1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609600" y="-517525"/>
            <a:ext cx="9982200" cy="6965950"/>
          </a:xfrm>
          <a:prstGeom prst="wedgeEllipseCallou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29D3A1-3178-4329-978D-BF97E1E6BC8D}" type="slidenum">
              <a:rPr lang="en-SG" smtClean="0"/>
              <a:pPr>
                <a:defRPr/>
              </a:pPr>
              <a:t>30</a:t>
            </a:fld>
            <a:endParaRPr lang="en-SG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152401" y="228600"/>
            <a:ext cx="8534400" cy="91440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AU" sz="28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Tentang</a:t>
            </a:r>
            <a:r>
              <a:rPr lang="en-AU" sz="28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en-AU" sz="28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Reksadana</a:t>
            </a:r>
            <a:r>
              <a:rPr lang="en-AU" sz="28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…</a:t>
            </a:r>
            <a:endParaRPr lang="en-AU" sz="2800" dirty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5441" y="1143001"/>
            <a:ext cx="721051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Dana </a:t>
            </a:r>
            <a:r>
              <a:rPr lang="en-AU" sz="24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kumpulan</a:t>
            </a:r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investor </a:t>
            </a:r>
            <a:r>
              <a:rPr lang="en-AU" sz="24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untuk</a:t>
            </a:r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sz="24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bersama-sama</a:t>
            </a:r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sz="24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berinvestasi</a:t>
            </a:r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di </a:t>
            </a:r>
            <a:r>
              <a:rPr lang="en-AU" sz="24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berbagai</a:t>
            </a:r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sz="24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pilihan</a:t>
            </a:r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instrument </a:t>
            </a:r>
            <a:r>
              <a:rPr lang="en-AU" sz="24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finansial</a:t>
            </a:r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04982" y="2803527"/>
            <a:ext cx="6639018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4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Artinya</a:t>
            </a:r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</a:t>
            </a:r>
          </a:p>
          <a:p>
            <a:endParaRPr lang="en-AU" sz="2400" b="1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342900" indent="-342900">
              <a:buFontTx/>
              <a:buChar char="-"/>
            </a:pPr>
            <a:r>
              <a:rPr lang="en-AU" sz="24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Dengan</a:t>
            </a:r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dana </a:t>
            </a:r>
            <a:r>
              <a:rPr lang="en-AU" sz="24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terbatas</a:t>
            </a:r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sz="24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tetap</a:t>
            </a:r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sz="24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memiliki</a:t>
            </a:r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sz="24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diversifikasi</a:t>
            </a:r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sz="24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saham</a:t>
            </a:r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/</a:t>
            </a:r>
            <a:r>
              <a:rPr lang="en-AU" sz="24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obligasi</a:t>
            </a:r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AU" sz="24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Dipilihkan</a:t>
            </a:r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sz="24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oleh</a:t>
            </a:r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sz="24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Manajer</a:t>
            </a:r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sz="24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Investasi</a:t>
            </a:r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professional.</a:t>
            </a:r>
          </a:p>
          <a:p>
            <a:pPr marL="342900" indent="-342900">
              <a:buFontTx/>
              <a:buChar char="-"/>
            </a:pPr>
            <a:r>
              <a:rPr lang="en-AU" sz="24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Cocok</a:t>
            </a:r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sz="24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untuk</a:t>
            </a:r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investor </a:t>
            </a:r>
            <a:r>
              <a:rPr lang="en-AU" sz="24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pemula</a:t>
            </a:r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2" t="8888" r="32221" b="36666"/>
          <a:stretch/>
        </p:blipFill>
        <p:spPr>
          <a:xfrm>
            <a:off x="376191" y="5294834"/>
            <a:ext cx="787400" cy="116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19050" y="-519278"/>
            <a:ext cx="9982200" cy="6965950"/>
          </a:xfrm>
          <a:prstGeom prst="wedgeEllipseCallou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1" y="6477000"/>
            <a:ext cx="2133600" cy="365125"/>
          </a:xfrm>
        </p:spPr>
        <p:txBody>
          <a:bodyPr/>
          <a:lstStyle/>
          <a:p>
            <a:pPr>
              <a:defRPr/>
            </a:pPr>
            <a:fld id="{4D29D3A1-3178-4329-978D-BF97E1E6BC8D}" type="slidenum">
              <a:rPr lang="en-SG" smtClean="0"/>
              <a:pPr>
                <a:defRPr/>
              </a:pPr>
              <a:t>31</a:t>
            </a:fld>
            <a:endParaRPr lang="en-SG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152401" y="228600"/>
            <a:ext cx="8534400" cy="91440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AU" sz="28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Mau </a:t>
            </a:r>
            <a:r>
              <a:rPr lang="en-AU" sz="28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lebih</a:t>
            </a:r>
            <a:r>
              <a:rPr lang="en-AU" sz="28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en-AU" sz="28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mudah</a:t>
            </a:r>
            <a:r>
              <a:rPr lang="en-AU" sz="28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en-AU" sz="28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lagi</a:t>
            </a:r>
            <a:r>
              <a:rPr lang="en-AU" sz="28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?</a:t>
            </a:r>
            <a:endParaRPr lang="en-AU" sz="2800" dirty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6283" y="1119782"/>
            <a:ext cx="721051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Ada </a:t>
            </a:r>
            <a:r>
              <a:rPr lang="en-AU" sz="2400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reksadana</a:t>
            </a:r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yang </a:t>
            </a:r>
            <a:r>
              <a:rPr lang="en-AU" sz="24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diperdagangkan</a:t>
            </a:r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sz="24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seperti</a:t>
            </a:r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sz="24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halnya</a:t>
            </a:r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sz="2400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saham</a:t>
            </a:r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di bursa!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6283" y="2164140"/>
            <a:ext cx="8044455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Exchange Traded Fund (ETF),</a:t>
            </a:r>
          </a:p>
          <a:p>
            <a:pPr marL="342900" indent="-342900">
              <a:buFontTx/>
              <a:buChar char="-"/>
            </a:pPr>
            <a:r>
              <a:rPr lang="en-AU" sz="24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Alternatif</a:t>
            </a:r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sz="24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efek</a:t>
            </a:r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yang </a:t>
            </a:r>
            <a:r>
              <a:rPr lang="en-AU" sz="24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mudah</a:t>
            </a:r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sz="24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dan</a:t>
            </a:r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sz="24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tidak</a:t>
            </a:r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sz="24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mahal</a:t>
            </a:r>
            <a:endParaRPr lang="en-AU" sz="2400" b="1" dirty="0" smtClean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342900" indent="-342900">
              <a:buFontTx/>
              <a:buChar char="-"/>
            </a:pPr>
            <a:r>
              <a:rPr lang="en-AU" sz="24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Diversifikasi</a:t>
            </a:r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sz="24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kepemilikan</a:t>
            </a:r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sz="24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saham</a:t>
            </a:r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sz="24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hanya</a:t>
            </a:r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b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AU" sz="24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dengan</a:t>
            </a:r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AU" sz="24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satu</a:t>
            </a:r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order/</a:t>
            </a:r>
            <a:r>
              <a:rPr lang="en-AU" sz="24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klik</a:t>
            </a:r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</a:p>
        </p:txBody>
      </p:sp>
      <p:pic>
        <p:nvPicPr>
          <p:cNvPr id="9" name="Picture 11"/>
          <p:cNvPicPr>
            <a:picLocks noChangeAspect="1"/>
          </p:cNvPicPr>
          <p:nvPr/>
        </p:nvPicPr>
        <p:blipFill rotWithShape="1">
          <a:blip r:embed="rId2"/>
          <a:srcRect t="14634"/>
          <a:stretch/>
        </p:blipFill>
        <p:spPr bwMode="auto">
          <a:xfrm>
            <a:off x="3276600" y="4038600"/>
            <a:ext cx="56197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2" t="8888" r="32221" b="36666"/>
          <a:stretch/>
        </p:blipFill>
        <p:spPr>
          <a:xfrm>
            <a:off x="376191" y="5294834"/>
            <a:ext cx="787400" cy="116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6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2021719" y="8213937"/>
            <a:ext cx="2133600" cy="365125"/>
          </a:xfrm>
        </p:spPr>
        <p:txBody>
          <a:bodyPr/>
          <a:lstStyle/>
          <a:p>
            <a:pPr>
              <a:defRPr/>
            </a:pPr>
            <a:fld id="{4D29D3A1-3178-4329-978D-BF97E1E6BC8D}" type="slidenum">
              <a:rPr lang="en-SG" smtClean="0"/>
              <a:pPr>
                <a:defRPr/>
              </a:pPr>
              <a:t>32</a:t>
            </a:fld>
            <a:endParaRPr lang="en-SG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391" y="1219200"/>
            <a:ext cx="2841656" cy="41140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2" t="8888" r="32221" b="36666"/>
          <a:stretch/>
        </p:blipFill>
        <p:spPr>
          <a:xfrm>
            <a:off x="7952845" y="5562600"/>
            <a:ext cx="787400" cy="11691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2000"/>
            <a:ext cx="5204791" cy="52150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51193" y="5916352"/>
            <a:ext cx="4763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Meme </a:t>
            </a:r>
            <a:r>
              <a:rPr lang="en-AU" sz="12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oleh</a:t>
            </a:r>
            <a:r>
              <a:rPr lang="en-AU" sz="12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en-AU" sz="12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Januarico</a:t>
            </a:r>
            <a:r>
              <a:rPr lang="en-AU" sz="12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-Ad</a:t>
            </a:r>
            <a:br>
              <a:rPr lang="en-AU" sz="12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</a:br>
            <a:r>
              <a:rPr lang="en-AU" sz="12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Kompetisi</a:t>
            </a:r>
            <a:r>
              <a:rPr lang="en-AU" sz="12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Meme &amp; </a:t>
            </a:r>
            <a:r>
              <a:rPr lang="en-AU" sz="12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Videogram</a:t>
            </a:r>
            <a:r>
              <a:rPr lang="en-AU" sz="12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PT BEI </a:t>
            </a:r>
            <a:r>
              <a:rPr lang="en-AU" sz="12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Periode</a:t>
            </a:r>
            <a:r>
              <a:rPr lang="en-AU" sz="12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II 2016</a:t>
            </a:r>
            <a:endParaRPr lang="en-AU" sz="1200" dirty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215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Callout 74"/>
          <p:cNvSpPr/>
          <p:nvPr/>
        </p:nvSpPr>
        <p:spPr>
          <a:xfrm>
            <a:off x="-1935722" y="-2895601"/>
            <a:ext cx="8659522" cy="4766103"/>
          </a:xfrm>
          <a:prstGeom prst="wedgeEllipseCallout">
            <a:avLst/>
          </a:prstGeom>
          <a:solidFill>
            <a:srgbClr val="FF6600">
              <a:alpha val="5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7" name="Picture 56"/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-29525" y="1211654"/>
            <a:ext cx="9196347" cy="506676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0292" y="27197"/>
            <a:ext cx="7319840" cy="91440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Leelawadee" panose="020B0502040204020203" pitchFamily="34" charset="-34"/>
                <a:ea typeface="Meiryo UI" panose="020B0604030504040204" pitchFamily="34" charset="-128"/>
                <a:cs typeface="Leelawadee" panose="020B0502040204020203" pitchFamily="34" charset="-34"/>
              </a:rPr>
              <a:t>IHSG &amp; </a:t>
            </a:r>
            <a:r>
              <a:rPr lang="en-US" sz="2800" b="1" dirty="0" err="1" smtClean="0">
                <a:latin typeface="Leelawadee" panose="020B0502040204020203" pitchFamily="34" charset="-34"/>
                <a:ea typeface="Meiryo UI" panose="020B0604030504040204" pitchFamily="34" charset="-128"/>
                <a:cs typeface="Leelawadee" panose="020B0502040204020203" pitchFamily="34" charset="-34"/>
              </a:rPr>
              <a:t>beberapa</a:t>
            </a:r>
            <a:r>
              <a:rPr lang="en-US" sz="2800" b="1" dirty="0" smtClean="0">
                <a:latin typeface="Leelawadee" panose="020B0502040204020203" pitchFamily="34" charset="-34"/>
                <a:ea typeface="Meiryo UI" panose="020B0604030504040204" pitchFamily="34" charset="-128"/>
                <a:cs typeface="Leelawadee" panose="020B0502040204020203" pitchFamily="34" charset="-34"/>
              </a:rPr>
              <a:t> momentum </a:t>
            </a:r>
            <a:r>
              <a:rPr lang="en-US" sz="2800" b="1" dirty="0" err="1" smtClean="0">
                <a:latin typeface="Leelawadee" panose="020B0502040204020203" pitchFamily="34" charset="-34"/>
                <a:ea typeface="Meiryo UI" panose="020B0604030504040204" pitchFamily="34" charset="-128"/>
                <a:cs typeface="Leelawadee" panose="020B0502040204020203" pitchFamily="34" charset="-34"/>
              </a:rPr>
              <a:t>nya</a:t>
            </a:r>
            <a:endParaRPr lang="en-US" sz="2800" b="1" dirty="0">
              <a:latin typeface="Leelawadee" panose="020B0502040204020203" pitchFamily="34" charset="-34"/>
              <a:ea typeface="Meiryo UI" panose="020B0604030504040204" pitchFamily="34" charset="-128"/>
              <a:cs typeface="Leelawadee" panose="020B0502040204020203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65029" y="-25400"/>
            <a:ext cx="381000" cy="365125"/>
          </a:xfrm>
          <a:prstGeom prst="rect">
            <a:avLst/>
          </a:prstGeom>
        </p:spPr>
        <p:txBody>
          <a:bodyPr/>
          <a:lstStyle/>
          <a:p>
            <a:fld id="{7BF2C29C-C3AB-49C8-B227-48BB3ED3D693}" type="slidenum">
              <a:rPr lang="en-SG" smtClean="0">
                <a:solidFill>
                  <a:schemeClr val="bg1"/>
                </a:solidFill>
              </a:rPr>
              <a:pPr/>
              <a:t>33</a:t>
            </a:fld>
            <a:endParaRPr lang="en-SG" dirty="0">
              <a:solidFill>
                <a:schemeClr val="bg1"/>
              </a:solidFill>
            </a:endParaRPr>
          </a:p>
        </p:txBody>
      </p:sp>
      <p:sp>
        <p:nvSpPr>
          <p:cNvPr id="54" name="Text Box 18"/>
          <p:cNvSpPr txBox="1">
            <a:spLocks noChangeArrowheads="1"/>
          </p:cNvSpPr>
          <p:nvPr/>
        </p:nvSpPr>
        <p:spPr bwMode="auto">
          <a:xfrm>
            <a:off x="6643245" y="6415195"/>
            <a:ext cx="13925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*) </a:t>
            </a:r>
            <a:r>
              <a:rPr lang="id-ID" sz="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30 </a:t>
            </a:r>
            <a:r>
              <a:rPr lang="id-ID" sz="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December 2015</a:t>
            </a: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258870" y="676756"/>
            <a:ext cx="228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r">
              <a:defRPr/>
            </a:pPr>
            <a:r>
              <a:rPr lang="en-US" sz="1400" b="1" noProof="1" smtClean="0">
                <a:solidFill>
                  <a:schemeClr val="bg1"/>
                </a:solidFill>
                <a:latin typeface="Leelawadee" panose="020B0502040204020203" pitchFamily="34" charset="-34"/>
                <a:ea typeface="Segoe UI" pitchFamily="34" charset="0"/>
                <a:cs typeface="Leelawadee" panose="020B0502040204020203" pitchFamily="34" charset="-34"/>
              </a:rPr>
              <a:t>1992 – </a:t>
            </a:r>
            <a:r>
              <a:rPr lang="id-ID" sz="1400" b="1" noProof="1" smtClean="0">
                <a:solidFill>
                  <a:schemeClr val="bg1"/>
                </a:solidFill>
                <a:latin typeface="Leelawadee" panose="020B0502040204020203" pitchFamily="34" charset="-34"/>
                <a:ea typeface="Segoe UI" pitchFamily="34" charset="0"/>
                <a:cs typeface="Leelawadee" panose="020B0502040204020203" pitchFamily="34" charset="-34"/>
              </a:rPr>
              <a:t>30 </a:t>
            </a:r>
            <a:r>
              <a:rPr lang="id-ID" sz="1400" b="1" noProof="1">
                <a:solidFill>
                  <a:schemeClr val="bg1"/>
                </a:solidFill>
                <a:latin typeface="Leelawadee" panose="020B0502040204020203" pitchFamily="34" charset="-34"/>
                <a:ea typeface="Segoe UI" pitchFamily="34" charset="0"/>
                <a:cs typeface="Leelawadee" panose="020B0502040204020203" pitchFamily="34" charset="-34"/>
              </a:rPr>
              <a:t>December 2015</a:t>
            </a:r>
          </a:p>
        </p:txBody>
      </p:sp>
      <p:sp>
        <p:nvSpPr>
          <p:cNvPr id="67" name="Text Box 47"/>
          <p:cNvSpPr txBox="1">
            <a:spLocks noChangeArrowheads="1"/>
          </p:cNvSpPr>
          <p:nvPr/>
        </p:nvSpPr>
        <p:spPr bwMode="auto">
          <a:xfrm>
            <a:off x="6591924" y="3444275"/>
            <a:ext cx="1537132" cy="55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75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02-Jan-2013</a:t>
            </a:r>
            <a:endParaRPr lang="en-US" sz="750" b="1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r" eaLnBrk="0" hangingPunct="0">
              <a:defRPr/>
            </a:pPr>
            <a:r>
              <a:rPr lang="en-US" sz="75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New Trading Hours</a:t>
            </a:r>
          </a:p>
          <a:p>
            <a:pPr algn="r" eaLnBrk="0" hangingPunct="0">
              <a:defRPr/>
            </a:pPr>
            <a:r>
              <a:rPr lang="en-US" sz="75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4,254.816</a:t>
            </a:r>
            <a:endParaRPr lang="en-US" sz="750" b="1" dirty="0">
              <a:solidFill>
                <a:srgbClr val="C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6" name="Line 28"/>
          <p:cNvSpPr>
            <a:spLocks noChangeShapeType="1"/>
          </p:cNvSpPr>
          <p:nvPr/>
        </p:nvSpPr>
        <p:spPr bwMode="auto">
          <a:xfrm flipV="1">
            <a:off x="8338384" y="2628616"/>
            <a:ext cx="1" cy="1989315"/>
          </a:xfrm>
          <a:prstGeom prst="line">
            <a:avLst/>
          </a:prstGeom>
          <a:noFill/>
          <a:ln w="31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800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-213547" y="1412823"/>
            <a:ext cx="9275199" cy="4983837"/>
            <a:chOff x="-483210" y="923541"/>
            <a:chExt cx="9275199" cy="4983837"/>
          </a:xfrm>
        </p:grpSpPr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39536" y="5688732"/>
              <a:ext cx="37151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800" b="1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1992</a:t>
              </a:r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403925" y="5688732"/>
              <a:ext cx="37151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800" b="1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1993</a:t>
              </a: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768314" y="5688732"/>
              <a:ext cx="37151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800" b="1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1994</a:t>
              </a: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1497092" y="5688732"/>
              <a:ext cx="37151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800" b="1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1996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1132703" y="5688732"/>
              <a:ext cx="37151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800" b="1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1995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1861481" y="5688732"/>
              <a:ext cx="37151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800" b="1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1997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2225870" y="5688732"/>
              <a:ext cx="37151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800" b="1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1998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2590259" y="5688732"/>
              <a:ext cx="37151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800" b="1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1999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954648" y="5688732"/>
              <a:ext cx="37151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800" b="1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2000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319037" y="5688732"/>
              <a:ext cx="37151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800" b="1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2001</a:t>
              </a: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3683426" y="5688732"/>
              <a:ext cx="37151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800" b="1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2002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4047815" y="5688732"/>
              <a:ext cx="37151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800" b="1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2003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4412204" y="5688732"/>
              <a:ext cx="37151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800" b="1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2004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4776593" y="5688732"/>
              <a:ext cx="37151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800" b="1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2005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5140982" y="5688732"/>
              <a:ext cx="37151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800" b="1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2006</a:t>
              </a: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5505371" y="5688732"/>
              <a:ext cx="37151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800" b="1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2007</a:t>
              </a: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5869760" y="5688732"/>
              <a:ext cx="37151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800" b="1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2008</a:t>
              </a:r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6234149" y="5688732"/>
              <a:ext cx="37151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800" b="1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2009</a:t>
              </a: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4165990" y="3135313"/>
              <a:ext cx="1535584" cy="70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r>
                <a:rPr lang="en-US" sz="750" b="1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30-Nov-2007</a:t>
              </a:r>
            </a:p>
            <a:p>
              <a:pPr algn="r" eaLnBrk="0" hangingPunct="0">
                <a:defRPr/>
              </a:pPr>
              <a:r>
                <a:rPr lang="en-US" sz="750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Consolidation of the SSX into JSX to become the IDX</a:t>
              </a:r>
            </a:p>
            <a:p>
              <a:pPr algn="r" eaLnBrk="0" hangingPunct="0">
                <a:defRPr/>
              </a:pPr>
              <a:r>
                <a:rPr lang="en-US" sz="750" b="1" dirty="0">
                  <a:solidFill>
                    <a:srgbClr val="C0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2,688.332</a:t>
              </a:r>
              <a:endParaRPr lang="en-US" sz="750" dirty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eaLnBrk="0" hangingPunct="0">
                <a:defRPr/>
              </a:pPr>
              <a:endParaRPr lang="en-US" sz="75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3456889" y="3789089"/>
              <a:ext cx="1337444" cy="704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r>
                <a:rPr lang="en-US" sz="750" b="1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6-Oct-2004</a:t>
              </a:r>
            </a:p>
            <a:p>
              <a:pPr algn="r" eaLnBrk="0" hangingPunct="0">
                <a:defRPr/>
              </a:pPr>
              <a:r>
                <a:rPr lang="en-US" sz="750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Launching of </a:t>
              </a:r>
            </a:p>
            <a:p>
              <a:pPr algn="r" eaLnBrk="0" hangingPunct="0">
                <a:defRPr/>
              </a:pPr>
              <a:r>
                <a:rPr lang="en-US" sz="750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Stock Option</a:t>
              </a:r>
            </a:p>
            <a:p>
              <a:pPr algn="r" eaLnBrk="0" hangingPunct="0">
                <a:defRPr/>
              </a:pPr>
              <a:r>
                <a:rPr lang="en-US" sz="750" b="1" dirty="0">
                  <a:solidFill>
                    <a:srgbClr val="C0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856.060</a:t>
              </a:r>
              <a:endParaRPr lang="en-US" sz="750" dirty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eaLnBrk="0" hangingPunct="0">
                <a:defRPr/>
              </a:pPr>
              <a:endParaRPr lang="en-US" sz="75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2527993" y="2513927"/>
              <a:ext cx="1337444" cy="702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r>
                <a:rPr lang="en-US" sz="750" b="1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28-Mar-2002</a:t>
              </a:r>
            </a:p>
            <a:p>
              <a:pPr algn="r" eaLnBrk="0" hangingPunct="0">
                <a:defRPr/>
              </a:pPr>
              <a:r>
                <a:rPr lang="en-US" sz="750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Implementation of </a:t>
              </a:r>
            </a:p>
            <a:p>
              <a:pPr algn="r" eaLnBrk="0" hangingPunct="0">
                <a:defRPr/>
              </a:pPr>
              <a:r>
                <a:rPr lang="en-US" sz="750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Remote Trading</a:t>
              </a:r>
            </a:p>
            <a:p>
              <a:pPr algn="r" eaLnBrk="0" hangingPunct="0">
                <a:defRPr/>
              </a:pPr>
              <a:r>
                <a:rPr lang="en-US" sz="750" b="1" dirty="0">
                  <a:solidFill>
                    <a:srgbClr val="C0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481.775</a:t>
              </a:r>
            </a:p>
            <a:p>
              <a:pPr eaLnBrk="0" hangingPunct="0">
                <a:defRPr/>
              </a:pPr>
              <a:endParaRPr lang="en-US" sz="75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346426" y="3947977"/>
              <a:ext cx="1" cy="1484723"/>
            </a:xfrm>
            <a:prstGeom prst="line">
              <a:avLst/>
            </a:prstGeom>
            <a:noFill/>
            <a:ln w="31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8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H="1" flipV="1">
              <a:off x="1360820" y="3291834"/>
              <a:ext cx="0" cy="2011660"/>
            </a:xfrm>
            <a:prstGeom prst="line">
              <a:avLst/>
            </a:prstGeom>
            <a:noFill/>
            <a:ln w="3175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8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3221410" y="3283079"/>
              <a:ext cx="1" cy="1989315"/>
            </a:xfrm>
            <a:prstGeom prst="line">
              <a:avLst/>
            </a:prstGeom>
            <a:noFill/>
            <a:ln w="3175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8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3826915" y="2576755"/>
              <a:ext cx="1" cy="2721737"/>
            </a:xfrm>
            <a:prstGeom prst="line">
              <a:avLst/>
            </a:prstGeom>
            <a:noFill/>
            <a:ln w="3175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8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H="1" flipV="1">
              <a:off x="4009013" y="5361628"/>
              <a:ext cx="393184" cy="1"/>
            </a:xfrm>
            <a:prstGeom prst="line">
              <a:avLst/>
            </a:prstGeom>
            <a:noFill/>
            <a:ln w="3175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8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 flipV="1">
              <a:off x="4736269" y="3882644"/>
              <a:ext cx="1" cy="1091753"/>
            </a:xfrm>
            <a:prstGeom prst="line">
              <a:avLst/>
            </a:prstGeom>
            <a:noFill/>
            <a:ln w="3175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8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flipV="1">
              <a:off x="2296533" y="4055373"/>
              <a:ext cx="1" cy="1313468"/>
            </a:xfrm>
            <a:prstGeom prst="line">
              <a:avLst/>
            </a:prstGeom>
            <a:noFill/>
            <a:ln w="3175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8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 flipV="1">
              <a:off x="1803977" y="1731671"/>
              <a:ext cx="4856" cy="3490854"/>
            </a:xfrm>
            <a:prstGeom prst="line">
              <a:avLst/>
            </a:prstGeom>
            <a:noFill/>
            <a:ln w="3175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8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 flipH="1" flipV="1">
              <a:off x="1427068" y="2480460"/>
              <a:ext cx="0" cy="2781059"/>
            </a:xfrm>
            <a:prstGeom prst="line">
              <a:avLst/>
            </a:prstGeom>
            <a:noFill/>
            <a:ln w="3175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8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 flipH="1" flipV="1">
              <a:off x="5678845" y="3422785"/>
              <a:ext cx="185756" cy="1"/>
            </a:xfrm>
            <a:prstGeom prst="line">
              <a:avLst/>
            </a:prstGeom>
            <a:noFill/>
            <a:ln w="3175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8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5" name="Text Box 36"/>
            <p:cNvSpPr txBox="1">
              <a:spLocks noChangeArrowheads="1"/>
            </p:cNvSpPr>
            <p:nvPr/>
          </p:nvSpPr>
          <p:spPr bwMode="auto">
            <a:xfrm>
              <a:off x="4406348" y="5127824"/>
              <a:ext cx="1170264" cy="520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en-US" sz="750" b="1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9-Sep-2002</a:t>
              </a:r>
            </a:p>
            <a:p>
              <a:pPr eaLnBrk="0" hangingPunct="0">
                <a:defRPr/>
              </a:pPr>
              <a:r>
                <a:rPr lang="en-US" sz="750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T+4 to T+3 Settlement</a:t>
              </a:r>
            </a:p>
            <a:p>
              <a:pPr eaLnBrk="0" hangingPunct="0">
                <a:defRPr/>
              </a:pPr>
              <a:r>
                <a:rPr lang="en-US" sz="750" b="1" dirty="0">
                  <a:solidFill>
                    <a:srgbClr val="C0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430.271</a:t>
              </a:r>
              <a:endParaRPr lang="en-US" sz="750" dirty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6" name="Text Box 37"/>
            <p:cNvSpPr txBox="1">
              <a:spLocks noChangeArrowheads="1"/>
            </p:cNvSpPr>
            <p:nvPr/>
          </p:nvSpPr>
          <p:spPr bwMode="auto">
            <a:xfrm>
              <a:off x="1919653" y="3189315"/>
              <a:ext cx="1337444" cy="529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r>
                <a:rPr lang="en-US" sz="750" b="1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21-Jul-2000</a:t>
              </a:r>
            </a:p>
            <a:p>
              <a:pPr algn="r" eaLnBrk="0" hangingPunct="0">
                <a:defRPr/>
              </a:pPr>
              <a:r>
                <a:rPr lang="en-US" sz="750" dirty="0" err="1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Scriptless</a:t>
              </a:r>
              <a:r>
                <a:rPr lang="en-US" sz="750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 Trading</a:t>
              </a:r>
            </a:p>
            <a:p>
              <a:pPr algn="r" eaLnBrk="0" hangingPunct="0">
                <a:defRPr/>
              </a:pPr>
              <a:r>
                <a:rPr lang="en-US" sz="750" b="1" dirty="0">
                  <a:solidFill>
                    <a:srgbClr val="C0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512.617</a:t>
              </a:r>
              <a:endParaRPr lang="en-US" sz="750" dirty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eaLnBrk="0" hangingPunct="0">
                <a:defRPr/>
              </a:pPr>
              <a:endParaRPr lang="en-US" sz="75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7" name="Text Box 38"/>
            <p:cNvSpPr txBox="1">
              <a:spLocks noChangeArrowheads="1"/>
            </p:cNvSpPr>
            <p:nvPr/>
          </p:nvSpPr>
          <p:spPr bwMode="auto">
            <a:xfrm>
              <a:off x="2260832" y="3958978"/>
              <a:ext cx="953548" cy="773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en-US" sz="750" b="1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23-Dec-1997</a:t>
              </a:r>
            </a:p>
            <a:p>
              <a:pPr eaLnBrk="0" hangingPunct="0">
                <a:defRPr/>
              </a:pPr>
              <a:r>
                <a:rPr lang="en-US" sz="750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Founding of</a:t>
              </a:r>
            </a:p>
            <a:p>
              <a:pPr eaLnBrk="0" hangingPunct="0">
                <a:defRPr/>
              </a:pPr>
              <a:r>
                <a:rPr lang="en-US" sz="750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KSEI</a:t>
              </a:r>
            </a:p>
            <a:p>
              <a:pPr eaLnBrk="0" hangingPunct="0">
                <a:defRPr/>
              </a:pPr>
              <a:r>
                <a:rPr lang="en-US" sz="750" b="1" dirty="0">
                  <a:solidFill>
                    <a:srgbClr val="C0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397.031</a:t>
              </a:r>
              <a:endParaRPr lang="en-US" sz="750" dirty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eaLnBrk="0" hangingPunct="0">
                <a:defRPr/>
              </a:pPr>
              <a:endParaRPr lang="en-US" sz="75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8" name="Line 39"/>
            <p:cNvSpPr>
              <a:spLocks noChangeShapeType="1"/>
            </p:cNvSpPr>
            <p:nvPr/>
          </p:nvSpPr>
          <p:spPr bwMode="auto">
            <a:xfrm flipV="1">
              <a:off x="2147358" y="5092697"/>
              <a:ext cx="0" cy="548640"/>
            </a:xfrm>
            <a:prstGeom prst="line">
              <a:avLst/>
            </a:prstGeom>
            <a:noFill/>
            <a:ln w="3175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75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9" name="Text Box 40"/>
            <p:cNvSpPr txBox="1">
              <a:spLocks noChangeArrowheads="1"/>
            </p:cNvSpPr>
            <p:nvPr/>
          </p:nvSpPr>
          <p:spPr bwMode="auto">
            <a:xfrm>
              <a:off x="1248840" y="5281608"/>
              <a:ext cx="936521" cy="529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r>
                <a:rPr lang="en-US" sz="750" b="1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23-Jul-1997</a:t>
              </a:r>
            </a:p>
            <a:p>
              <a:pPr algn="r" eaLnBrk="0" hangingPunct="0">
                <a:defRPr/>
              </a:pPr>
              <a:r>
                <a:rPr lang="en-US" sz="750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Financial Crisis</a:t>
              </a:r>
            </a:p>
            <a:p>
              <a:pPr algn="r" eaLnBrk="0" hangingPunct="0">
                <a:defRPr/>
              </a:pPr>
              <a:r>
                <a:rPr lang="en-US" sz="750" b="1" dirty="0">
                  <a:solidFill>
                    <a:srgbClr val="C0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718.189</a:t>
              </a:r>
              <a:endParaRPr lang="en-US" sz="750" dirty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eaLnBrk="0" hangingPunct="0">
                <a:defRPr/>
              </a:pPr>
              <a:endParaRPr lang="en-US" sz="75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0" name="Text Box 41"/>
            <p:cNvSpPr txBox="1">
              <a:spLocks noChangeArrowheads="1"/>
            </p:cNvSpPr>
            <p:nvPr/>
          </p:nvSpPr>
          <p:spPr bwMode="auto">
            <a:xfrm>
              <a:off x="471877" y="1709373"/>
              <a:ext cx="1335897" cy="529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r>
                <a:rPr lang="en-US" sz="750" b="1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6-Aug-1996</a:t>
              </a:r>
            </a:p>
            <a:p>
              <a:pPr algn="r" eaLnBrk="0" hangingPunct="0">
                <a:defRPr/>
              </a:pPr>
              <a:r>
                <a:rPr lang="en-US" sz="750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Founding of KPEI</a:t>
              </a:r>
            </a:p>
            <a:p>
              <a:pPr algn="r" eaLnBrk="0" hangingPunct="0">
                <a:defRPr/>
              </a:pPr>
              <a:r>
                <a:rPr lang="en-US" sz="750" b="1" dirty="0">
                  <a:solidFill>
                    <a:srgbClr val="C0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554.790</a:t>
              </a:r>
              <a:endParaRPr lang="en-US" sz="750" dirty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eaLnBrk="0" hangingPunct="0">
                <a:defRPr/>
              </a:pPr>
              <a:endParaRPr lang="en-US" sz="75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1" name="Text Box 42"/>
            <p:cNvSpPr txBox="1">
              <a:spLocks noChangeArrowheads="1"/>
            </p:cNvSpPr>
            <p:nvPr/>
          </p:nvSpPr>
          <p:spPr bwMode="auto">
            <a:xfrm>
              <a:off x="-483210" y="2455643"/>
              <a:ext cx="1973659" cy="713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r>
                <a:rPr lang="en-US" sz="750" b="1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24-Jul-1995</a:t>
              </a:r>
            </a:p>
            <a:p>
              <a:pPr algn="r" eaLnBrk="0" hangingPunct="0">
                <a:defRPr/>
              </a:pPr>
              <a:r>
                <a:rPr lang="en-US" sz="750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  Merging process of SSX into</a:t>
              </a:r>
            </a:p>
            <a:p>
              <a:pPr algn="r" eaLnBrk="0" hangingPunct="0">
                <a:defRPr/>
              </a:pPr>
              <a:r>
                <a:rPr lang="en-US" sz="750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Bursa Paralel Indonesia</a:t>
              </a:r>
            </a:p>
            <a:p>
              <a:pPr algn="r" eaLnBrk="0" hangingPunct="0">
                <a:defRPr/>
              </a:pPr>
              <a:r>
                <a:rPr lang="en-US" sz="750" b="1" dirty="0">
                  <a:solidFill>
                    <a:srgbClr val="C0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509.532</a:t>
              </a:r>
              <a:endParaRPr lang="en-US" sz="750" dirty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2" name="Text Box 43"/>
            <p:cNvSpPr txBox="1">
              <a:spLocks noChangeArrowheads="1"/>
            </p:cNvSpPr>
            <p:nvPr/>
          </p:nvSpPr>
          <p:spPr bwMode="auto">
            <a:xfrm>
              <a:off x="442856" y="3191679"/>
              <a:ext cx="916397" cy="529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r>
                <a:rPr lang="en-US" sz="750" b="1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22-May-1995</a:t>
              </a:r>
            </a:p>
            <a:p>
              <a:pPr algn="r" eaLnBrk="0" hangingPunct="0">
                <a:defRPr/>
              </a:pPr>
              <a:r>
                <a:rPr lang="en-US" sz="750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JATS</a:t>
              </a:r>
            </a:p>
            <a:p>
              <a:pPr algn="r" eaLnBrk="0" hangingPunct="0">
                <a:defRPr/>
              </a:pPr>
              <a:r>
                <a:rPr lang="en-US" sz="750" b="1" dirty="0">
                  <a:solidFill>
                    <a:srgbClr val="C0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461.389</a:t>
              </a:r>
              <a:endParaRPr lang="en-US" sz="750" dirty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Text Box 44"/>
            <p:cNvSpPr txBox="1">
              <a:spLocks noChangeArrowheads="1"/>
            </p:cNvSpPr>
            <p:nvPr/>
          </p:nvSpPr>
          <p:spPr bwMode="auto">
            <a:xfrm>
              <a:off x="283088" y="3858053"/>
              <a:ext cx="1337444" cy="529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en-US" sz="750" b="1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13-Jul-1992</a:t>
              </a:r>
            </a:p>
            <a:p>
              <a:pPr eaLnBrk="0" hangingPunct="0">
                <a:defRPr/>
              </a:pPr>
              <a:r>
                <a:rPr lang="en-US" sz="750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Privatization of JSX</a:t>
              </a:r>
            </a:p>
            <a:p>
              <a:pPr eaLnBrk="0" hangingPunct="0">
                <a:defRPr/>
              </a:pPr>
              <a:r>
                <a:rPr lang="en-US" sz="750" b="1" dirty="0">
                  <a:solidFill>
                    <a:srgbClr val="C0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321.544</a:t>
              </a:r>
              <a:endParaRPr lang="en-US" sz="750" dirty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eaLnBrk="0" hangingPunct="0">
                <a:defRPr/>
              </a:pPr>
              <a:endParaRPr lang="en-US" sz="75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4" name="Text Box 45"/>
            <p:cNvSpPr txBox="1">
              <a:spLocks noChangeArrowheads="1"/>
            </p:cNvSpPr>
            <p:nvPr/>
          </p:nvSpPr>
          <p:spPr bwMode="auto">
            <a:xfrm>
              <a:off x="5143837" y="4469107"/>
              <a:ext cx="1077385" cy="520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r>
                <a:rPr lang="en-US" sz="750" b="1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8-Oct-2008</a:t>
              </a:r>
            </a:p>
            <a:p>
              <a:pPr algn="r" eaLnBrk="0" hangingPunct="0">
                <a:defRPr/>
              </a:pPr>
              <a:r>
                <a:rPr lang="en-US" sz="750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Suspend Trading </a:t>
              </a:r>
            </a:p>
            <a:p>
              <a:pPr algn="r" eaLnBrk="0" hangingPunct="0">
                <a:defRPr/>
              </a:pPr>
              <a:r>
                <a:rPr lang="en-US" sz="750" b="1" dirty="0">
                  <a:solidFill>
                    <a:srgbClr val="C0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1,451.669</a:t>
              </a:r>
              <a:endParaRPr lang="en-US" sz="750" dirty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5" name="Line 46"/>
            <p:cNvSpPr>
              <a:spLocks noChangeShapeType="1"/>
            </p:cNvSpPr>
            <p:nvPr/>
          </p:nvSpPr>
          <p:spPr bwMode="auto">
            <a:xfrm flipV="1">
              <a:off x="5637405" y="4482934"/>
              <a:ext cx="534049" cy="1"/>
            </a:xfrm>
            <a:prstGeom prst="line">
              <a:avLst/>
            </a:prstGeom>
            <a:noFill/>
            <a:ln w="3175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8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6" name="Text Box 47"/>
            <p:cNvSpPr txBox="1">
              <a:spLocks noChangeArrowheads="1"/>
            </p:cNvSpPr>
            <p:nvPr/>
          </p:nvSpPr>
          <p:spPr bwMode="auto">
            <a:xfrm>
              <a:off x="6322261" y="923541"/>
              <a:ext cx="1537132" cy="56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r>
                <a:rPr lang="id-ID" sz="750" b="1" dirty="0" smtClean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7</a:t>
              </a:r>
              <a:r>
                <a:rPr lang="en-US" sz="750" b="1" dirty="0" smtClean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-</a:t>
              </a:r>
              <a:r>
                <a:rPr lang="id-ID" sz="750" b="1" dirty="0" smtClean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Apr</a:t>
              </a:r>
              <a:r>
                <a:rPr lang="en-US" sz="750" b="1" dirty="0" smtClean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-2015</a:t>
              </a:r>
              <a:endParaRPr lang="en-US" sz="75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algn="r" eaLnBrk="0" hangingPunct="0">
                <a:defRPr/>
              </a:pPr>
              <a:r>
                <a:rPr lang="en-US" sz="750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Highest </a:t>
              </a:r>
              <a:r>
                <a:rPr lang="en-US" sz="750" dirty="0" smtClean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Index</a:t>
              </a:r>
            </a:p>
            <a:p>
              <a:pPr algn="r" eaLnBrk="0" hangingPunct="0">
                <a:defRPr/>
              </a:pPr>
              <a:r>
                <a:rPr lang="en-US" sz="750" b="1" dirty="0" smtClean="0">
                  <a:solidFill>
                    <a:srgbClr val="C0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5,5</a:t>
              </a:r>
              <a:r>
                <a:rPr lang="id-ID" sz="750" b="1" dirty="0" smtClean="0">
                  <a:solidFill>
                    <a:srgbClr val="C0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23</a:t>
              </a:r>
              <a:r>
                <a:rPr lang="en-US" sz="750" b="1" dirty="0" smtClean="0">
                  <a:solidFill>
                    <a:srgbClr val="C0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.</a:t>
              </a:r>
              <a:r>
                <a:rPr lang="id-ID" sz="750" b="1" dirty="0" smtClean="0">
                  <a:solidFill>
                    <a:srgbClr val="C0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290</a:t>
              </a:r>
              <a:endParaRPr lang="en-US" sz="750" b="1" dirty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7" name="Line 48"/>
            <p:cNvSpPr>
              <a:spLocks noChangeShapeType="1"/>
            </p:cNvSpPr>
            <p:nvPr/>
          </p:nvSpPr>
          <p:spPr bwMode="auto">
            <a:xfrm flipH="1" flipV="1">
              <a:off x="7808476" y="996036"/>
              <a:ext cx="692265" cy="2110"/>
            </a:xfrm>
            <a:prstGeom prst="line">
              <a:avLst/>
            </a:prstGeom>
            <a:noFill/>
            <a:ln w="3175">
              <a:solidFill>
                <a:srgbClr val="7E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8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8" name="Text Box 49"/>
            <p:cNvSpPr txBox="1">
              <a:spLocks noChangeArrowheads="1"/>
            </p:cNvSpPr>
            <p:nvPr/>
          </p:nvSpPr>
          <p:spPr bwMode="auto">
            <a:xfrm>
              <a:off x="6357816" y="4969554"/>
              <a:ext cx="972124" cy="529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en-US" sz="750" b="1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2-Mar-2009</a:t>
              </a:r>
            </a:p>
            <a:p>
              <a:pPr eaLnBrk="0" hangingPunct="0">
                <a:defRPr/>
              </a:pPr>
              <a:r>
                <a:rPr lang="en-US" sz="750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JATS Next G </a:t>
              </a:r>
            </a:p>
            <a:p>
              <a:pPr eaLnBrk="0" hangingPunct="0">
                <a:defRPr/>
              </a:pPr>
              <a:r>
                <a:rPr lang="en-US" sz="750" b="1" dirty="0">
                  <a:solidFill>
                    <a:srgbClr val="C0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1,256.109</a:t>
              </a:r>
              <a:endParaRPr lang="en-US" sz="750" dirty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eaLnBrk="0" hangingPunct="0">
                <a:defRPr/>
              </a:pPr>
              <a:endParaRPr lang="en-US" sz="75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9" name="Line 50"/>
            <p:cNvSpPr>
              <a:spLocks noChangeShapeType="1"/>
            </p:cNvSpPr>
            <p:nvPr/>
          </p:nvSpPr>
          <p:spPr bwMode="auto">
            <a:xfrm flipV="1">
              <a:off x="6313628" y="4639954"/>
              <a:ext cx="1" cy="851291"/>
            </a:xfrm>
            <a:prstGeom prst="line">
              <a:avLst/>
            </a:prstGeom>
            <a:noFill/>
            <a:ln w="3175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8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0" name="Text Box 51"/>
            <p:cNvSpPr txBox="1">
              <a:spLocks noChangeArrowheads="1"/>
            </p:cNvSpPr>
            <p:nvPr/>
          </p:nvSpPr>
          <p:spPr bwMode="auto">
            <a:xfrm>
              <a:off x="4714504" y="4923011"/>
              <a:ext cx="1537132" cy="56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r>
                <a:rPr lang="en-US" sz="750" b="1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28-Oct-2008</a:t>
              </a:r>
            </a:p>
            <a:p>
              <a:pPr algn="r" eaLnBrk="0" hangingPunct="0">
                <a:defRPr/>
              </a:pPr>
              <a:r>
                <a:rPr lang="en-US" sz="750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Lowest Index in 2008</a:t>
              </a:r>
            </a:p>
            <a:p>
              <a:pPr algn="r" eaLnBrk="0" hangingPunct="0">
                <a:defRPr/>
              </a:pPr>
              <a:r>
                <a:rPr lang="en-US" sz="750" b="1" dirty="0">
                  <a:solidFill>
                    <a:srgbClr val="C0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1,111.390</a:t>
              </a:r>
              <a:endParaRPr lang="en-US" sz="750" dirty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1" name="Line 52"/>
            <p:cNvSpPr>
              <a:spLocks noChangeShapeType="1"/>
            </p:cNvSpPr>
            <p:nvPr/>
          </p:nvSpPr>
          <p:spPr bwMode="auto">
            <a:xfrm flipV="1">
              <a:off x="6188601" y="4753338"/>
              <a:ext cx="0" cy="529088"/>
            </a:xfrm>
            <a:prstGeom prst="line">
              <a:avLst/>
            </a:prstGeom>
            <a:noFill/>
            <a:ln w="3175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8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2" name="Text Box 57"/>
            <p:cNvSpPr txBox="1">
              <a:spLocks noChangeArrowheads="1"/>
            </p:cNvSpPr>
            <p:nvPr/>
          </p:nvSpPr>
          <p:spPr bwMode="auto">
            <a:xfrm>
              <a:off x="6598538" y="5688732"/>
              <a:ext cx="37151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800" b="1" dirty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2010</a:t>
              </a:r>
            </a:p>
          </p:txBody>
        </p:sp>
        <p:sp>
          <p:nvSpPr>
            <p:cNvPr id="53" name="Text Box 57"/>
            <p:cNvSpPr txBox="1">
              <a:spLocks noChangeArrowheads="1"/>
            </p:cNvSpPr>
            <p:nvPr/>
          </p:nvSpPr>
          <p:spPr bwMode="auto">
            <a:xfrm>
              <a:off x="6962927" y="5688732"/>
              <a:ext cx="37151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800" b="1" dirty="0" smtClean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2011</a:t>
              </a:r>
              <a:endParaRPr lang="en-US" sz="8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5" name="Text Box 57"/>
            <p:cNvSpPr txBox="1">
              <a:spLocks noChangeArrowheads="1"/>
            </p:cNvSpPr>
            <p:nvPr/>
          </p:nvSpPr>
          <p:spPr bwMode="auto">
            <a:xfrm>
              <a:off x="7327316" y="5688732"/>
              <a:ext cx="37151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800" b="1" dirty="0" smtClean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2012</a:t>
              </a:r>
              <a:endParaRPr lang="en-US" sz="8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0" name="Text Box 57"/>
            <p:cNvSpPr txBox="1">
              <a:spLocks noChangeArrowheads="1"/>
            </p:cNvSpPr>
            <p:nvPr/>
          </p:nvSpPr>
          <p:spPr bwMode="auto">
            <a:xfrm>
              <a:off x="8056094" y="5688732"/>
              <a:ext cx="37151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800" b="1" dirty="0" smtClean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2014</a:t>
              </a:r>
              <a:endParaRPr lang="en-US" sz="8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4" name="Text Box 47"/>
            <p:cNvSpPr txBox="1">
              <a:spLocks noChangeArrowheads="1"/>
            </p:cNvSpPr>
            <p:nvPr/>
          </p:nvSpPr>
          <p:spPr bwMode="auto">
            <a:xfrm>
              <a:off x="6550861" y="3639096"/>
              <a:ext cx="1537132" cy="56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r>
                <a:rPr lang="en-US" sz="750" b="1" dirty="0" smtClean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06-Jan-2014</a:t>
              </a:r>
              <a:endParaRPr lang="en-US" sz="75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algn="r" eaLnBrk="0" hangingPunct="0">
                <a:defRPr/>
              </a:pPr>
              <a:r>
                <a:rPr lang="en-US" sz="750" dirty="0" smtClean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New Lot Size &amp; Tick Size</a:t>
              </a:r>
            </a:p>
            <a:p>
              <a:pPr algn="r" eaLnBrk="0" hangingPunct="0">
                <a:defRPr/>
              </a:pPr>
              <a:r>
                <a:rPr lang="en-US" sz="750" b="1" dirty="0" smtClean="0">
                  <a:solidFill>
                    <a:srgbClr val="C0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4,202.809</a:t>
              </a:r>
              <a:endParaRPr lang="en-US" sz="750" b="1" dirty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5" name="Text Box 57"/>
            <p:cNvSpPr txBox="1">
              <a:spLocks noChangeArrowheads="1"/>
            </p:cNvSpPr>
            <p:nvPr/>
          </p:nvSpPr>
          <p:spPr bwMode="auto">
            <a:xfrm>
              <a:off x="7691705" y="5688732"/>
              <a:ext cx="37151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800" b="1" dirty="0" smtClean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2013</a:t>
              </a:r>
              <a:endParaRPr lang="en-US" sz="8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9" name="Text Box 57"/>
            <p:cNvSpPr txBox="1">
              <a:spLocks noChangeArrowheads="1"/>
            </p:cNvSpPr>
            <p:nvPr/>
          </p:nvSpPr>
          <p:spPr bwMode="auto">
            <a:xfrm>
              <a:off x="8420477" y="5691934"/>
              <a:ext cx="37151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800" b="1" dirty="0" smtClean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201</a:t>
              </a:r>
              <a:r>
                <a:rPr lang="id-ID" sz="800" b="1" dirty="0" smtClean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5</a:t>
              </a:r>
              <a:r>
                <a:rPr lang="en-US" sz="800" b="1" dirty="0" smtClean="0">
                  <a:solidFill>
                    <a:prstClr val="black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*</a:t>
              </a:r>
              <a:endParaRPr lang="en-US" sz="8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68" name="Line 28"/>
          <p:cNvSpPr>
            <a:spLocks noChangeShapeType="1"/>
          </p:cNvSpPr>
          <p:nvPr/>
        </p:nvSpPr>
        <p:spPr bwMode="auto">
          <a:xfrm flipV="1">
            <a:off x="7971868" y="2590075"/>
            <a:ext cx="1" cy="822960"/>
          </a:xfrm>
          <a:prstGeom prst="line">
            <a:avLst/>
          </a:prstGeom>
          <a:noFill/>
          <a:ln w="31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80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3" name="Line 28"/>
          <p:cNvSpPr>
            <a:spLocks noChangeShapeType="1"/>
          </p:cNvSpPr>
          <p:nvPr/>
        </p:nvSpPr>
        <p:spPr bwMode="auto">
          <a:xfrm flipH="1" flipV="1">
            <a:off x="7916026" y="1911360"/>
            <a:ext cx="2155" cy="618355"/>
          </a:xfrm>
          <a:prstGeom prst="line">
            <a:avLst/>
          </a:prstGeom>
          <a:noFill/>
          <a:ln w="31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80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4" name="Text Box 47"/>
          <p:cNvSpPr txBox="1">
            <a:spLocks noChangeArrowheads="1"/>
          </p:cNvSpPr>
          <p:nvPr/>
        </p:nvSpPr>
        <p:spPr bwMode="auto">
          <a:xfrm>
            <a:off x="6426392" y="1840765"/>
            <a:ext cx="1537132" cy="55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id-ID" sz="75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Des</a:t>
            </a:r>
            <a:r>
              <a:rPr lang="en-US" sz="75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-201</a:t>
            </a:r>
            <a:r>
              <a:rPr lang="id-ID" sz="75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</a:t>
            </a:r>
            <a:endParaRPr lang="en-US" sz="750" b="1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r" eaLnBrk="0" hangingPunct="0">
              <a:defRPr/>
            </a:pPr>
            <a:r>
              <a:rPr lang="id-ID" sz="75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Establishment of SIPF</a:t>
            </a:r>
            <a:endParaRPr lang="en-US" sz="75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r" eaLnBrk="0" hangingPunct="0">
              <a:defRPr/>
            </a:pPr>
            <a:r>
              <a:rPr lang="id-ID" sz="75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4,290.796</a:t>
            </a:r>
            <a:endParaRPr lang="en-US" sz="750" b="1" dirty="0">
              <a:solidFill>
                <a:srgbClr val="C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0" name="Text Box 47"/>
          <p:cNvSpPr txBox="1">
            <a:spLocks noChangeArrowheads="1"/>
          </p:cNvSpPr>
          <p:nvPr/>
        </p:nvSpPr>
        <p:spPr bwMode="auto">
          <a:xfrm>
            <a:off x="6134724" y="2254776"/>
            <a:ext cx="1537132" cy="55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id-ID" sz="75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Jan</a:t>
            </a:r>
            <a:r>
              <a:rPr lang="en-US" sz="75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-201</a:t>
            </a:r>
            <a:r>
              <a:rPr lang="id-ID" sz="75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</a:t>
            </a:r>
            <a:endParaRPr lang="en-US" sz="750" b="1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r" eaLnBrk="0" hangingPunct="0">
              <a:defRPr/>
            </a:pPr>
            <a:r>
              <a:rPr lang="id-ID" sz="75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Establishment of OJK</a:t>
            </a:r>
            <a:endParaRPr lang="en-US" sz="750" dirty="0" smtClean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r" eaLnBrk="0" hangingPunct="0">
              <a:defRPr/>
            </a:pPr>
            <a:r>
              <a:rPr lang="id-ID" sz="75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3,809.140</a:t>
            </a:r>
            <a:endParaRPr lang="en-US" sz="750" b="1" dirty="0">
              <a:solidFill>
                <a:srgbClr val="C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2" name="Line 28"/>
          <p:cNvSpPr>
            <a:spLocks noChangeShapeType="1"/>
          </p:cNvSpPr>
          <p:nvPr/>
        </p:nvSpPr>
        <p:spPr bwMode="auto">
          <a:xfrm flipV="1">
            <a:off x="7618968" y="2313407"/>
            <a:ext cx="1" cy="653796"/>
          </a:xfrm>
          <a:prstGeom prst="line">
            <a:avLst/>
          </a:prstGeom>
          <a:noFill/>
          <a:ln w="31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80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292" y="232654"/>
            <a:ext cx="591315" cy="79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6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7" y="221669"/>
            <a:ext cx="7618413" cy="914401"/>
          </a:xfrm>
        </p:spPr>
        <p:txBody>
          <a:bodyPr/>
          <a:lstStyle/>
          <a:p>
            <a:r>
              <a:rPr lang="en-AU" sz="32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Study Case: Unilever (UNVR)</a:t>
            </a:r>
            <a:endParaRPr lang="en-AU" sz="32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017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4E4CFF-421D-47C3-A57D-114A38B32923}" type="slidenum">
              <a:rPr lang="en-SG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SG" altLang="en-US" smtClean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38400" y="3130550"/>
            <a:ext cx="6019800" cy="768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0" hangingPunct="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1300" b="1" dirty="0">
                <a:solidFill>
                  <a:schemeClr val="tx1"/>
                </a:solidFill>
              </a:rPr>
              <a:t>USD5.708 </a:t>
            </a:r>
            <a:r>
              <a:rPr lang="en-GB" sz="1300" b="1" dirty="0" err="1" smtClean="0">
                <a:solidFill>
                  <a:schemeClr val="tx1"/>
                </a:solidFill>
              </a:rPr>
              <a:t>diko</a:t>
            </a:r>
            <a:r>
              <a:rPr lang="id-ID" sz="1300" b="1" dirty="0" smtClean="0">
                <a:solidFill>
                  <a:schemeClr val="tx1"/>
                </a:solidFill>
              </a:rPr>
              <a:t>n</a:t>
            </a:r>
            <a:r>
              <a:rPr lang="en-GB" sz="1300" b="1" dirty="0" err="1" smtClean="0">
                <a:solidFill>
                  <a:schemeClr val="tx1"/>
                </a:solidFill>
              </a:rPr>
              <a:t>versi</a:t>
            </a:r>
            <a:r>
              <a:rPr lang="en-GB" sz="1300" b="1" dirty="0" smtClean="0">
                <a:solidFill>
                  <a:schemeClr val="tx1"/>
                </a:solidFill>
              </a:rPr>
              <a:t> </a:t>
            </a:r>
            <a:r>
              <a:rPr lang="en-GB" sz="1300" b="1" dirty="0" err="1">
                <a:solidFill>
                  <a:schemeClr val="tx1"/>
                </a:solidFill>
              </a:rPr>
              <a:t>ke</a:t>
            </a:r>
            <a:r>
              <a:rPr lang="en-GB" sz="1300" b="1" dirty="0">
                <a:solidFill>
                  <a:schemeClr val="tx1"/>
                </a:solidFill>
              </a:rPr>
              <a:t> Rupiah + </a:t>
            </a:r>
            <a:r>
              <a:rPr lang="en-AU" sz="1300" b="1" dirty="0">
                <a:solidFill>
                  <a:schemeClr val="tx1"/>
                </a:solidFill>
              </a:rPr>
              <a:t>bunga </a:t>
            </a:r>
            <a:r>
              <a:rPr lang="en-AU" sz="1300" b="1" dirty="0" err="1">
                <a:solidFill>
                  <a:schemeClr val="tx1"/>
                </a:solidFill>
              </a:rPr>
              <a:t>simpanan</a:t>
            </a:r>
            <a:r>
              <a:rPr lang="en-AU" sz="1300" b="1" dirty="0">
                <a:solidFill>
                  <a:schemeClr val="tx1"/>
                </a:solidFill>
              </a:rPr>
              <a:t> USD</a:t>
            </a:r>
            <a:r>
              <a:rPr lang="en-GB" sz="1300" b="1" dirty="0">
                <a:solidFill>
                  <a:schemeClr val="tx1"/>
                </a:solidFill>
              </a:rPr>
              <a:t> (±8% </a:t>
            </a:r>
            <a:r>
              <a:rPr lang="en-GB" sz="1300" b="1" dirty="0" err="1">
                <a:solidFill>
                  <a:schemeClr val="tx1"/>
                </a:solidFill>
              </a:rPr>
              <a:t>majemuk</a:t>
            </a:r>
            <a:r>
              <a:rPr lang="en-GB" sz="1300" b="1" dirty="0">
                <a:solidFill>
                  <a:schemeClr val="tx1"/>
                </a:solidFill>
              </a:rPr>
              <a:t>) </a:t>
            </a:r>
            <a:r>
              <a:rPr lang="en-GB" sz="1300" b="1" dirty="0" err="1">
                <a:solidFill>
                  <a:schemeClr val="tx1"/>
                </a:solidFill>
              </a:rPr>
              <a:t>selama</a:t>
            </a:r>
            <a:r>
              <a:rPr lang="en-GB" sz="1300" b="1" dirty="0">
                <a:solidFill>
                  <a:schemeClr val="tx1"/>
                </a:solidFill>
              </a:rPr>
              <a:t> </a:t>
            </a:r>
            <a:r>
              <a:rPr lang="en-GB" sz="1300" b="1" dirty="0" smtClean="0">
                <a:solidFill>
                  <a:schemeClr val="tx1"/>
                </a:solidFill>
              </a:rPr>
              <a:t>±</a:t>
            </a:r>
            <a:r>
              <a:rPr lang="id-ID" sz="1300" b="1" dirty="0" smtClean="0">
                <a:solidFill>
                  <a:schemeClr val="tx1"/>
                </a:solidFill>
              </a:rPr>
              <a:t>23</a:t>
            </a:r>
            <a:r>
              <a:rPr lang="en-GB" sz="1300" b="1" dirty="0" smtClean="0">
                <a:solidFill>
                  <a:schemeClr val="tx1"/>
                </a:solidFill>
              </a:rPr>
              <a:t> </a:t>
            </a:r>
            <a:r>
              <a:rPr lang="en-GB" sz="1300" b="1" dirty="0" err="1">
                <a:solidFill>
                  <a:schemeClr val="tx1"/>
                </a:solidFill>
              </a:rPr>
              <a:t>tahun</a:t>
            </a:r>
            <a:r>
              <a:rPr lang="en-GB" sz="1300" b="1" dirty="0">
                <a:solidFill>
                  <a:schemeClr val="tx1"/>
                </a:solidFill>
              </a:rPr>
              <a:t>: </a:t>
            </a:r>
            <a:r>
              <a:rPr lang="en-GB" sz="1300" b="1" dirty="0" smtClean="0">
                <a:solidFill>
                  <a:schemeClr val="tx1"/>
                </a:solidFill>
              </a:rPr>
              <a:t>USD</a:t>
            </a:r>
            <a:r>
              <a:rPr lang="id-ID" sz="1300" b="1" dirty="0" smtClean="0">
                <a:solidFill>
                  <a:schemeClr val="tx1"/>
                </a:solidFill>
              </a:rPr>
              <a:t>31</a:t>
            </a:r>
            <a:r>
              <a:rPr lang="en-GB" sz="1300" b="1" dirty="0" smtClean="0">
                <a:solidFill>
                  <a:schemeClr val="tx1"/>
                </a:solidFill>
              </a:rPr>
              <a:t>.</a:t>
            </a:r>
            <a:r>
              <a:rPr lang="id-ID" sz="1300" b="1" dirty="0" smtClean="0">
                <a:solidFill>
                  <a:schemeClr val="tx1"/>
                </a:solidFill>
              </a:rPr>
              <a:t>031,77</a:t>
            </a:r>
            <a:r>
              <a:rPr lang="en-GB" sz="1300" b="1" dirty="0" smtClean="0">
                <a:solidFill>
                  <a:schemeClr val="tx1"/>
                </a:solidFill>
              </a:rPr>
              <a:t> </a:t>
            </a:r>
            <a:r>
              <a:rPr lang="en-GB" sz="1300" b="1" dirty="0">
                <a:solidFill>
                  <a:schemeClr val="tx1"/>
                </a:solidFill>
              </a:rPr>
              <a:t>x </a:t>
            </a:r>
            <a:r>
              <a:rPr lang="en-GB" sz="1300" b="1" dirty="0" err="1" smtClean="0">
                <a:solidFill>
                  <a:schemeClr val="tx1"/>
                </a:solidFill>
              </a:rPr>
              <a:t>Rp</a:t>
            </a:r>
            <a:r>
              <a:rPr lang="id-ID" sz="1300" b="1" dirty="0" smtClean="0">
                <a:solidFill>
                  <a:schemeClr val="tx1"/>
                </a:solidFill>
              </a:rPr>
              <a:t>13</a:t>
            </a:r>
            <a:r>
              <a:rPr lang="en-GB" sz="1300" b="1" dirty="0" smtClean="0">
                <a:solidFill>
                  <a:schemeClr val="tx1"/>
                </a:solidFill>
              </a:rPr>
              <a:t>.</a:t>
            </a:r>
            <a:r>
              <a:rPr lang="id-ID" sz="1300" b="1" dirty="0" smtClean="0">
                <a:solidFill>
                  <a:schemeClr val="tx1"/>
                </a:solidFill>
              </a:rPr>
              <a:t>794</a:t>
            </a:r>
            <a:r>
              <a:rPr lang="en-GB" sz="1300" b="1" dirty="0" smtClean="0">
                <a:solidFill>
                  <a:schemeClr val="tx1"/>
                </a:solidFill>
              </a:rPr>
              <a:t> </a:t>
            </a:r>
            <a:r>
              <a:rPr lang="en-GB" sz="1300" b="1" dirty="0">
                <a:solidFill>
                  <a:schemeClr val="tx1"/>
                </a:solidFill>
              </a:rPr>
              <a:t>= </a:t>
            </a:r>
            <a:r>
              <a:rPr lang="en-GB" sz="1300" b="1" dirty="0" err="1" smtClean="0">
                <a:solidFill>
                  <a:schemeClr val="tx1"/>
                </a:solidFill>
              </a:rPr>
              <a:t>Rp</a:t>
            </a:r>
            <a:r>
              <a:rPr lang="id-ID" sz="1300" b="1" dirty="0" smtClean="0">
                <a:solidFill>
                  <a:schemeClr val="tx1"/>
                </a:solidFill>
              </a:rPr>
              <a:t>428</a:t>
            </a:r>
            <a:r>
              <a:rPr lang="en-GB" sz="1300" b="1" dirty="0" smtClean="0">
                <a:solidFill>
                  <a:schemeClr val="tx1"/>
                </a:solidFill>
              </a:rPr>
              <a:t>.</a:t>
            </a:r>
            <a:r>
              <a:rPr lang="id-ID" sz="1300" b="1" dirty="0" smtClean="0">
                <a:solidFill>
                  <a:schemeClr val="tx1"/>
                </a:solidFill>
              </a:rPr>
              <a:t>052</a:t>
            </a:r>
            <a:r>
              <a:rPr lang="en-GB" sz="1300" b="1" dirty="0" smtClean="0">
                <a:solidFill>
                  <a:schemeClr val="tx1"/>
                </a:solidFill>
              </a:rPr>
              <a:t>.</a:t>
            </a:r>
            <a:r>
              <a:rPr lang="id-ID" sz="1300" b="1" dirty="0" smtClean="0">
                <a:solidFill>
                  <a:schemeClr val="tx1"/>
                </a:solidFill>
              </a:rPr>
              <a:t>236</a:t>
            </a:r>
            <a:endParaRPr lang="en-GB" sz="1300" b="1" dirty="0">
              <a:solidFill>
                <a:schemeClr val="tx1"/>
              </a:solidFill>
            </a:endParaRPr>
          </a:p>
          <a:p>
            <a:pPr marL="285750" indent="-285750" eaLnBrk="0" hangingPunct="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1300" b="1" dirty="0">
                <a:solidFill>
                  <a:schemeClr val="tx1"/>
                </a:solidFill>
              </a:rPr>
              <a:t>536 gr </a:t>
            </a:r>
            <a:r>
              <a:rPr lang="en-GB" sz="1300" b="1" dirty="0" err="1">
                <a:solidFill>
                  <a:schemeClr val="tx1"/>
                </a:solidFill>
              </a:rPr>
              <a:t>emas</a:t>
            </a:r>
            <a:r>
              <a:rPr lang="en-GB" sz="1300" b="1" dirty="0">
                <a:solidFill>
                  <a:schemeClr val="tx1"/>
                </a:solidFill>
              </a:rPr>
              <a:t> </a:t>
            </a:r>
            <a:r>
              <a:rPr lang="en-GB" sz="1300" b="1" dirty="0" err="1">
                <a:solidFill>
                  <a:schemeClr val="tx1"/>
                </a:solidFill>
              </a:rPr>
              <a:t>dikonversi</a:t>
            </a:r>
            <a:r>
              <a:rPr lang="en-GB" sz="1300" b="1" dirty="0">
                <a:solidFill>
                  <a:schemeClr val="tx1"/>
                </a:solidFill>
              </a:rPr>
              <a:t> </a:t>
            </a:r>
            <a:r>
              <a:rPr lang="en-GB" sz="1300" b="1" dirty="0" err="1">
                <a:solidFill>
                  <a:schemeClr val="tx1"/>
                </a:solidFill>
              </a:rPr>
              <a:t>ke</a:t>
            </a:r>
            <a:r>
              <a:rPr lang="en-GB" sz="1300" b="1" dirty="0">
                <a:solidFill>
                  <a:schemeClr val="tx1"/>
                </a:solidFill>
              </a:rPr>
              <a:t> Rupiah : 536 gr x </a:t>
            </a:r>
            <a:r>
              <a:rPr lang="en-GB" sz="1300" b="1" dirty="0" smtClean="0">
                <a:solidFill>
                  <a:schemeClr val="tx1"/>
                </a:solidFill>
              </a:rPr>
              <a:t>Rp5</a:t>
            </a:r>
            <a:r>
              <a:rPr lang="id-ID" sz="1300" b="1" dirty="0" smtClean="0">
                <a:solidFill>
                  <a:schemeClr val="tx1"/>
                </a:solidFill>
              </a:rPr>
              <a:t>46</a:t>
            </a:r>
            <a:r>
              <a:rPr lang="en-GB" sz="1300" b="1" dirty="0" smtClean="0">
                <a:solidFill>
                  <a:schemeClr val="tx1"/>
                </a:solidFill>
              </a:rPr>
              <a:t>.</a:t>
            </a:r>
            <a:r>
              <a:rPr lang="id-ID" sz="1300" b="1" dirty="0" smtClean="0">
                <a:solidFill>
                  <a:schemeClr val="tx1"/>
                </a:solidFill>
              </a:rPr>
              <a:t>000</a:t>
            </a:r>
            <a:r>
              <a:rPr lang="en-GB" sz="1300" b="1" dirty="0" smtClean="0">
                <a:solidFill>
                  <a:schemeClr val="tx1"/>
                </a:solidFill>
              </a:rPr>
              <a:t> </a:t>
            </a:r>
            <a:r>
              <a:rPr lang="en-GB" sz="1300" b="1" dirty="0">
                <a:solidFill>
                  <a:schemeClr val="tx1"/>
                </a:solidFill>
              </a:rPr>
              <a:t>= </a:t>
            </a:r>
            <a:r>
              <a:rPr lang="en-GB" sz="1300" b="1" dirty="0" smtClean="0">
                <a:solidFill>
                  <a:schemeClr val="tx1"/>
                </a:solidFill>
              </a:rPr>
              <a:t>Rp2</a:t>
            </a:r>
            <a:r>
              <a:rPr lang="id-ID" sz="1300" b="1" dirty="0" smtClean="0">
                <a:solidFill>
                  <a:schemeClr val="tx1"/>
                </a:solidFill>
              </a:rPr>
              <a:t>92</a:t>
            </a:r>
            <a:r>
              <a:rPr lang="en-GB" sz="1300" b="1" dirty="0" smtClean="0">
                <a:solidFill>
                  <a:schemeClr val="tx1"/>
                </a:solidFill>
              </a:rPr>
              <a:t>.</a:t>
            </a:r>
            <a:r>
              <a:rPr lang="id-ID" sz="1300" b="1" dirty="0" smtClean="0">
                <a:solidFill>
                  <a:schemeClr val="tx1"/>
                </a:solidFill>
              </a:rPr>
              <a:t>656</a:t>
            </a:r>
            <a:r>
              <a:rPr lang="en-GB" sz="1300" b="1" dirty="0" smtClean="0">
                <a:solidFill>
                  <a:schemeClr val="tx1"/>
                </a:solidFill>
              </a:rPr>
              <a:t>.752</a:t>
            </a:r>
            <a:endParaRPr lang="en-GB" sz="13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0563" y="3130550"/>
            <a:ext cx="1447800" cy="800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1300" b="1">
                <a:solidFill>
                  <a:schemeClr val="tx1"/>
                </a:solidFill>
              </a:rPr>
              <a:t>USD dan EMAS?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6184" y="6596331"/>
            <a:ext cx="7766050" cy="219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spcAft>
                <a:spcPts val="1200"/>
              </a:spcAft>
              <a:defRPr/>
            </a:pPr>
            <a:r>
              <a:rPr lang="en-GB" sz="1100" b="1">
                <a:solidFill>
                  <a:schemeClr val="bg1"/>
                </a:solidFill>
              </a:rPr>
              <a:t>Catatan : 1 USD per 29 Nov 2012 = Rp9.600/USD; 1 gr emas per 29 Nov 2012 = ± USD55,14 ( ± Rp529.382)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9600" y="1371600"/>
            <a:ext cx="4495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en-GB" sz="1400" b="1" dirty="0" err="1">
                <a:solidFill>
                  <a:schemeClr val="tx1"/>
                </a:solidFill>
              </a:rPr>
              <a:t>Perhitungan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nilai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investasi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en-GB" sz="1400" b="1" dirty="0" err="1">
                <a:solidFill>
                  <a:schemeClr val="tx1"/>
                </a:solidFill>
              </a:rPr>
              <a:t>pada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id-ID" sz="1400" b="1" dirty="0" smtClean="0">
                <a:solidFill>
                  <a:schemeClr val="tx1"/>
                </a:solidFill>
              </a:rPr>
              <a:t>Desember </a:t>
            </a:r>
            <a:r>
              <a:rPr lang="en-GB" sz="1400" b="1" dirty="0" smtClean="0">
                <a:solidFill>
                  <a:schemeClr val="tx1"/>
                </a:solidFill>
              </a:rPr>
              <a:t>201</a:t>
            </a:r>
            <a:r>
              <a:rPr lang="id-ID" sz="1400" b="1" dirty="0" smtClean="0">
                <a:solidFill>
                  <a:schemeClr val="tx1"/>
                </a:solidFill>
              </a:rPr>
              <a:t>5</a:t>
            </a:r>
            <a:r>
              <a:rPr lang="en-GB" sz="1400" b="1" dirty="0" smtClean="0">
                <a:solidFill>
                  <a:schemeClr val="tx1"/>
                </a:solidFill>
              </a:rPr>
              <a:t>: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5800" y="1670050"/>
            <a:ext cx="1447800" cy="3429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1300" b="1" dirty="0">
                <a:solidFill>
                  <a:schemeClr val="tx1"/>
                </a:solidFill>
              </a:rPr>
              <a:t>1 Jan 1993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5800" y="2066925"/>
            <a:ext cx="14478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id-ID" sz="1300" b="1" dirty="0" smtClean="0">
                <a:solidFill>
                  <a:schemeClr val="tx1"/>
                </a:solidFill>
              </a:rPr>
              <a:t>30</a:t>
            </a:r>
            <a:r>
              <a:rPr lang="en-GB" sz="1300" b="1" dirty="0" smtClean="0">
                <a:solidFill>
                  <a:schemeClr val="tx1"/>
                </a:solidFill>
              </a:rPr>
              <a:t> </a:t>
            </a:r>
            <a:r>
              <a:rPr lang="id-ID" sz="1300" b="1" dirty="0" smtClean="0">
                <a:solidFill>
                  <a:schemeClr val="tx1"/>
                </a:solidFill>
              </a:rPr>
              <a:t>Des </a:t>
            </a:r>
            <a:r>
              <a:rPr lang="en-GB" sz="1300" b="1" dirty="0" smtClean="0">
                <a:solidFill>
                  <a:schemeClr val="tx1"/>
                </a:solidFill>
              </a:rPr>
              <a:t>201</a:t>
            </a:r>
            <a:r>
              <a:rPr lang="id-ID" sz="1300" b="1" dirty="0" smtClean="0">
                <a:solidFill>
                  <a:schemeClr val="tx1"/>
                </a:solidFill>
              </a:rPr>
              <a:t>5</a:t>
            </a:r>
            <a:endParaRPr lang="en-GB" sz="13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00600" y="1670050"/>
            <a:ext cx="3657600" cy="3429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1300" b="1">
                <a:solidFill>
                  <a:schemeClr val="tx1"/>
                </a:solidFill>
              </a:rPr>
              <a:t>500 saham x harga/lembar Rp23.600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438400" y="1670050"/>
            <a:ext cx="2209800" cy="3429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1300" b="1" dirty="0">
                <a:solidFill>
                  <a:schemeClr val="tx1"/>
                </a:solidFill>
              </a:rPr>
              <a:t>Rp11.800.000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38400" y="2066925"/>
            <a:ext cx="22098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1300" b="1" dirty="0" err="1" smtClean="0">
                <a:solidFill>
                  <a:schemeClr val="tx1"/>
                </a:solidFill>
              </a:rPr>
              <a:t>Rp</a:t>
            </a:r>
            <a:r>
              <a:rPr lang="id-ID" sz="1300" b="1" dirty="0" smtClean="0">
                <a:solidFill>
                  <a:schemeClr val="tx1"/>
                </a:solidFill>
              </a:rPr>
              <a:t>2</a:t>
            </a:r>
            <a:r>
              <a:rPr lang="en-GB" sz="1300" b="1" dirty="0" smtClean="0">
                <a:solidFill>
                  <a:schemeClr val="tx1"/>
                </a:solidFill>
              </a:rPr>
              <a:t>.</a:t>
            </a:r>
            <a:r>
              <a:rPr lang="id-ID" sz="1300" b="1" dirty="0" smtClean="0">
                <a:solidFill>
                  <a:schemeClr val="tx1"/>
                </a:solidFill>
              </a:rPr>
              <a:t>243</a:t>
            </a:r>
            <a:r>
              <a:rPr lang="en-GB" sz="1300" b="1" dirty="0" smtClean="0">
                <a:solidFill>
                  <a:schemeClr val="tx1"/>
                </a:solidFill>
              </a:rPr>
              <a:t>.</a:t>
            </a:r>
            <a:r>
              <a:rPr lang="id-ID" sz="1300" b="1" dirty="0" smtClean="0">
                <a:solidFill>
                  <a:schemeClr val="tx1"/>
                </a:solidFill>
              </a:rPr>
              <a:t>374</a:t>
            </a:r>
            <a:r>
              <a:rPr lang="en-GB" sz="1300" b="1" dirty="0" smtClean="0">
                <a:solidFill>
                  <a:schemeClr val="tx1"/>
                </a:solidFill>
              </a:rPr>
              <a:t>.333</a:t>
            </a:r>
            <a:endParaRPr lang="en-GB" sz="13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00600" y="2063750"/>
            <a:ext cx="36576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1300" b="1" dirty="0">
                <a:solidFill>
                  <a:schemeClr val="tx1"/>
                </a:solidFill>
              </a:rPr>
              <a:t>(53.333 </a:t>
            </a:r>
            <a:r>
              <a:rPr lang="en-GB" sz="1300" b="1" dirty="0" err="1">
                <a:solidFill>
                  <a:schemeClr val="tx1"/>
                </a:solidFill>
              </a:rPr>
              <a:t>saham</a:t>
            </a:r>
            <a:r>
              <a:rPr lang="en-GB" sz="1300" b="1" dirty="0">
                <a:solidFill>
                  <a:schemeClr val="tx1"/>
                </a:solidFill>
              </a:rPr>
              <a:t> x </a:t>
            </a:r>
            <a:r>
              <a:rPr lang="en-GB" sz="1300" b="1" dirty="0" err="1">
                <a:solidFill>
                  <a:schemeClr val="tx1"/>
                </a:solidFill>
              </a:rPr>
              <a:t>harga</a:t>
            </a:r>
            <a:r>
              <a:rPr lang="en-GB" sz="1300" b="1" dirty="0">
                <a:solidFill>
                  <a:schemeClr val="tx1"/>
                </a:solidFill>
              </a:rPr>
              <a:t>/</a:t>
            </a:r>
            <a:r>
              <a:rPr lang="en-GB" sz="1300" b="1" dirty="0" err="1">
                <a:solidFill>
                  <a:schemeClr val="tx1"/>
                </a:solidFill>
              </a:rPr>
              <a:t>lembar</a:t>
            </a:r>
            <a:r>
              <a:rPr lang="en-GB" sz="1300" b="1" dirty="0">
                <a:solidFill>
                  <a:schemeClr val="tx1"/>
                </a:solidFill>
              </a:rPr>
              <a:t> </a:t>
            </a:r>
            <a:r>
              <a:rPr lang="en-GB" sz="1300" b="1" dirty="0" err="1" smtClean="0">
                <a:solidFill>
                  <a:schemeClr val="tx1"/>
                </a:solidFill>
              </a:rPr>
              <a:t>Rp</a:t>
            </a:r>
            <a:r>
              <a:rPr lang="id-ID" sz="1300" b="1" dirty="0" smtClean="0">
                <a:solidFill>
                  <a:schemeClr val="tx1"/>
                </a:solidFill>
              </a:rPr>
              <a:t>37</a:t>
            </a:r>
            <a:r>
              <a:rPr lang="en-GB" sz="1300" b="1" dirty="0" smtClean="0">
                <a:solidFill>
                  <a:schemeClr val="tx1"/>
                </a:solidFill>
              </a:rPr>
              <a:t>.</a:t>
            </a:r>
            <a:r>
              <a:rPr lang="id-ID" sz="1300" b="1" dirty="0" smtClean="0">
                <a:solidFill>
                  <a:schemeClr val="tx1"/>
                </a:solidFill>
              </a:rPr>
              <a:t>000</a:t>
            </a:r>
            <a:r>
              <a:rPr lang="en-GB" sz="1300" b="1" dirty="0" smtClean="0">
                <a:solidFill>
                  <a:schemeClr val="tx1"/>
                </a:solidFill>
              </a:rPr>
              <a:t>) </a:t>
            </a:r>
            <a:r>
              <a:rPr lang="en-GB" sz="1300" b="1" dirty="0">
                <a:solidFill>
                  <a:schemeClr val="tx1"/>
                </a:solidFill>
              </a:rPr>
              <a:t>+ </a:t>
            </a:r>
            <a:r>
              <a:rPr lang="en-GB" sz="1300" b="1" dirty="0" err="1">
                <a:solidFill>
                  <a:schemeClr val="tx1"/>
                </a:solidFill>
              </a:rPr>
              <a:t>akumulasi</a:t>
            </a:r>
            <a:r>
              <a:rPr lang="en-GB" sz="1300" b="1" dirty="0">
                <a:solidFill>
                  <a:schemeClr val="tx1"/>
                </a:solidFill>
              </a:rPr>
              <a:t> </a:t>
            </a:r>
            <a:r>
              <a:rPr lang="en-GB" sz="1300" b="1" dirty="0" err="1">
                <a:solidFill>
                  <a:schemeClr val="tx1"/>
                </a:solidFill>
              </a:rPr>
              <a:t>dividen</a:t>
            </a:r>
            <a:endParaRPr lang="en-GB" sz="13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85800" y="2597150"/>
            <a:ext cx="14478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1300" b="1">
                <a:solidFill>
                  <a:schemeClr val="tx1"/>
                </a:solidFill>
              </a:rPr>
              <a:t>Pertumbuhan Investasi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438400" y="2597150"/>
            <a:ext cx="60198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1300" b="1" dirty="0" smtClean="0">
                <a:solidFill>
                  <a:schemeClr val="tx1"/>
                </a:solidFill>
              </a:rPr>
              <a:t>1</a:t>
            </a:r>
            <a:r>
              <a:rPr lang="id-ID" sz="1300" b="1" dirty="0" smtClean="0">
                <a:solidFill>
                  <a:schemeClr val="tx1"/>
                </a:solidFill>
              </a:rPr>
              <a:t>8</a:t>
            </a:r>
            <a:r>
              <a:rPr lang="en-GB" sz="1300" b="1" dirty="0" smtClean="0">
                <a:solidFill>
                  <a:schemeClr val="tx1"/>
                </a:solidFill>
              </a:rPr>
              <a:t>.</a:t>
            </a:r>
            <a:r>
              <a:rPr lang="id-ID" sz="1300" b="1" dirty="0" smtClean="0">
                <a:solidFill>
                  <a:schemeClr val="tx1"/>
                </a:solidFill>
              </a:rPr>
              <a:t>911,</a:t>
            </a:r>
            <a:r>
              <a:rPr lang="en-GB" sz="1300" b="1" dirty="0" smtClean="0">
                <a:solidFill>
                  <a:schemeClr val="tx1"/>
                </a:solidFill>
              </a:rPr>
              <a:t>65</a:t>
            </a:r>
            <a:r>
              <a:rPr lang="en-GB" sz="1300" b="1" dirty="0">
                <a:solidFill>
                  <a:schemeClr val="tx1"/>
                </a:solidFill>
              </a:rPr>
              <a:t>% </a:t>
            </a:r>
            <a:r>
              <a:rPr lang="en-GB" sz="1300" b="1" dirty="0" err="1">
                <a:solidFill>
                  <a:schemeClr val="tx1"/>
                </a:solidFill>
              </a:rPr>
              <a:t>atau</a:t>
            </a:r>
            <a:r>
              <a:rPr lang="en-GB" sz="1300" b="1" dirty="0">
                <a:solidFill>
                  <a:schemeClr val="tx1"/>
                </a:solidFill>
              </a:rPr>
              <a:t> </a:t>
            </a:r>
            <a:r>
              <a:rPr lang="id-ID" sz="1300" b="1" dirty="0" smtClean="0">
                <a:solidFill>
                  <a:schemeClr val="tx1"/>
                </a:solidFill>
              </a:rPr>
              <a:t>859,6</a:t>
            </a:r>
            <a:r>
              <a:rPr lang="en-GB" sz="1300" b="1" dirty="0" smtClean="0">
                <a:solidFill>
                  <a:schemeClr val="tx1"/>
                </a:solidFill>
              </a:rPr>
              <a:t>2</a:t>
            </a:r>
            <a:r>
              <a:rPr lang="en-GB" sz="1300" b="1" dirty="0">
                <a:solidFill>
                  <a:schemeClr val="tx1"/>
                </a:solidFill>
              </a:rPr>
              <a:t>% per </a:t>
            </a:r>
            <a:r>
              <a:rPr lang="en-GB" sz="1300" b="1" dirty="0" err="1">
                <a:solidFill>
                  <a:schemeClr val="tx1"/>
                </a:solidFill>
              </a:rPr>
              <a:t>tahun</a:t>
            </a:r>
            <a:r>
              <a:rPr lang="en-GB" sz="1300" b="1" dirty="0">
                <a:solidFill>
                  <a:schemeClr val="tx1"/>
                </a:solidFill>
              </a:rPr>
              <a:t> </a:t>
            </a:r>
            <a:r>
              <a:rPr lang="en-GB" sz="1300" b="1" dirty="0" err="1">
                <a:solidFill>
                  <a:schemeClr val="tx1"/>
                </a:solidFill>
              </a:rPr>
              <a:t>sejak</a:t>
            </a:r>
            <a:r>
              <a:rPr lang="en-GB" sz="1300" b="1" dirty="0">
                <a:solidFill>
                  <a:schemeClr val="tx1"/>
                </a:solidFill>
              </a:rPr>
              <a:t> 1993</a:t>
            </a:r>
          </a:p>
        </p:txBody>
      </p:sp>
    </p:spTree>
    <p:extLst>
      <p:ext uri="{BB962C8B-B14F-4D97-AF65-F5344CB8AC3E}">
        <p14:creationId xmlns:p14="http://schemas.microsoft.com/office/powerpoint/2010/main" val="198779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6248400" y="5943600"/>
            <a:ext cx="2057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Figures in Billion Rupiah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4788" y="-25400"/>
            <a:ext cx="6778625" cy="91440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Net Buying by Foreign Investor</a:t>
            </a:r>
            <a:endParaRPr lang="en-US" sz="32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65029" y="-25400"/>
            <a:ext cx="381000" cy="365125"/>
          </a:xfrm>
          <a:prstGeom prst="rect">
            <a:avLst/>
          </a:prstGeom>
        </p:spPr>
        <p:txBody>
          <a:bodyPr/>
          <a:lstStyle/>
          <a:p>
            <a:fld id="{DB45E8CE-B273-41E3-9161-0C92FDEE0DA2}" type="slidenum">
              <a:rPr lang="en-US" smtClean="0">
                <a:solidFill>
                  <a:schemeClr val="bg1"/>
                </a:solidFill>
              </a:rPr>
              <a:pPr/>
              <a:t>35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038600" y="685800"/>
            <a:ext cx="472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r">
              <a:defRPr/>
            </a:pPr>
            <a:r>
              <a:rPr lang="en-US" sz="1400" noProof="1" smtClean="0">
                <a:solidFill>
                  <a:srgbClr val="E0201B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At Indonesia Stock Exchange: 2011 –</a:t>
            </a:r>
            <a:r>
              <a:rPr lang="id-ID" sz="1400" noProof="1" smtClean="0">
                <a:solidFill>
                  <a:srgbClr val="E0201B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30 </a:t>
            </a:r>
            <a:r>
              <a:rPr lang="id-ID" sz="1400" noProof="1">
                <a:solidFill>
                  <a:srgbClr val="E0201B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December 2015</a:t>
            </a:r>
          </a:p>
        </p:txBody>
      </p:sp>
      <p:pic>
        <p:nvPicPr>
          <p:cNvPr id="3" name="Picture 2"/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204788" y="1060450"/>
            <a:ext cx="8818562" cy="467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1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6778625" cy="91440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IDX </a:t>
            </a:r>
            <a:r>
              <a:rPr lang="en-US" sz="32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Statistical</a:t>
            </a:r>
            <a:r>
              <a:rPr lang="en-US" sz="3200" b="1" dirty="0" smtClean="0"/>
              <a:t> Highlight</a:t>
            </a:r>
            <a:endParaRPr lang="en-US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65029" y="-25400"/>
            <a:ext cx="381000" cy="365125"/>
          </a:xfrm>
          <a:prstGeom prst="rect">
            <a:avLst/>
          </a:prstGeom>
        </p:spPr>
        <p:txBody>
          <a:bodyPr/>
          <a:lstStyle/>
          <a:p>
            <a:fld id="{7BF2C29C-C3AB-49C8-B227-48BB3ED3D693}" type="slidenum">
              <a:rPr lang="en-SG" smtClean="0">
                <a:solidFill>
                  <a:schemeClr val="bg1"/>
                </a:solidFill>
              </a:rPr>
              <a:pPr/>
              <a:t>36</a:t>
            </a:fld>
            <a:endParaRPr lang="en-SG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533400" y="685800"/>
            <a:ext cx="7872454" cy="586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8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E896F5-072F-40C6-A737-D92869E823D1}" type="slidenum">
              <a:rPr lang="en-SG" smtClean="0"/>
              <a:pPr>
                <a:defRPr/>
              </a:pPr>
              <a:t>37</a:t>
            </a:fld>
            <a:endParaRPr lang="en-SG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78644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152400"/>
            <a:ext cx="2770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IDX </a:t>
            </a:r>
            <a:r>
              <a:rPr lang="en-US" b="1" dirty="0">
                <a:latin typeface="Leelawadee" panose="020B0502040204020203" pitchFamily="34" charset="-34"/>
                <a:cs typeface="Leelawadee" panose="020B0502040204020203" pitchFamily="34" charset="-34"/>
              </a:rPr>
              <a:t>Statistical</a:t>
            </a:r>
            <a:r>
              <a:rPr lang="en-US" b="1" dirty="0"/>
              <a:t> Highlight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164181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526101" y="6017568"/>
            <a:ext cx="2209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"/>
            <a:r>
              <a:rPr lang="sv-SE" sz="900" dirty="0">
                <a:latin typeface="Segoe UI" pitchFamily="34" charset="0"/>
                <a:ea typeface="Segoe UI" pitchFamily="34" charset="0"/>
                <a:cs typeface="Segoe UI" pitchFamily="34" charset="0"/>
              </a:rPr>
              <a:t>[S] </a:t>
            </a:r>
            <a:r>
              <a:rPr lang="sv-SE" sz="9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Sharia Compliant Stock</a:t>
            </a:r>
            <a:endParaRPr lang="sv-SE" sz="9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0"/>
            <a:ext cx="6778625" cy="91440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Top 20 in </a:t>
            </a:r>
            <a:r>
              <a:rPr lang="en-US" b="1" dirty="0">
                <a:latin typeface="Leelawadee" panose="020B0502040204020203" pitchFamily="34" charset="-34"/>
                <a:cs typeface="Leelawadee" panose="020B0502040204020203" pitchFamily="34" charset="-34"/>
              </a:rPr>
              <a:t>Market </a:t>
            </a:r>
            <a:r>
              <a:rPr lang="en-US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Capitalization</a:t>
            </a:r>
            <a:endParaRPr lang="en-US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65029" y="-25400"/>
            <a:ext cx="381000" cy="365125"/>
          </a:xfrm>
          <a:prstGeom prst="rect">
            <a:avLst/>
          </a:prstGeom>
        </p:spPr>
        <p:txBody>
          <a:bodyPr/>
          <a:lstStyle/>
          <a:p>
            <a:fld id="{DB45E8CE-B273-41E3-9161-0C92FDEE0DA2}" type="slidenum">
              <a:rPr lang="en-US" smtClean="0">
                <a:solidFill>
                  <a:schemeClr val="bg1"/>
                </a:solidFill>
              </a:rPr>
              <a:pPr/>
              <a:t>38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419600" y="685800"/>
            <a:ext cx="434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r">
              <a:defRPr/>
            </a:pPr>
            <a:r>
              <a:rPr lang="id-ID" sz="1400" noProof="1" smtClean="0">
                <a:solidFill>
                  <a:srgbClr val="E0201B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30</a:t>
            </a:r>
            <a:r>
              <a:rPr lang="en-US" sz="1400" noProof="1" smtClean="0">
                <a:solidFill>
                  <a:srgbClr val="E0201B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400" noProof="1">
                <a:solidFill>
                  <a:srgbClr val="E0201B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December </a:t>
            </a:r>
            <a:r>
              <a:rPr lang="id-ID" sz="1400" noProof="1" smtClean="0">
                <a:solidFill>
                  <a:srgbClr val="E0201B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2015</a:t>
            </a:r>
            <a:endParaRPr lang="id-ID" sz="1400" noProof="1">
              <a:solidFill>
                <a:srgbClr val="E0201B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" name="Picture 1"/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1481138" y="1062038"/>
            <a:ext cx="6181725" cy="4733925"/>
          </a:xfrm>
          <a:prstGeom prst="rect">
            <a:avLst/>
          </a:prstGeom>
        </p:spPr>
      </p:pic>
      <p:sp>
        <p:nvSpPr>
          <p:cNvPr id="8" name="Freeform 29"/>
          <p:cNvSpPr>
            <a:spLocks/>
          </p:cNvSpPr>
          <p:nvPr/>
        </p:nvSpPr>
        <p:spPr bwMode="gray">
          <a:xfrm>
            <a:off x="7092452" y="5331709"/>
            <a:ext cx="562791" cy="293429"/>
          </a:xfrm>
          <a:custGeom>
            <a:avLst/>
            <a:gdLst>
              <a:gd name="T0" fmla="*/ 5037485 w 3884"/>
              <a:gd name="T1" fmla="*/ 22116764 h 1600"/>
              <a:gd name="T2" fmla="*/ 38328226 w 3884"/>
              <a:gd name="T3" fmla="*/ 23783639 h 1600"/>
              <a:gd name="T4" fmla="*/ 63077143 w 3884"/>
              <a:gd name="T5" fmla="*/ 14559153 h 1600"/>
              <a:gd name="T6" fmla="*/ 32195635 w 3884"/>
              <a:gd name="T7" fmla="*/ 2222945 h 1600"/>
              <a:gd name="T8" fmla="*/ 1095106 w 3884"/>
              <a:gd name="T9" fmla="*/ 11891820 h 1600"/>
              <a:gd name="T10" fmla="*/ 12922245 w 3884"/>
              <a:gd name="T11" fmla="*/ 17559861 h 1600"/>
              <a:gd name="T12" fmla="*/ 0 w 3884"/>
              <a:gd name="T13" fmla="*/ 11891820 h 1600"/>
              <a:gd name="T14" fmla="*/ 32195635 w 3884"/>
              <a:gd name="T15" fmla="*/ 1111472 h 1600"/>
              <a:gd name="T16" fmla="*/ 64172249 w 3884"/>
              <a:gd name="T17" fmla="*/ 14559153 h 1600"/>
              <a:gd name="T18" fmla="*/ 37671163 w 3884"/>
              <a:gd name="T19" fmla="*/ 25006125 h 1600"/>
              <a:gd name="T20" fmla="*/ 5037485 w 3884"/>
              <a:gd name="T21" fmla="*/ 22116764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BE3434"/>
          </a:solidFill>
          <a:ln>
            <a:noFill/>
          </a:ln>
          <a:extLst/>
        </p:spPr>
        <p:txBody>
          <a:bodyPr tIns="91440" bIns="9144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0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1295400" y="1062038"/>
            <a:ext cx="6438900" cy="473392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0"/>
            <a:ext cx="6778625" cy="914401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Top 20 in Trading </a:t>
            </a:r>
            <a:r>
              <a:rPr lang="en-US" sz="32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Value</a:t>
            </a:r>
            <a:endParaRPr lang="en-US" sz="32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65029" y="-25400"/>
            <a:ext cx="381000" cy="365125"/>
          </a:xfrm>
          <a:prstGeom prst="rect">
            <a:avLst/>
          </a:prstGeom>
        </p:spPr>
        <p:txBody>
          <a:bodyPr/>
          <a:lstStyle/>
          <a:p>
            <a:fld id="{DB45E8CE-B273-41E3-9161-0C92FDEE0DA2}" type="slidenum">
              <a:rPr lang="en-US" smtClean="0">
                <a:solidFill>
                  <a:schemeClr val="bg1"/>
                </a:solidFill>
              </a:rPr>
              <a:pPr/>
              <a:t>39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419600" y="685800"/>
            <a:ext cx="434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r">
              <a:defRPr/>
            </a:pPr>
            <a:r>
              <a:rPr lang="id-ID" sz="1400" noProof="1" smtClean="0">
                <a:solidFill>
                  <a:srgbClr val="E0201B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30</a:t>
            </a:r>
            <a:r>
              <a:rPr lang="en-US" sz="1400" noProof="1" smtClean="0">
                <a:solidFill>
                  <a:srgbClr val="E0201B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400" noProof="1">
                <a:solidFill>
                  <a:srgbClr val="E0201B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December </a:t>
            </a:r>
            <a:r>
              <a:rPr lang="id-ID" sz="1400" noProof="1" smtClean="0">
                <a:solidFill>
                  <a:srgbClr val="E0201B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2015</a:t>
            </a:r>
            <a:endParaRPr lang="id-ID" sz="1400" noProof="1">
              <a:solidFill>
                <a:srgbClr val="E0201B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670432" y="5975522"/>
            <a:ext cx="2209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"/>
            <a:r>
              <a:rPr lang="sv-SE" sz="900" dirty="0">
                <a:latin typeface="Segoe UI" pitchFamily="34" charset="0"/>
                <a:ea typeface="Segoe UI" pitchFamily="34" charset="0"/>
                <a:cs typeface="Segoe UI" pitchFamily="34" charset="0"/>
              </a:rPr>
              <a:t>[S] </a:t>
            </a:r>
            <a:r>
              <a:rPr lang="sv-SE" sz="9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Sharia Compliant Stock</a:t>
            </a:r>
            <a:endParaRPr lang="sv-SE" sz="9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Freeform 29"/>
          <p:cNvSpPr>
            <a:spLocks/>
          </p:cNvSpPr>
          <p:nvPr/>
        </p:nvSpPr>
        <p:spPr bwMode="gray">
          <a:xfrm>
            <a:off x="7162800" y="5301093"/>
            <a:ext cx="512845" cy="293429"/>
          </a:xfrm>
          <a:custGeom>
            <a:avLst/>
            <a:gdLst>
              <a:gd name="T0" fmla="*/ 5037485 w 3884"/>
              <a:gd name="T1" fmla="*/ 22116764 h 1600"/>
              <a:gd name="T2" fmla="*/ 38328226 w 3884"/>
              <a:gd name="T3" fmla="*/ 23783639 h 1600"/>
              <a:gd name="T4" fmla="*/ 63077143 w 3884"/>
              <a:gd name="T5" fmla="*/ 14559153 h 1600"/>
              <a:gd name="T6" fmla="*/ 32195635 w 3884"/>
              <a:gd name="T7" fmla="*/ 2222945 h 1600"/>
              <a:gd name="T8" fmla="*/ 1095106 w 3884"/>
              <a:gd name="T9" fmla="*/ 11891820 h 1600"/>
              <a:gd name="T10" fmla="*/ 12922245 w 3884"/>
              <a:gd name="T11" fmla="*/ 17559861 h 1600"/>
              <a:gd name="T12" fmla="*/ 0 w 3884"/>
              <a:gd name="T13" fmla="*/ 11891820 h 1600"/>
              <a:gd name="T14" fmla="*/ 32195635 w 3884"/>
              <a:gd name="T15" fmla="*/ 1111472 h 1600"/>
              <a:gd name="T16" fmla="*/ 64172249 w 3884"/>
              <a:gd name="T17" fmla="*/ 14559153 h 1600"/>
              <a:gd name="T18" fmla="*/ 37671163 w 3884"/>
              <a:gd name="T19" fmla="*/ 25006125 h 1600"/>
              <a:gd name="T20" fmla="*/ 5037485 w 3884"/>
              <a:gd name="T21" fmla="*/ 22116764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BE3434"/>
          </a:solidFill>
          <a:ln>
            <a:noFill/>
          </a:ln>
          <a:extLst/>
        </p:spPr>
        <p:txBody>
          <a:bodyPr tIns="91440" bIns="9144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4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 rot="900000">
            <a:off x="294742" y="515913"/>
            <a:ext cx="8872176" cy="5800953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8125"/>
            <a:ext cx="7772400" cy="1209675"/>
          </a:xfrm>
        </p:spPr>
        <p:txBody>
          <a:bodyPr/>
          <a:lstStyle/>
          <a:p>
            <a:r>
              <a:rPr lang="en-AU" b="1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Konsep</a:t>
            </a:r>
            <a:r>
              <a:rPr lang="en-AU" b="1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en-AU" b="1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Uang</a:t>
            </a:r>
            <a:r>
              <a:rPr lang="en-AU" b="1" baseline="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en-AU" b="1" baseline="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Menurut</a:t>
            </a:r>
            <a:r>
              <a:rPr lang="en-AU" b="1" baseline="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en-AU" b="1" baseline="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Waktu</a:t>
            </a:r>
            <a:r>
              <a:rPr lang="en-AU" b="1" baseline="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br>
              <a:rPr lang="en-AU" b="1" baseline="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</a:br>
            <a:r>
              <a:rPr lang="en-AU" sz="2800" b="1" baseline="0" dirty="0" smtClean="0">
                <a:solidFill>
                  <a:srgbClr val="A427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Time Value of Money</a:t>
            </a:r>
            <a:endParaRPr lang="en-AU" sz="2800" b="1" dirty="0">
              <a:solidFill>
                <a:srgbClr val="A4270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3174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DDE44F-E546-4DEF-8F40-15B03F4A88B2}" type="slidenum">
              <a:rPr lang="en-SG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SG" altLang="en-US" smtClean="0">
              <a:solidFill>
                <a:srgbClr val="FFFFFF"/>
              </a:solidFill>
            </a:endParaRPr>
          </a:p>
        </p:txBody>
      </p:sp>
      <p:pic>
        <p:nvPicPr>
          <p:cNvPr id="31747" name="Picture 8" descr="http://cdn.kaskus.com/images/2013/08/28/3177501_20130828121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399639"/>
            <a:ext cx="18954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2" descr="C:\Users\dedy\Pictures\belanja.JPG"/>
          <p:cNvPicPr>
            <a:picLocks noChangeAspect="1" noChangeArrowheads="1"/>
          </p:cNvPicPr>
          <p:nvPr/>
        </p:nvPicPr>
        <p:blipFill rotWithShape="1">
          <a:blip r:embed="rId3"/>
          <a:srcRect r="67794" b="25351"/>
          <a:stretch/>
        </p:blipFill>
        <p:spPr bwMode="auto">
          <a:xfrm>
            <a:off x="1283737" y="1819951"/>
            <a:ext cx="1727616" cy="191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8" descr="http://cdn.kaskus.com/images/2013/08/28/3177501_20130828121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6964" y="4426627"/>
            <a:ext cx="18954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8" descr="http://cdn.kaskus.com/images/2013/08/28/3177501_20130828121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25" y="4429125"/>
            <a:ext cx="18954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dedy\Pictures\belanja.JPG"/>
          <p:cNvPicPr>
            <a:picLocks noChangeAspect="1" noChangeArrowheads="1"/>
          </p:cNvPicPr>
          <p:nvPr/>
        </p:nvPicPr>
        <p:blipFill rotWithShape="1">
          <a:blip r:embed="rId3"/>
          <a:srcRect l="32672" r="31814" b="22812"/>
          <a:stretch/>
        </p:blipFill>
        <p:spPr bwMode="auto">
          <a:xfrm>
            <a:off x="3581400" y="1831065"/>
            <a:ext cx="1905000" cy="197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dedy\Pictures\belanja.JPG"/>
          <p:cNvPicPr>
            <a:picLocks noChangeAspect="1" noChangeArrowheads="1"/>
          </p:cNvPicPr>
          <p:nvPr/>
        </p:nvPicPr>
        <p:blipFill rotWithShape="1">
          <a:blip r:embed="rId3"/>
          <a:srcRect l="67831" b="22380"/>
          <a:stretch/>
        </p:blipFill>
        <p:spPr bwMode="auto">
          <a:xfrm>
            <a:off x="6046788" y="1819951"/>
            <a:ext cx="1725612" cy="199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4742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331"/>
          <p:cNvSpPr txBox="1">
            <a:spLocks noChangeArrowheads="1"/>
          </p:cNvSpPr>
          <p:nvPr/>
        </p:nvSpPr>
        <p:spPr bwMode="auto">
          <a:xfrm>
            <a:off x="207469" y="5248072"/>
            <a:ext cx="383113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85850" indent="-1085850">
              <a:spcBef>
                <a:spcPts val="0"/>
              </a:spcBef>
              <a:defRPr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itchFamily="34" charset="0"/>
              </a:rPr>
              <a:t>Institutions includes</a:t>
            </a: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Segoe UI Semibold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1050" b="1" dirty="0" smtClean="0">
                <a:latin typeface="Segoe UI Semibold" pitchFamily="34" charset="0"/>
              </a:rPr>
              <a:t>Insurance</a:t>
            </a:r>
            <a:r>
              <a:rPr lang="en-US" sz="1050" b="1" dirty="0">
                <a:latin typeface="Segoe UI Semibold" pitchFamily="34" charset="0"/>
              </a:rPr>
              <a:t>, Mutual Fund, Pension Fund, Financial Institution, </a:t>
            </a:r>
            <a:r>
              <a:rPr lang="en-US" sz="1050" b="1" dirty="0" smtClean="0">
                <a:latin typeface="Segoe UI Semibold" pitchFamily="34" charset="0"/>
              </a:rPr>
              <a:t>Corporate, Securities Company</a:t>
            </a:r>
            <a:r>
              <a:rPr lang="en-US" sz="1050" b="1" dirty="0">
                <a:latin typeface="Segoe UI Semibold" pitchFamily="34" charset="0"/>
              </a:rPr>
              <a:t>, Foundation</a:t>
            </a:r>
          </a:p>
        </p:txBody>
      </p:sp>
      <p:sp>
        <p:nvSpPr>
          <p:cNvPr id="45060" name="Rectangle 479"/>
          <p:cNvSpPr>
            <a:spLocks noChangeArrowheads="1"/>
          </p:cNvSpPr>
          <p:nvPr/>
        </p:nvSpPr>
        <p:spPr bwMode="auto">
          <a:xfrm>
            <a:off x="214746" y="6194603"/>
            <a:ext cx="4204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Source </a:t>
            </a:r>
            <a:r>
              <a:rPr lang="en-US" sz="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Data     </a:t>
            </a:r>
            <a: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: </a:t>
            </a:r>
            <a:r>
              <a:rPr lang="en-US" sz="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   Indonesia </a:t>
            </a:r>
            <a:r>
              <a:rPr lang="en-US" sz="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Central Securities </a:t>
            </a:r>
            <a:r>
              <a:rPr lang="en-US" sz="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Depository (KSEI) </a:t>
            </a:r>
            <a:endParaRPr lang="en-US" sz="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Rectangle 479"/>
          <p:cNvSpPr>
            <a:spLocks noChangeArrowheads="1"/>
          </p:cNvSpPr>
          <p:nvPr/>
        </p:nvSpPr>
        <p:spPr bwMode="auto">
          <a:xfrm>
            <a:off x="5638800" y="5432739"/>
            <a:ext cx="3276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000" dirty="0" smtClean="0">
                <a:latin typeface="+mj-lt"/>
              </a:rPr>
              <a:t>*)  </a:t>
            </a:r>
            <a:r>
              <a:rPr lang="en-US" sz="1000" dirty="0" err="1" smtClean="0">
                <a:latin typeface="+mj-lt"/>
              </a:rPr>
              <a:t>Scripless</a:t>
            </a:r>
            <a:r>
              <a:rPr lang="en-US" sz="1000" dirty="0" smtClean="0">
                <a:latin typeface="+mj-lt"/>
              </a:rPr>
              <a:t> Stocks</a:t>
            </a:r>
            <a:endParaRPr lang="en-US" sz="2800" dirty="0">
              <a:latin typeface="+mj-lt"/>
            </a:endParaRPr>
          </a:p>
        </p:txBody>
      </p:sp>
      <p:graphicFrame>
        <p:nvGraphicFramePr>
          <p:cNvPr id="10" name="Group 3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543477"/>
              </p:ext>
            </p:extLst>
          </p:nvPr>
        </p:nvGraphicFramePr>
        <p:xfrm>
          <a:off x="228602" y="1546539"/>
          <a:ext cx="8616875" cy="3563666"/>
        </p:xfrm>
        <a:graphic>
          <a:graphicData uri="http://schemas.openxmlformats.org/drawingml/2006/table">
            <a:tbl>
              <a:tblPr>
                <a:effectLst/>
                <a:tableStyleId>{E929F9F4-4A8F-4326-A1B4-22849713DDAB}</a:tableStyleId>
              </a:tblPr>
              <a:tblGrid>
                <a:gridCol w="2021825"/>
                <a:gridCol w="928379"/>
                <a:gridCol w="699863"/>
                <a:gridCol w="855388"/>
                <a:gridCol w="777625"/>
                <a:gridCol w="933150"/>
                <a:gridCol w="755620"/>
                <a:gridCol w="950785"/>
                <a:gridCol w="694240"/>
              </a:tblGrid>
              <a:tr h="4388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Investors</a:t>
                      </a:r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’ Nationality 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d-ID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Semibold" panose="020B0702040204020203" pitchFamily="34" charset="0"/>
                        </a:rPr>
                        <a:t>Nov</a:t>
                      </a:r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Semibold" panose="020B0702040204020203" pitchFamily="34" charset="0"/>
                        </a:rPr>
                        <a:t>-15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Segoe UI Semibold" panose="020B07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2014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2013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2012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29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(Equity Only)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(IDR Billion) 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%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(IDR Billion) 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%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(IDR Billion) 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%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(IDR Billion) 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%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7772">
                <a:tc>
                  <a:txBody>
                    <a:bodyPr/>
                    <a:lstStyle/>
                    <a:p>
                      <a:pPr marL="53975" indent="0" algn="l" rtl="0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Segoe UI Semibold" pitchFamily="34" charset="0"/>
                          <a:ea typeface="Segoe UI" pitchFamily="34" charset="0"/>
                          <a:cs typeface="Segoe UI" pitchFamily="34" charset="0"/>
                        </a:rPr>
                        <a:t>Local Investor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201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Segoe UI Semibold" panose="020B0702040204020203" pitchFamily="34" charset="0"/>
                        </a:rPr>
                        <a:t>919,328</a:t>
                      </a:r>
                    </a:p>
                  </a:txBody>
                  <a:tcPr marL="9525" marR="114300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201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Segoe UI Semibold" panose="020B0702040204020203" pitchFamily="34" charset="0"/>
                        </a:rPr>
                        <a:t>36.34%</a:t>
                      </a:r>
                    </a:p>
                  </a:txBody>
                  <a:tcPr marL="9525" marR="114300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201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 Semibold" panose="020B0702040204020203" pitchFamily="34" charset="0"/>
                        </a:rPr>
                        <a:t>1,026,760</a:t>
                      </a:r>
                    </a:p>
                  </a:txBody>
                  <a:tcPr marL="9525" marR="114300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201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 Semibold" panose="020B0702040204020203" pitchFamily="34" charset="0"/>
                        </a:rPr>
                        <a:t>35.51%</a:t>
                      </a:r>
                    </a:p>
                  </a:txBody>
                  <a:tcPr marL="9525" marR="114300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201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 Semibold" panose="020B0702040204020203" pitchFamily="34" charset="0"/>
                        </a:rPr>
                        <a:t>868,718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201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 Semibold" panose="020B0702040204020203" pitchFamily="34" charset="0"/>
                        </a:rPr>
                        <a:t>37.06%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201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bold" pitchFamily="34" charset="0"/>
                          <a:ea typeface="Segoe UI" pitchFamily="34" charset="0"/>
                          <a:cs typeface="Segoe UI" pitchFamily="34" charset="0"/>
                        </a:rPr>
                        <a:t>1,040,619</a:t>
                      </a:r>
                    </a:p>
                  </a:txBody>
                  <a:tcPr marL="0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201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bold" pitchFamily="34" charset="0"/>
                          <a:ea typeface="Segoe UI" pitchFamily="34" charset="0"/>
                          <a:cs typeface="Segoe UI" pitchFamily="34" charset="0"/>
                        </a:rPr>
                        <a:t>41.21%</a:t>
                      </a:r>
                    </a:p>
                  </a:txBody>
                  <a:tcPr marL="0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201B"/>
                    </a:solidFill>
                  </a:tcPr>
                </a:tc>
              </a:tr>
              <a:tr h="277772">
                <a:tc>
                  <a:txBody>
                    <a:bodyPr/>
                    <a:lstStyle/>
                    <a:p>
                      <a:pPr marL="230188" indent="0" algn="l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Segoe UI Semibold" pitchFamily="34" charset="0"/>
                          <a:ea typeface="Segoe UI" pitchFamily="34" charset="0"/>
                          <a:cs typeface="Segoe UI" pitchFamily="34" charset="0"/>
                        </a:rPr>
                        <a:t>Individual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Segoe UI Semibold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 Semibold" panose="020B0702040204020203" pitchFamily="34" charset="0"/>
                        </a:rPr>
                        <a:t>157,605</a:t>
                      </a:r>
                    </a:p>
                  </a:txBody>
                  <a:tcPr marL="9525" marR="114300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 Semibold" panose="020B0702040204020203" pitchFamily="34" charset="0"/>
                        </a:rPr>
                        <a:t>17.14%</a:t>
                      </a:r>
                    </a:p>
                  </a:txBody>
                  <a:tcPr marL="9525" marR="114300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bold" panose="020B0702040204020203" pitchFamily="34" charset="0"/>
                        </a:rPr>
                        <a:t>170,208</a:t>
                      </a:r>
                    </a:p>
                  </a:txBody>
                  <a:tcPr marL="9525" marR="114300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bold" panose="020B0702040204020203" pitchFamily="34" charset="0"/>
                        </a:rPr>
                        <a:t>16.58%</a:t>
                      </a:r>
                    </a:p>
                  </a:txBody>
                  <a:tcPr marL="9525" marR="114300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bold" panose="020B0702040204020203" pitchFamily="34" charset="0"/>
                        </a:rPr>
                        <a:t>157,417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bold" panose="020B0702040204020203" pitchFamily="34" charset="0"/>
                        </a:rPr>
                        <a:t>18.12%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bold" pitchFamily="34" charset="0"/>
                          <a:ea typeface="Segoe UI" pitchFamily="34" charset="0"/>
                          <a:cs typeface="Segoe UI" pitchFamily="34" charset="0"/>
                        </a:rPr>
                        <a:t>140,026</a:t>
                      </a:r>
                    </a:p>
                  </a:txBody>
                  <a:tcPr marL="0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bold" pitchFamily="34" charset="0"/>
                          <a:ea typeface="Segoe UI" pitchFamily="34" charset="0"/>
                          <a:cs typeface="Segoe UI" pitchFamily="34" charset="0"/>
                        </a:rPr>
                        <a:t>13.46%</a:t>
                      </a:r>
                    </a:p>
                  </a:txBody>
                  <a:tcPr marL="0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7772">
                <a:tc>
                  <a:txBody>
                    <a:bodyPr/>
                    <a:lstStyle/>
                    <a:p>
                      <a:pPr marL="230188" indent="0" algn="l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Segoe UI Semibold" pitchFamily="34" charset="0"/>
                          <a:ea typeface="Segoe UI" pitchFamily="34" charset="0"/>
                          <a:cs typeface="Segoe UI" pitchFamily="34" charset="0"/>
                        </a:rPr>
                        <a:t>Institution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Segoe UI Semibold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 Semibold" panose="020B0702040204020203" pitchFamily="34" charset="0"/>
                        </a:rPr>
                        <a:t>758,148</a:t>
                      </a:r>
                    </a:p>
                  </a:txBody>
                  <a:tcPr marL="9525" marR="114300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 Semibold" panose="020B0702040204020203" pitchFamily="34" charset="0"/>
                        </a:rPr>
                        <a:t>82.47%</a:t>
                      </a:r>
                    </a:p>
                  </a:txBody>
                  <a:tcPr marL="9525" marR="114300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bold" panose="020B0702040204020203" pitchFamily="34" charset="0"/>
                        </a:rPr>
                        <a:t>854,035</a:t>
                      </a:r>
                    </a:p>
                  </a:txBody>
                  <a:tcPr marL="9525" marR="114300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bold" panose="020B0702040204020203" pitchFamily="34" charset="0"/>
                        </a:rPr>
                        <a:t>83.18%</a:t>
                      </a:r>
                    </a:p>
                  </a:txBody>
                  <a:tcPr marL="9525" marR="114300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bold" panose="020B0702040204020203" pitchFamily="34" charset="0"/>
                        </a:rPr>
                        <a:t>709,834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bold" panose="020B0702040204020203" pitchFamily="34" charset="0"/>
                        </a:rPr>
                        <a:t>81.71%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bold" pitchFamily="34" charset="0"/>
                          <a:ea typeface="Segoe UI" pitchFamily="34" charset="0"/>
                          <a:cs typeface="Segoe UI" pitchFamily="34" charset="0"/>
                        </a:rPr>
                        <a:t>899,339</a:t>
                      </a:r>
                    </a:p>
                  </a:txBody>
                  <a:tcPr marL="0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bold" pitchFamily="34" charset="0"/>
                          <a:ea typeface="Segoe UI" pitchFamily="34" charset="0"/>
                          <a:cs typeface="Segoe UI" pitchFamily="34" charset="0"/>
                        </a:rPr>
                        <a:t>86.42%</a:t>
                      </a:r>
                    </a:p>
                  </a:txBody>
                  <a:tcPr marL="0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7772">
                <a:tc>
                  <a:txBody>
                    <a:bodyPr/>
                    <a:lstStyle/>
                    <a:p>
                      <a:pPr marL="230188" indent="0" algn="l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Segoe UI Semibold" pitchFamily="34" charset="0"/>
                          <a:ea typeface="Segoe UI" pitchFamily="34" charset="0"/>
                          <a:cs typeface="Segoe UI" pitchFamily="34" charset="0"/>
                        </a:rPr>
                        <a:t>Others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Segoe UI Semibold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bold" panose="020B0702040204020203" pitchFamily="34" charset="0"/>
                        </a:rPr>
                        <a:t>3,575</a:t>
                      </a:r>
                    </a:p>
                  </a:txBody>
                  <a:tcPr marL="9525" marR="114300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bold" panose="020B0702040204020203" pitchFamily="34" charset="0"/>
                        </a:rPr>
                        <a:t>0.39%</a:t>
                      </a:r>
                    </a:p>
                  </a:txBody>
                  <a:tcPr marL="9525" marR="114300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bold" panose="020B0702040204020203" pitchFamily="34" charset="0"/>
                        </a:rPr>
                        <a:t>2,516</a:t>
                      </a:r>
                    </a:p>
                  </a:txBody>
                  <a:tcPr marL="9525" marR="114300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bold" panose="020B0702040204020203" pitchFamily="34" charset="0"/>
                        </a:rPr>
                        <a:t>0.25%</a:t>
                      </a:r>
                    </a:p>
                  </a:txBody>
                  <a:tcPr marL="9525" marR="114300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 Semibold" panose="020B0702040204020203" pitchFamily="34" charset="0"/>
                        </a:rPr>
                        <a:t>1,466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bold" panose="020B0702040204020203" pitchFamily="34" charset="0"/>
                        </a:rPr>
                        <a:t>0.17%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bold" pitchFamily="34" charset="0"/>
                          <a:ea typeface="Segoe UI" pitchFamily="34" charset="0"/>
                          <a:cs typeface="Segoe UI" pitchFamily="34" charset="0"/>
                        </a:rPr>
                        <a:t>1,254</a:t>
                      </a:r>
                    </a:p>
                  </a:txBody>
                  <a:tcPr marL="0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bold" pitchFamily="34" charset="0"/>
                          <a:ea typeface="Segoe UI" pitchFamily="34" charset="0"/>
                          <a:cs typeface="Segoe UI" pitchFamily="34" charset="0"/>
                        </a:rPr>
                        <a:t>0.12%</a:t>
                      </a:r>
                    </a:p>
                  </a:txBody>
                  <a:tcPr marL="0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0719">
                <a:tc gridSpan="9"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Segoe UI Semibold" pitchFamily="34" charset="0"/>
                          <a:ea typeface="Segoe UI" pitchFamily="34" charset="0"/>
                          <a:cs typeface="Segoe UI" pitchFamily="34" charset="0"/>
                        </a:rPr>
                        <a:t> </a:t>
                      </a:r>
                    </a:p>
                  </a:txBody>
                  <a:tcPr marL="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7772">
                <a:tc>
                  <a:txBody>
                    <a:bodyPr/>
                    <a:lstStyle/>
                    <a:p>
                      <a:pPr marL="53975" indent="0" algn="l" rtl="0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Segoe UI Semibold" pitchFamily="34" charset="0"/>
                          <a:ea typeface="Segoe UI" pitchFamily="34" charset="0"/>
                          <a:cs typeface="Segoe UI" pitchFamily="34" charset="0"/>
                        </a:rPr>
                        <a:t>Foreign </a:t>
                      </a:r>
                      <a:r>
                        <a:rPr lang="en-US" sz="1000" b="0" i="0" u="none" strike="noStrike" kern="1200" dirty="0">
                          <a:solidFill>
                            <a:schemeClr val="bg1"/>
                          </a:solidFill>
                          <a:latin typeface="Segoe UI Semibold" pitchFamily="34" charset="0"/>
                          <a:ea typeface="Segoe UI" pitchFamily="34" charset="0"/>
                          <a:cs typeface="Segoe UI" pitchFamily="34" charset="0"/>
                        </a:rPr>
                        <a:t>Investor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Segoe UI Semibold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Segoe UI Semibold" panose="020B0702040204020203" pitchFamily="34" charset="0"/>
                        </a:rPr>
                        <a:t>1,610,579</a:t>
                      </a:r>
                    </a:p>
                  </a:txBody>
                  <a:tcPr marL="9525" marR="114300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Segoe UI Semibold" panose="020B0702040204020203" pitchFamily="34" charset="0"/>
                        </a:rPr>
                        <a:t>63.66%</a:t>
                      </a:r>
                    </a:p>
                  </a:txBody>
                  <a:tcPr marL="9525" marR="114300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 Semibold" panose="020B0702040204020203" pitchFamily="34" charset="0"/>
                        </a:rPr>
                        <a:t>1,864,980</a:t>
                      </a:r>
                    </a:p>
                  </a:txBody>
                  <a:tcPr marL="9525" marR="114300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Segoe UI Semibold" panose="020B0702040204020203" pitchFamily="34" charset="0"/>
                        </a:rPr>
                        <a:t>64.49%</a:t>
                      </a:r>
                    </a:p>
                  </a:txBody>
                  <a:tcPr marL="9525" marR="114300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 Semibold" panose="020B0702040204020203" pitchFamily="34" charset="0"/>
                        </a:rPr>
                        <a:t>1,475,457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Segoe UI Semibold" panose="020B0702040204020203" pitchFamily="34" charset="0"/>
                        </a:rPr>
                        <a:t>62.94%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bold" pitchFamily="34" charset="0"/>
                          <a:ea typeface="Segoe UI" pitchFamily="34" charset="0"/>
                          <a:cs typeface="Segoe UI" pitchFamily="34" charset="0"/>
                        </a:rPr>
                        <a:t>1,484,385</a:t>
                      </a:r>
                    </a:p>
                  </a:txBody>
                  <a:tcPr marL="0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 Semibold" pitchFamily="34" charset="0"/>
                          <a:ea typeface="Segoe UI" pitchFamily="34" charset="0"/>
                          <a:cs typeface="Segoe UI" pitchFamily="34" charset="0"/>
                        </a:rPr>
                        <a:t>58.79%</a:t>
                      </a:r>
                    </a:p>
                  </a:txBody>
                  <a:tcPr marL="0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277772">
                <a:tc>
                  <a:txBody>
                    <a:bodyPr/>
                    <a:lstStyle/>
                    <a:p>
                      <a:pPr marL="230188" indent="0" algn="l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Segoe UI Semibold" pitchFamily="34" charset="0"/>
                          <a:ea typeface="Segoe UI" pitchFamily="34" charset="0"/>
                          <a:cs typeface="Segoe UI" pitchFamily="34" charset="0"/>
                        </a:rPr>
                        <a:t>Individual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Segoe UI Semibold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 Semibold" panose="020B0702040204020203" pitchFamily="34" charset="0"/>
                        </a:rPr>
                        <a:t>11,325</a:t>
                      </a:r>
                    </a:p>
                  </a:txBody>
                  <a:tcPr marL="9525" marR="114300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 Semibold" panose="020B0702040204020203" pitchFamily="34" charset="0"/>
                        </a:rPr>
                        <a:t>0.70%</a:t>
                      </a:r>
                    </a:p>
                  </a:txBody>
                  <a:tcPr marL="9525" marR="114300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bold" panose="020B0702040204020203" pitchFamily="34" charset="0"/>
                        </a:rPr>
                        <a:t>14,361</a:t>
                      </a:r>
                    </a:p>
                  </a:txBody>
                  <a:tcPr marL="9525" marR="114300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 Semibold" panose="020B0702040204020203" pitchFamily="34" charset="0"/>
                        </a:rPr>
                        <a:t>0.77%</a:t>
                      </a:r>
                    </a:p>
                  </a:txBody>
                  <a:tcPr marL="9525" marR="114300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bold" panose="020B0702040204020203" pitchFamily="34" charset="0"/>
                        </a:rPr>
                        <a:t>25,687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bold" panose="020B0702040204020203" pitchFamily="34" charset="0"/>
                        </a:rPr>
                        <a:t>1.74%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bold" pitchFamily="34" charset="0"/>
                          <a:ea typeface="Segoe UI" pitchFamily="34" charset="0"/>
                          <a:cs typeface="Segoe UI" pitchFamily="34" charset="0"/>
                        </a:rPr>
                        <a:t>31,145</a:t>
                      </a:r>
                    </a:p>
                  </a:txBody>
                  <a:tcPr marL="0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bold" pitchFamily="34" charset="0"/>
                          <a:ea typeface="Segoe UI" pitchFamily="34" charset="0"/>
                          <a:cs typeface="Segoe UI" pitchFamily="34" charset="0"/>
                        </a:rPr>
                        <a:t>2.10%</a:t>
                      </a:r>
                    </a:p>
                  </a:txBody>
                  <a:tcPr marL="0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7772">
                <a:tc>
                  <a:txBody>
                    <a:bodyPr/>
                    <a:lstStyle/>
                    <a:p>
                      <a:pPr marL="230188" indent="0" algn="l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Segoe UI Semibold" pitchFamily="34" charset="0"/>
                          <a:ea typeface="Segoe UI" pitchFamily="34" charset="0"/>
                          <a:cs typeface="Segoe UI" pitchFamily="34" charset="0"/>
                        </a:rPr>
                        <a:t>Institution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Segoe UI Semibold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 Semibold" panose="020B0702040204020203" pitchFamily="34" charset="0"/>
                        </a:rPr>
                        <a:t>1,209,697</a:t>
                      </a:r>
                    </a:p>
                  </a:txBody>
                  <a:tcPr marL="9525" marR="114300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 Semibold" panose="020B0702040204020203" pitchFamily="34" charset="0"/>
                        </a:rPr>
                        <a:t>75.11%</a:t>
                      </a:r>
                    </a:p>
                  </a:txBody>
                  <a:tcPr marL="9525" marR="114300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bold" panose="020B0702040204020203" pitchFamily="34" charset="0"/>
                        </a:rPr>
                        <a:t>1,274,049</a:t>
                      </a:r>
                    </a:p>
                  </a:txBody>
                  <a:tcPr marL="9525" marR="114300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 Semibold" panose="020B0702040204020203" pitchFamily="34" charset="0"/>
                        </a:rPr>
                        <a:t>68.31%</a:t>
                      </a:r>
                    </a:p>
                  </a:txBody>
                  <a:tcPr marL="9525" marR="114300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 Semibold" panose="020B0702040204020203" pitchFamily="34" charset="0"/>
                        </a:rPr>
                        <a:t>975,049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bold" panose="020B0702040204020203" pitchFamily="34" charset="0"/>
                        </a:rPr>
                        <a:t>66.08%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bold" pitchFamily="34" charset="0"/>
                          <a:ea typeface="Segoe UI" pitchFamily="34" charset="0"/>
                          <a:cs typeface="Segoe UI" pitchFamily="34" charset="0"/>
                        </a:rPr>
                        <a:t>1,025,196</a:t>
                      </a:r>
                    </a:p>
                  </a:txBody>
                  <a:tcPr marL="0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bold" pitchFamily="34" charset="0"/>
                          <a:ea typeface="Segoe UI" pitchFamily="34" charset="0"/>
                          <a:cs typeface="Segoe UI" pitchFamily="34" charset="0"/>
                        </a:rPr>
                        <a:t>69.07%</a:t>
                      </a:r>
                    </a:p>
                  </a:txBody>
                  <a:tcPr marL="0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7772">
                <a:tc>
                  <a:txBody>
                    <a:bodyPr/>
                    <a:lstStyle/>
                    <a:p>
                      <a:pPr marL="230188" indent="0" algn="l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Segoe UI Semibold" pitchFamily="34" charset="0"/>
                          <a:ea typeface="Segoe UI" pitchFamily="34" charset="0"/>
                          <a:cs typeface="Segoe UI" pitchFamily="34" charset="0"/>
                        </a:rPr>
                        <a:t>Others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Segoe UI Semibold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Segoe UI Semibold" panose="020B0702040204020203" pitchFamily="34" charset="0"/>
                        </a:rPr>
                        <a:t>389,557</a:t>
                      </a:r>
                    </a:p>
                  </a:txBody>
                  <a:tcPr marL="9525" marR="114300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bold" panose="020B0702040204020203" pitchFamily="34" charset="0"/>
                        </a:rPr>
                        <a:t>24.19%</a:t>
                      </a:r>
                    </a:p>
                  </a:txBody>
                  <a:tcPr marL="9525" marR="114300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bold" panose="020B0702040204020203" pitchFamily="34" charset="0"/>
                        </a:rPr>
                        <a:t>576,570</a:t>
                      </a:r>
                    </a:p>
                  </a:txBody>
                  <a:tcPr marL="9525" marR="114300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bold" panose="020B0702040204020203" pitchFamily="34" charset="0"/>
                        </a:rPr>
                        <a:t>30.92%</a:t>
                      </a:r>
                    </a:p>
                  </a:txBody>
                  <a:tcPr marL="9525" marR="114300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bold" panose="020B0702040204020203" pitchFamily="34" charset="0"/>
                        </a:rPr>
                        <a:t>474,720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bold" panose="020B0702040204020203" pitchFamily="34" charset="0"/>
                        </a:rPr>
                        <a:t>32.17%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bold" pitchFamily="34" charset="0"/>
                          <a:ea typeface="Segoe UI" pitchFamily="34" charset="0"/>
                          <a:cs typeface="Segoe UI" pitchFamily="34" charset="0"/>
                        </a:rPr>
                        <a:t>428,044</a:t>
                      </a:r>
                    </a:p>
                  </a:txBody>
                  <a:tcPr marL="0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bold" pitchFamily="34" charset="0"/>
                          <a:ea typeface="Segoe UI" pitchFamily="34" charset="0"/>
                          <a:cs typeface="Segoe UI" pitchFamily="34" charset="0"/>
                        </a:rPr>
                        <a:t>28.84%</a:t>
                      </a:r>
                    </a:p>
                  </a:txBody>
                  <a:tcPr marL="0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77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TOTAL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bold" panose="020B0702040204020203" pitchFamily="34" charset="0"/>
                        </a:rPr>
                        <a:t>2,529,907</a:t>
                      </a:r>
                    </a:p>
                  </a:txBody>
                  <a:tcPr marL="9525" marR="114300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bold" panose="020B0702040204020203" pitchFamily="34" charset="0"/>
                        </a:rPr>
                        <a:t>2,891,739</a:t>
                      </a:r>
                    </a:p>
                  </a:txBody>
                  <a:tcPr marL="9525" marR="114300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bold" panose="020B0702040204020203" pitchFamily="34" charset="0"/>
                        </a:rPr>
                        <a:t>2,344,174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bold" panose="020B0702040204020203" pitchFamily="34" charset="0"/>
                        </a:rPr>
                        <a:t> 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ea typeface="Segoe UI" pitchFamily="34" charset="0"/>
                          <a:cs typeface="Segoe UI" pitchFamily="34" charset="0"/>
                        </a:rPr>
                        <a:t>2,525,005</a:t>
                      </a:r>
                    </a:p>
                  </a:txBody>
                  <a:tcPr marL="0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ea typeface="Segoe UI" pitchFamily="34" charset="0"/>
                          <a:cs typeface="Segoe UI" pitchFamily="34" charset="0"/>
                        </a:rPr>
                        <a:t> </a:t>
                      </a:r>
                    </a:p>
                  </a:txBody>
                  <a:tcPr marL="0" marT="9525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2" y="0"/>
            <a:ext cx="6778625" cy="91440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Distributions of Tradable Stocks</a:t>
            </a:r>
            <a:r>
              <a:rPr lang="en-US" sz="2400" b="1" dirty="0" smtClean="0">
                <a:solidFill>
                  <a:srgbClr val="E0201B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*</a:t>
            </a:r>
            <a:endParaRPr lang="en-US" sz="2400" b="1" dirty="0">
              <a:solidFill>
                <a:srgbClr val="E0201B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65029" y="-25400"/>
            <a:ext cx="381000" cy="365125"/>
          </a:xfrm>
          <a:prstGeom prst="rect">
            <a:avLst/>
          </a:prstGeom>
        </p:spPr>
        <p:txBody>
          <a:bodyPr/>
          <a:lstStyle/>
          <a:p>
            <a:fld id="{DB45E8CE-B273-41E3-9161-0C92FDEE0DA2}" type="slidenum">
              <a:rPr lang="en-US" smtClean="0">
                <a:solidFill>
                  <a:schemeClr val="bg1"/>
                </a:solidFill>
              </a:rPr>
              <a:pPr/>
              <a:t>40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7469" y="723901"/>
            <a:ext cx="472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r">
              <a:defRPr/>
            </a:pPr>
            <a:r>
              <a:rPr lang="en-US" sz="1400" noProof="1">
                <a:solidFill>
                  <a:srgbClr val="E0201B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Based on Investors’ Nationality </a:t>
            </a:r>
            <a:r>
              <a:rPr lang="en-US" sz="1400" noProof="1" smtClean="0">
                <a:solidFill>
                  <a:srgbClr val="E0201B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(2012 – </a:t>
            </a:r>
            <a:r>
              <a:rPr lang="id-ID" sz="1400" noProof="1" smtClean="0">
                <a:solidFill>
                  <a:srgbClr val="E0201B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November </a:t>
            </a:r>
            <a:r>
              <a:rPr lang="en-US" sz="1400" noProof="1" smtClean="0">
                <a:solidFill>
                  <a:srgbClr val="E0201B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2015)</a:t>
            </a:r>
            <a:endParaRPr lang="en-US" sz="1400" noProof="1">
              <a:solidFill>
                <a:srgbClr val="E0201B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33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304800" y="5929340"/>
            <a:ext cx="152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9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*) </a:t>
            </a:r>
            <a:r>
              <a:rPr lang="id-ID" sz="9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30</a:t>
            </a:r>
            <a:r>
              <a:rPr lang="en-US" sz="9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900" dirty="0">
                <a:latin typeface="Segoe UI" pitchFamily="34" charset="0"/>
                <a:ea typeface="Segoe UI" pitchFamily="34" charset="0"/>
                <a:cs typeface="Segoe UI" pitchFamily="34" charset="0"/>
              </a:rPr>
              <a:t>December </a:t>
            </a:r>
            <a:r>
              <a:rPr lang="id-ID" sz="9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2015</a:t>
            </a:r>
            <a:endParaRPr lang="id-ID" sz="9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2399" y="0"/>
            <a:ext cx="9220201" cy="914401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JCI in Comparison to Regional Indices </a:t>
            </a:r>
            <a:r>
              <a:rPr lang="en-US" sz="28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Performance</a:t>
            </a:r>
            <a:endParaRPr lang="en-US" sz="28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00400" y="911181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r">
              <a:defRPr/>
            </a:pPr>
            <a:r>
              <a:rPr lang="en-US" sz="1400" noProof="1" smtClean="0">
                <a:solidFill>
                  <a:srgbClr val="E0201B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2013 – </a:t>
            </a:r>
            <a:r>
              <a:rPr lang="id-ID" sz="1400" noProof="1" smtClean="0">
                <a:solidFill>
                  <a:srgbClr val="E0201B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30</a:t>
            </a:r>
            <a:r>
              <a:rPr lang="en-US" sz="1400" noProof="1" smtClean="0">
                <a:solidFill>
                  <a:srgbClr val="E0201B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400" noProof="1">
                <a:solidFill>
                  <a:srgbClr val="E0201B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December </a:t>
            </a:r>
            <a:r>
              <a:rPr lang="id-ID" sz="1400" noProof="1" smtClean="0">
                <a:solidFill>
                  <a:srgbClr val="E0201B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2015</a:t>
            </a:r>
            <a:endParaRPr lang="id-ID" sz="1400" noProof="1">
              <a:solidFill>
                <a:srgbClr val="E0201B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65029" y="-25400"/>
            <a:ext cx="381000" cy="365125"/>
          </a:xfrm>
          <a:prstGeom prst="rect">
            <a:avLst/>
          </a:prstGeom>
        </p:spPr>
        <p:txBody>
          <a:bodyPr/>
          <a:lstStyle/>
          <a:p>
            <a:fld id="{DB45E8CE-B273-41E3-9161-0C92FDEE0DA2}" type="slidenum">
              <a:rPr lang="en-US" smtClean="0">
                <a:solidFill>
                  <a:schemeClr val="bg1"/>
                </a:solidFill>
              </a:rPr>
              <a:pPr/>
              <a:t>41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76200" y="1473156"/>
            <a:ext cx="89916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6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609599" y="1171575"/>
          <a:ext cx="8077201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1" y="0"/>
            <a:ext cx="7848600" cy="914401"/>
          </a:xfrm>
        </p:spPr>
        <p:txBody>
          <a:bodyPr/>
          <a:lstStyle/>
          <a:p>
            <a:pPr>
              <a:defRPr/>
            </a:pPr>
            <a:r>
              <a:rPr lang="en-GB" sz="2800" b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Indices Performance Comparison </a:t>
            </a:r>
            <a:r>
              <a:rPr lang="en-GB" sz="2800" b="1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(MSCI)</a:t>
            </a:r>
            <a:br>
              <a:rPr lang="en-GB" sz="2800" b="1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GB" sz="1800" b="1" dirty="0" smtClean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January 200</a:t>
            </a:r>
            <a:r>
              <a:rPr lang="id-ID" sz="1800" b="1" dirty="0" smtClean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6</a:t>
            </a:r>
            <a:r>
              <a:rPr lang="en-GB" sz="1800" b="1" dirty="0" smtClean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– </a:t>
            </a:r>
            <a:r>
              <a:rPr lang="id-ID" sz="1800" b="1" dirty="0" smtClean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January 2016</a:t>
            </a:r>
            <a:endParaRPr lang="en-GB" sz="1800" b="1" dirty="0">
              <a:solidFill>
                <a:srgbClr val="C0000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3693600" y="1295400"/>
            <a:ext cx="4500562" cy="838200"/>
            <a:chOff x="4010025" y="931863"/>
            <a:chExt cx="4500563" cy="838200"/>
          </a:xfrm>
        </p:grpSpPr>
        <p:sp>
          <p:nvSpPr>
            <p:cNvPr id="6" name="Isosceles Triangle 5"/>
            <p:cNvSpPr/>
            <p:nvPr/>
          </p:nvSpPr>
          <p:spPr>
            <a:xfrm rot="16200000">
              <a:off x="4560888" y="708025"/>
              <a:ext cx="304800" cy="1406525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i="1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275262" y="931863"/>
              <a:ext cx="3235326" cy="838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i="1" dirty="0">
                  <a:solidFill>
                    <a:schemeClr val="tx1"/>
                  </a:solidFill>
                </a:rPr>
                <a:t>“MSCI Indonesia currently consist of Top 30 Stocks in Market Cap and Liquidity”</a:t>
              </a:r>
            </a:p>
          </p:txBody>
        </p:sp>
      </p:grpSp>
      <p:sp>
        <p:nvSpPr>
          <p:cNvPr id="8" name="Freeform 29"/>
          <p:cNvSpPr>
            <a:spLocks/>
          </p:cNvSpPr>
          <p:nvPr/>
        </p:nvSpPr>
        <p:spPr bwMode="gray">
          <a:xfrm>
            <a:off x="914400" y="1546224"/>
            <a:ext cx="2743200" cy="468312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12700">
            <a:noFill/>
            <a:round/>
            <a:headEnd/>
            <a:tailEnd/>
          </a:ln>
        </p:spPr>
        <p:txBody>
          <a:bodyPr tIns="91440" bIns="9144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6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 rot="20727893">
            <a:off x="-115014" y="407313"/>
            <a:ext cx="9627230" cy="6308954"/>
          </a:xfrm>
          <a:prstGeom prst="flowChartAlternateProcess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Oval Callout 4"/>
          <p:cNvSpPr/>
          <p:nvPr/>
        </p:nvSpPr>
        <p:spPr>
          <a:xfrm>
            <a:off x="-1784198" y="-3619777"/>
            <a:ext cx="7477830" cy="5562600"/>
          </a:xfrm>
          <a:prstGeom prst="wedgeEllipseCallout">
            <a:avLst/>
          </a:prstGeom>
          <a:solidFill>
            <a:srgbClr val="FF0000">
              <a:alpha val="5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431001" y="148475"/>
            <a:ext cx="4528122" cy="1066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Fakta</a:t>
            </a:r>
            <a:r>
              <a:rPr lang="en-US" sz="4800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…</a:t>
            </a:r>
            <a:endParaRPr lang="en-US" sz="4800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60406" y="1577239"/>
            <a:ext cx="0" cy="4731748"/>
          </a:xfrm>
          <a:prstGeom prst="line">
            <a:avLst/>
          </a:prstGeom>
          <a:ln w="76200">
            <a:solidFill>
              <a:srgbClr val="FF0000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60406" y="6282631"/>
            <a:ext cx="8126394" cy="26356"/>
          </a:xfrm>
          <a:prstGeom prst="line">
            <a:avLst/>
          </a:prstGeom>
          <a:ln w="76200">
            <a:solidFill>
              <a:srgbClr val="FF0000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595086" y="1959429"/>
            <a:ext cx="7590971" cy="3686628"/>
          </a:xfrm>
          <a:custGeom>
            <a:avLst/>
            <a:gdLst>
              <a:gd name="connsiteX0" fmla="*/ 0 w 7590971"/>
              <a:gd name="connsiteY0" fmla="*/ 3686628 h 3686628"/>
              <a:gd name="connsiteX1" fmla="*/ 580571 w 7590971"/>
              <a:gd name="connsiteY1" fmla="*/ 3193142 h 3686628"/>
              <a:gd name="connsiteX2" fmla="*/ 1001485 w 7590971"/>
              <a:gd name="connsiteY2" fmla="*/ 3439885 h 3686628"/>
              <a:gd name="connsiteX3" fmla="*/ 1756228 w 7590971"/>
              <a:gd name="connsiteY3" fmla="*/ 2815771 h 3686628"/>
              <a:gd name="connsiteX4" fmla="*/ 2090057 w 7590971"/>
              <a:gd name="connsiteY4" fmla="*/ 3178628 h 3686628"/>
              <a:gd name="connsiteX5" fmla="*/ 2264228 w 7590971"/>
              <a:gd name="connsiteY5" fmla="*/ 3585028 h 3686628"/>
              <a:gd name="connsiteX6" fmla="*/ 2351314 w 7590971"/>
              <a:gd name="connsiteY6" fmla="*/ 3483428 h 3686628"/>
              <a:gd name="connsiteX7" fmla="*/ 2380343 w 7590971"/>
              <a:gd name="connsiteY7" fmla="*/ 3439885 h 3686628"/>
              <a:gd name="connsiteX8" fmla="*/ 2757714 w 7590971"/>
              <a:gd name="connsiteY8" fmla="*/ 2264228 h 3686628"/>
              <a:gd name="connsiteX9" fmla="*/ 3381828 w 7590971"/>
              <a:gd name="connsiteY9" fmla="*/ 2540000 h 3686628"/>
              <a:gd name="connsiteX10" fmla="*/ 3599543 w 7590971"/>
              <a:gd name="connsiteY10" fmla="*/ 1669142 h 3686628"/>
              <a:gd name="connsiteX11" fmla="*/ 3686628 w 7590971"/>
              <a:gd name="connsiteY11" fmla="*/ 1320800 h 3686628"/>
              <a:gd name="connsiteX12" fmla="*/ 3802743 w 7590971"/>
              <a:gd name="connsiteY12" fmla="*/ 1669142 h 3686628"/>
              <a:gd name="connsiteX13" fmla="*/ 3875314 w 7590971"/>
              <a:gd name="connsiteY13" fmla="*/ 1524000 h 3686628"/>
              <a:gd name="connsiteX14" fmla="*/ 4267200 w 7590971"/>
              <a:gd name="connsiteY14" fmla="*/ 2177142 h 3686628"/>
              <a:gd name="connsiteX15" fmla="*/ 5080000 w 7590971"/>
              <a:gd name="connsiteY15" fmla="*/ 725714 h 3686628"/>
              <a:gd name="connsiteX16" fmla="*/ 5297714 w 7590971"/>
              <a:gd name="connsiteY16" fmla="*/ 1001485 h 3686628"/>
              <a:gd name="connsiteX17" fmla="*/ 6429828 w 7590971"/>
              <a:gd name="connsiteY17" fmla="*/ 435428 h 3686628"/>
              <a:gd name="connsiteX18" fmla="*/ 6691085 w 7590971"/>
              <a:gd name="connsiteY18" fmla="*/ 783771 h 3686628"/>
              <a:gd name="connsiteX19" fmla="*/ 6792685 w 7590971"/>
              <a:gd name="connsiteY19" fmla="*/ 290285 h 3686628"/>
              <a:gd name="connsiteX20" fmla="*/ 6952343 w 7590971"/>
              <a:gd name="connsiteY20" fmla="*/ 609600 h 3686628"/>
              <a:gd name="connsiteX21" fmla="*/ 7590971 w 7590971"/>
              <a:gd name="connsiteY21" fmla="*/ 43542 h 3686628"/>
              <a:gd name="connsiteX22" fmla="*/ 7590971 w 7590971"/>
              <a:gd name="connsiteY22" fmla="*/ 0 h 3686628"/>
              <a:gd name="connsiteX0" fmla="*/ 0 w 7590971"/>
              <a:gd name="connsiteY0" fmla="*/ 3686628 h 3686628"/>
              <a:gd name="connsiteX1" fmla="*/ 580571 w 7590971"/>
              <a:gd name="connsiteY1" fmla="*/ 3193142 h 3686628"/>
              <a:gd name="connsiteX2" fmla="*/ 1001485 w 7590971"/>
              <a:gd name="connsiteY2" fmla="*/ 3439885 h 3686628"/>
              <a:gd name="connsiteX3" fmla="*/ 1756228 w 7590971"/>
              <a:gd name="connsiteY3" fmla="*/ 2815771 h 3686628"/>
              <a:gd name="connsiteX4" fmla="*/ 2090057 w 7590971"/>
              <a:gd name="connsiteY4" fmla="*/ 3178628 h 3686628"/>
              <a:gd name="connsiteX5" fmla="*/ 2264228 w 7590971"/>
              <a:gd name="connsiteY5" fmla="*/ 3585028 h 3686628"/>
              <a:gd name="connsiteX6" fmla="*/ 2351314 w 7590971"/>
              <a:gd name="connsiteY6" fmla="*/ 3483428 h 3686628"/>
              <a:gd name="connsiteX7" fmla="*/ 2380343 w 7590971"/>
              <a:gd name="connsiteY7" fmla="*/ 3439885 h 3686628"/>
              <a:gd name="connsiteX8" fmla="*/ 2757714 w 7590971"/>
              <a:gd name="connsiteY8" fmla="*/ 2264228 h 3686628"/>
              <a:gd name="connsiteX9" fmla="*/ 3381828 w 7590971"/>
              <a:gd name="connsiteY9" fmla="*/ 2540000 h 3686628"/>
              <a:gd name="connsiteX10" fmla="*/ 3599543 w 7590971"/>
              <a:gd name="connsiteY10" fmla="*/ 1669142 h 3686628"/>
              <a:gd name="connsiteX11" fmla="*/ 3686628 w 7590971"/>
              <a:gd name="connsiteY11" fmla="*/ 1320800 h 3686628"/>
              <a:gd name="connsiteX12" fmla="*/ 3802743 w 7590971"/>
              <a:gd name="connsiteY12" fmla="*/ 1669142 h 3686628"/>
              <a:gd name="connsiteX13" fmla="*/ 3875314 w 7590971"/>
              <a:gd name="connsiteY13" fmla="*/ 1524000 h 3686628"/>
              <a:gd name="connsiteX14" fmla="*/ 4267200 w 7590971"/>
              <a:gd name="connsiteY14" fmla="*/ 2177142 h 3686628"/>
              <a:gd name="connsiteX15" fmla="*/ 5080000 w 7590971"/>
              <a:gd name="connsiteY15" fmla="*/ 725714 h 3686628"/>
              <a:gd name="connsiteX16" fmla="*/ 5297714 w 7590971"/>
              <a:gd name="connsiteY16" fmla="*/ 1001485 h 3686628"/>
              <a:gd name="connsiteX17" fmla="*/ 6429828 w 7590971"/>
              <a:gd name="connsiteY17" fmla="*/ 435428 h 3686628"/>
              <a:gd name="connsiteX18" fmla="*/ 6691085 w 7590971"/>
              <a:gd name="connsiteY18" fmla="*/ 783771 h 3686628"/>
              <a:gd name="connsiteX19" fmla="*/ 6792685 w 7590971"/>
              <a:gd name="connsiteY19" fmla="*/ 290285 h 3686628"/>
              <a:gd name="connsiteX20" fmla="*/ 6952343 w 7590971"/>
              <a:gd name="connsiteY20" fmla="*/ 609600 h 3686628"/>
              <a:gd name="connsiteX21" fmla="*/ 7423331 w 7590971"/>
              <a:gd name="connsiteY21" fmla="*/ 188322 h 3686628"/>
              <a:gd name="connsiteX22" fmla="*/ 7590971 w 7590971"/>
              <a:gd name="connsiteY22" fmla="*/ 0 h 368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590971" h="3686628">
                <a:moveTo>
                  <a:pt x="0" y="3686628"/>
                </a:moveTo>
                <a:lnTo>
                  <a:pt x="580571" y="3193142"/>
                </a:lnTo>
                <a:lnTo>
                  <a:pt x="1001485" y="3439885"/>
                </a:lnTo>
                <a:lnTo>
                  <a:pt x="1756228" y="2815771"/>
                </a:lnTo>
                <a:lnTo>
                  <a:pt x="2090057" y="3178628"/>
                </a:lnTo>
                <a:lnTo>
                  <a:pt x="2264228" y="3585028"/>
                </a:lnTo>
                <a:cubicBezTo>
                  <a:pt x="2293257" y="3551161"/>
                  <a:pt x="2323449" y="3518259"/>
                  <a:pt x="2351314" y="3483428"/>
                </a:cubicBezTo>
                <a:cubicBezTo>
                  <a:pt x="2362211" y="3469806"/>
                  <a:pt x="2380343" y="3439885"/>
                  <a:pt x="2380343" y="3439885"/>
                </a:cubicBezTo>
                <a:lnTo>
                  <a:pt x="2757714" y="2264228"/>
                </a:lnTo>
                <a:lnTo>
                  <a:pt x="3381828" y="2540000"/>
                </a:lnTo>
                <a:lnTo>
                  <a:pt x="3599543" y="1669142"/>
                </a:lnTo>
                <a:lnTo>
                  <a:pt x="3686628" y="1320800"/>
                </a:lnTo>
                <a:lnTo>
                  <a:pt x="3802743" y="1669142"/>
                </a:lnTo>
                <a:lnTo>
                  <a:pt x="3875314" y="1524000"/>
                </a:lnTo>
                <a:lnTo>
                  <a:pt x="4267200" y="2177142"/>
                </a:lnTo>
                <a:lnTo>
                  <a:pt x="5080000" y="725714"/>
                </a:lnTo>
                <a:lnTo>
                  <a:pt x="5297714" y="1001485"/>
                </a:lnTo>
                <a:lnTo>
                  <a:pt x="6429828" y="435428"/>
                </a:lnTo>
                <a:lnTo>
                  <a:pt x="6691085" y="783771"/>
                </a:lnTo>
                <a:lnTo>
                  <a:pt x="6792685" y="290285"/>
                </a:lnTo>
                <a:lnTo>
                  <a:pt x="6952343" y="609600"/>
                </a:lnTo>
                <a:lnTo>
                  <a:pt x="7423331" y="188322"/>
                </a:lnTo>
                <a:lnTo>
                  <a:pt x="7590971" y="0"/>
                </a:lnTo>
              </a:path>
            </a:pathLst>
          </a:custGeom>
          <a:noFill/>
          <a:ln w="31750">
            <a:headEnd w="med" len="sm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6341583" y="150422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solidFill>
                  <a:schemeClr val="tx2">
                    <a:lumMod val="75000"/>
                  </a:schemeClr>
                </a:solidFill>
                <a:latin typeface="Leelawadee" panose="020B0502040204020203" pitchFamily="34" charset="-34"/>
                <a:ea typeface="Meiryo UI" panose="020B0604030504040204" pitchFamily="34" charset="-128"/>
                <a:cs typeface="Leelawadee" panose="020B0502040204020203" pitchFamily="34" charset="-34"/>
              </a:rPr>
              <a:t>Tingkat </a:t>
            </a:r>
            <a:r>
              <a:rPr lang="en-AU" sz="2400" dirty="0" err="1" smtClean="0">
                <a:solidFill>
                  <a:schemeClr val="tx2">
                    <a:lumMod val="75000"/>
                  </a:schemeClr>
                </a:solidFill>
                <a:latin typeface="Leelawadee" panose="020B0502040204020203" pitchFamily="34" charset="-34"/>
                <a:ea typeface="Meiryo UI" panose="020B0604030504040204" pitchFamily="34" charset="-128"/>
                <a:cs typeface="Leelawadee" panose="020B0502040204020203" pitchFamily="34" charset="-34"/>
              </a:rPr>
              <a:t>inflasi</a:t>
            </a:r>
            <a:endParaRPr lang="en-AU" sz="2400" dirty="0">
              <a:solidFill>
                <a:schemeClr val="tx2">
                  <a:lumMod val="75000"/>
                </a:schemeClr>
              </a:solidFill>
              <a:latin typeface="Leelawadee" panose="020B0502040204020203" pitchFamily="34" charset="-34"/>
              <a:ea typeface="Meiryo UI" panose="020B0604030504040204" pitchFamily="34" charset="-128"/>
              <a:cs typeface="Leelawadee" panose="020B0502040204020203" pitchFamily="34" charset="-34"/>
            </a:endParaRPr>
          </a:p>
        </p:txBody>
      </p:sp>
      <p:sp>
        <p:nvSpPr>
          <p:cNvPr id="17" name="Freeform 16"/>
          <p:cNvSpPr/>
          <p:nvPr/>
        </p:nvSpPr>
        <p:spPr>
          <a:xfrm flipV="1">
            <a:off x="595086" y="2170458"/>
            <a:ext cx="7590971" cy="3173596"/>
          </a:xfrm>
          <a:custGeom>
            <a:avLst/>
            <a:gdLst>
              <a:gd name="connsiteX0" fmla="*/ 0 w 7590971"/>
              <a:gd name="connsiteY0" fmla="*/ 3686628 h 3686628"/>
              <a:gd name="connsiteX1" fmla="*/ 580571 w 7590971"/>
              <a:gd name="connsiteY1" fmla="*/ 3193142 h 3686628"/>
              <a:gd name="connsiteX2" fmla="*/ 1001485 w 7590971"/>
              <a:gd name="connsiteY2" fmla="*/ 3439885 h 3686628"/>
              <a:gd name="connsiteX3" fmla="*/ 1756228 w 7590971"/>
              <a:gd name="connsiteY3" fmla="*/ 2815771 h 3686628"/>
              <a:gd name="connsiteX4" fmla="*/ 2090057 w 7590971"/>
              <a:gd name="connsiteY4" fmla="*/ 3178628 h 3686628"/>
              <a:gd name="connsiteX5" fmla="*/ 2264228 w 7590971"/>
              <a:gd name="connsiteY5" fmla="*/ 3585028 h 3686628"/>
              <a:gd name="connsiteX6" fmla="*/ 2351314 w 7590971"/>
              <a:gd name="connsiteY6" fmla="*/ 3483428 h 3686628"/>
              <a:gd name="connsiteX7" fmla="*/ 2380343 w 7590971"/>
              <a:gd name="connsiteY7" fmla="*/ 3439885 h 3686628"/>
              <a:gd name="connsiteX8" fmla="*/ 2757714 w 7590971"/>
              <a:gd name="connsiteY8" fmla="*/ 2264228 h 3686628"/>
              <a:gd name="connsiteX9" fmla="*/ 3381828 w 7590971"/>
              <a:gd name="connsiteY9" fmla="*/ 2540000 h 3686628"/>
              <a:gd name="connsiteX10" fmla="*/ 3599543 w 7590971"/>
              <a:gd name="connsiteY10" fmla="*/ 1669142 h 3686628"/>
              <a:gd name="connsiteX11" fmla="*/ 3686628 w 7590971"/>
              <a:gd name="connsiteY11" fmla="*/ 1320800 h 3686628"/>
              <a:gd name="connsiteX12" fmla="*/ 3802743 w 7590971"/>
              <a:gd name="connsiteY12" fmla="*/ 1669142 h 3686628"/>
              <a:gd name="connsiteX13" fmla="*/ 3875314 w 7590971"/>
              <a:gd name="connsiteY13" fmla="*/ 1524000 h 3686628"/>
              <a:gd name="connsiteX14" fmla="*/ 4267200 w 7590971"/>
              <a:gd name="connsiteY14" fmla="*/ 2177142 h 3686628"/>
              <a:gd name="connsiteX15" fmla="*/ 5080000 w 7590971"/>
              <a:gd name="connsiteY15" fmla="*/ 725714 h 3686628"/>
              <a:gd name="connsiteX16" fmla="*/ 5297714 w 7590971"/>
              <a:gd name="connsiteY16" fmla="*/ 1001485 h 3686628"/>
              <a:gd name="connsiteX17" fmla="*/ 6429828 w 7590971"/>
              <a:gd name="connsiteY17" fmla="*/ 435428 h 3686628"/>
              <a:gd name="connsiteX18" fmla="*/ 6691085 w 7590971"/>
              <a:gd name="connsiteY18" fmla="*/ 783771 h 3686628"/>
              <a:gd name="connsiteX19" fmla="*/ 6792685 w 7590971"/>
              <a:gd name="connsiteY19" fmla="*/ 290285 h 3686628"/>
              <a:gd name="connsiteX20" fmla="*/ 6952343 w 7590971"/>
              <a:gd name="connsiteY20" fmla="*/ 609600 h 3686628"/>
              <a:gd name="connsiteX21" fmla="*/ 7590971 w 7590971"/>
              <a:gd name="connsiteY21" fmla="*/ 43542 h 3686628"/>
              <a:gd name="connsiteX22" fmla="*/ 7590971 w 7590971"/>
              <a:gd name="connsiteY22" fmla="*/ 0 h 3686628"/>
              <a:gd name="connsiteX0" fmla="*/ 0 w 7590971"/>
              <a:gd name="connsiteY0" fmla="*/ 3686628 h 3686628"/>
              <a:gd name="connsiteX1" fmla="*/ 580571 w 7590971"/>
              <a:gd name="connsiteY1" fmla="*/ 3193142 h 3686628"/>
              <a:gd name="connsiteX2" fmla="*/ 1001485 w 7590971"/>
              <a:gd name="connsiteY2" fmla="*/ 3439885 h 3686628"/>
              <a:gd name="connsiteX3" fmla="*/ 1756228 w 7590971"/>
              <a:gd name="connsiteY3" fmla="*/ 2815771 h 3686628"/>
              <a:gd name="connsiteX4" fmla="*/ 2090057 w 7590971"/>
              <a:gd name="connsiteY4" fmla="*/ 3178628 h 3686628"/>
              <a:gd name="connsiteX5" fmla="*/ 2264228 w 7590971"/>
              <a:gd name="connsiteY5" fmla="*/ 3585028 h 3686628"/>
              <a:gd name="connsiteX6" fmla="*/ 2351314 w 7590971"/>
              <a:gd name="connsiteY6" fmla="*/ 3483428 h 3686628"/>
              <a:gd name="connsiteX7" fmla="*/ 2380343 w 7590971"/>
              <a:gd name="connsiteY7" fmla="*/ 3439885 h 3686628"/>
              <a:gd name="connsiteX8" fmla="*/ 2757714 w 7590971"/>
              <a:gd name="connsiteY8" fmla="*/ 2264228 h 3686628"/>
              <a:gd name="connsiteX9" fmla="*/ 3381828 w 7590971"/>
              <a:gd name="connsiteY9" fmla="*/ 2540000 h 3686628"/>
              <a:gd name="connsiteX10" fmla="*/ 3599543 w 7590971"/>
              <a:gd name="connsiteY10" fmla="*/ 1669142 h 3686628"/>
              <a:gd name="connsiteX11" fmla="*/ 3686628 w 7590971"/>
              <a:gd name="connsiteY11" fmla="*/ 1320800 h 3686628"/>
              <a:gd name="connsiteX12" fmla="*/ 3802743 w 7590971"/>
              <a:gd name="connsiteY12" fmla="*/ 1669142 h 3686628"/>
              <a:gd name="connsiteX13" fmla="*/ 3875314 w 7590971"/>
              <a:gd name="connsiteY13" fmla="*/ 1524000 h 3686628"/>
              <a:gd name="connsiteX14" fmla="*/ 4267200 w 7590971"/>
              <a:gd name="connsiteY14" fmla="*/ 2177142 h 3686628"/>
              <a:gd name="connsiteX15" fmla="*/ 5080000 w 7590971"/>
              <a:gd name="connsiteY15" fmla="*/ 725714 h 3686628"/>
              <a:gd name="connsiteX16" fmla="*/ 5297714 w 7590971"/>
              <a:gd name="connsiteY16" fmla="*/ 1001485 h 3686628"/>
              <a:gd name="connsiteX17" fmla="*/ 6429828 w 7590971"/>
              <a:gd name="connsiteY17" fmla="*/ 435428 h 3686628"/>
              <a:gd name="connsiteX18" fmla="*/ 6691085 w 7590971"/>
              <a:gd name="connsiteY18" fmla="*/ 783771 h 3686628"/>
              <a:gd name="connsiteX19" fmla="*/ 6792685 w 7590971"/>
              <a:gd name="connsiteY19" fmla="*/ 290285 h 3686628"/>
              <a:gd name="connsiteX20" fmla="*/ 6952343 w 7590971"/>
              <a:gd name="connsiteY20" fmla="*/ 609600 h 3686628"/>
              <a:gd name="connsiteX21" fmla="*/ 7423331 w 7590971"/>
              <a:gd name="connsiteY21" fmla="*/ 188322 h 3686628"/>
              <a:gd name="connsiteX22" fmla="*/ 7590971 w 7590971"/>
              <a:gd name="connsiteY22" fmla="*/ 0 h 368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590971" h="3686628">
                <a:moveTo>
                  <a:pt x="0" y="3686628"/>
                </a:moveTo>
                <a:lnTo>
                  <a:pt x="580571" y="3193142"/>
                </a:lnTo>
                <a:lnTo>
                  <a:pt x="1001485" y="3439885"/>
                </a:lnTo>
                <a:lnTo>
                  <a:pt x="1756228" y="2815771"/>
                </a:lnTo>
                <a:lnTo>
                  <a:pt x="2090057" y="3178628"/>
                </a:lnTo>
                <a:lnTo>
                  <a:pt x="2264228" y="3585028"/>
                </a:lnTo>
                <a:cubicBezTo>
                  <a:pt x="2293257" y="3551161"/>
                  <a:pt x="2323449" y="3518259"/>
                  <a:pt x="2351314" y="3483428"/>
                </a:cubicBezTo>
                <a:cubicBezTo>
                  <a:pt x="2362211" y="3469806"/>
                  <a:pt x="2380343" y="3439885"/>
                  <a:pt x="2380343" y="3439885"/>
                </a:cubicBezTo>
                <a:lnTo>
                  <a:pt x="2757714" y="2264228"/>
                </a:lnTo>
                <a:lnTo>
                  <a:pt x="3381828" y="2540000"/>
                </a:lnTo>
                <a:lnTo>
                  <a:pt x="3599543" y="1669142"/>
                </a:lnTo>
                <a:lnTo>
                  <a:pt x="3686628" y="1320800"/>
                </a:lnTo>
                <a:lnTo>
                  <a:pt x="3802743" y="1669142"/>
                </a:lnTo>
                <a:lnTo>
                  <a:pt x="3875314" y="1524000"/>
                </a:lnTo>
                <a:lnTo>
                  <a:pt x="4267200" y="2177142"/>
                </a:lnTo>
                <a:lnTo>
                  <a:pt x="5080000" y="725714"/>
                </a:lnTo>
                <a:lnTo>
                  <a:pt x="5297714" y="1001485"/>
                </a:lnTo>
                <a:lnTo>
                  <a:pt x="6429828" y="435428"/>
                </a:lnTo>
                <a:lnTo>
                  <a:pt x="6691085" y="783771"/>
                </a:lnTo>
                <a:lnTo>
                  <a:pt x="6792685" y="290285"/>
                </a:lnTo>
                <a:lnTo>
                  <a:pt x="6952343" y="609600"/>
                </a:lnTo>
                <a:lnTo>
                  <a:pt x="7423331" y="188322"/>
                </a:lnTo>
                <a:lnTo>
                  <a:pt x="7590971" y="0"/>
                </a:lnTo>
              </a:path>
            </a:pathLst>
          </a:custGeom>
          <a:noFill/>
          <a:ln w="101600">
            <a:solidFill>
              <a:srgbClr val="FFC000"/>
            </a:solidFill>
            <a:headEnd w="med" len="sm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7010400" y="3962811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err="1" smtClean="0">
                <a:solidFill>
                  <a:srgbClr val="FFC000"/>
                </a:solidFill>
                <a:latin typeface="Leelawadee" panose="020B0502040204020203" pitchFamily="34" charset="-34"/>
                <a:ea typeface="Meiryo UI" panose="020B0604030504040204" pitchFamily="34" charset="-128"/>
                <a:cs typeface="Leelawadee" panose="020B0502040204020203" pitchFamily="34" charset="-34"/>
              </a:rPr>
              <a:t>Uang</a:t>
            </a:r>
            <a:r>
              <a:rPr lang="en-AU" sz="2400" b="1" dirty="0" smtClean="0">
                <a:solidFill>
                  <a:srgbClr val="FFC000"/>
                </a:solidFill>
                <a:latin typeface="Leelawadee" panose="020B0502040204020203" pitchFamily="34" charset="-34"/>
                <a:ea typeface="Meiryo UI" panose="020B0604030504040204" pitchFamily="34" charset="-128"/>
                <a:cs typeface="Leelawadee" panose="020B0502040204020203" pitchFamily="34" charset="-34"/>
              </a:rPr>
              <a:t> </a:t>
            </a:r>
            <a:br>
              <a:rPr lang="en-AU" sz="2400" b="1" dirty="0" smtClean="0">
                <a:solidFill>
                  <a:srgbClr val="FFC000"/>
                </a:solidFill>
                <a:latin typeface="Leelawadee" panose="020B0502040204020203" pitchFamily="34" charset="-34"/>
                <a:ea typeface="Meiryo UI" panose="020B0604030504040204" pitchFamily="34" charset="-128"/>
                <a:cs typeface="Leelawadee" panose="020B0502040204020203" pitchFamily="34" charset="-34"/>
              </a:rPr>
            </a:br>
            <a:r>
              <a:rPr lang="en-AU" sz="2400" b="1" dirty="0" err="1" smtClean="0">
                <a:solidFill>
                  <a:srgbClr val="FFC000"/>
                </a:solidFill>
                <a:latin typeface="Leelawadee" panose="020B0502040204020203" pitchFamily="34" charset="-34"/>
                <a:ea typeface="Meiryo UI" panose="020B0604030504040204" pitchFamily="34" charset="-128"/>
                <a:cs typeface="Leelawadee" panose="020B0502040204020203" pitchFamily="34" charset="-34"/>
              </a:rPr>
              <a:t>Anda</a:t>
            </a:r>
            <a:r>
              <a:rPr lang="en-AU" sz="2400" b="1" dirty="0" smtClean="0">
                <a:solidFill>
                  <a:srgbClr val="FFC000"/>
                </a:solidFill>
                <a:latin typeface="Leelawadee" panose="020B0502040204020203" pitchFamily="34" charset="-34"/>
                <a:ea typeface="Meiryo UI" panose="020B0604030504040204" pitchFamily="34" charset="-128"/>
                <a:cs typeface="Leelawadee" panose="020B0502040204020203" pitchFamily="34" charset="-34"/>
              </a:rPr>
              <a:t>!!</a:t>
            </a:r>
            <a:endParaRPr lang="en-AU" sz="2400" b="1" dirty="0">
              <a:solidFill>
                <a:srgbClr val="FFC000"/>
              </a:solidFill>
              <a:latin typeface="Leelawadee" panose="020B0502040204020203" pitchFamily="34" charset="-34"/>
              <a:ea typeface="Meiryo UI" panose="020B0604030504040204" pitchFamily="34" charset="-128"/>
              <a:cs typeface="Leelawadee" panose="020B0502040204020203" pitchFamily="34" charset="-34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91811" y="2875674"/>
            <a:ext cx="3525811" cy="91671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rgbClr val="5FB557"/>
                </a:solidFill>
                <a:latin typeface="Leelawadee" panose="020B0502040204020203" pitchFamily="34" charset="-34"/>
                <a:ea typeface="KaiTi" panose="02010609060101010101" pitchFamily="49" charset="-122"/>
                <a:cs typeface="Leelawadee" panose="020B0502040204020203" pitchFamily="34" charset="-34"/>
              </a:rPr>
              <a:t>Rp</a:t>
            </a:r>
            <a:r>
              <a:rPr lang="en-US" sz="3600" b="1" dirty="0" smtClean="0">
                <a:solidFill>
                  <a:srgbClr val="5FB557"/>
                </a:solidFill>
                <a:latin typeface="Leelawadee" panose="020B0502040204020203" pitchFamily="34" charset="-34"/>
                <a:ea typeface="KaiTi" panose="02010609060101010101" pitchFamily="49" charset="-122"/>
                <a:cs typeface="Leelawadee" panose="020B0502040204020203" pitchFamily="34" charset="-34"/>
              </a:rPr>
              <a:t> 100.000</a:t>
            </a:r>
            <a:endParaRPr lang="en-US" sz="3600" b="1" dirty="0">
              <a:solidFill>
                <a:srgbClr val="5FB557"/>
              </a:solidFill>
              <a:latin typeface="Leelawadee" panose="020B0502040204020203" pitchFamily="34" charset="-34"/>
              <a:ea typeface="KaiTi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2776513" y="4189345"/>
            <a:ext cx="3525811" cy="91671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rgbClr val="5FB557"/>
                </a:solidFill>
                <a:latin typeface="Leelawadee" panose="020B0502040204020203" pitchFamily="34" charset="-34"/>
                <a:ea typeface="KaiTi" panose="02010609060101010101" pitchFamily="49" charset="-122"/>
                <a:cs typeface="Leelawadee" panose="020B0502040204020203" pitchFamily="34" charset="-34"/>
              </a:rPr>
              <a:t>Rp</a:t>
            </a:r>
            <a:r>
              <a:rPr lang="en-US" sz="3600" b="1" dirty="0" smtClean="0">
                <a:solidFill>
                  <a:srgbClr val="5FB557"/>
                </a:solidFill>
                <a:latin typeface="Leelawadee" panose="020B0502040204020203" pitchFamily="34" charset="-34"/>
                <a:ea typeface="KaiTi" panose="02010609060101010101" pitchFamily="49" charset="-122"/>
                <a:cs typeface="Leelawadee" panose="020B0502040204020203" pitchFamily="34" charset="-34"/>
              </a:rPr>
              <a:t> 100.00</a:t>
            </a:r>
            <a:r>
              <a:rPr lang="en-US" sz="3600" b="1" dirty="0" smtClean="0">
                <a:solidFill>
                  <a:srgbClr val="A4D59F"/>
                </a:solidFill>
                <a:latin typeface="Leelawadee" panose="020B0502040204020203" pitchFamily="34" charset="-34"/>
                <a:ea typeface="KaiTi" panose="02010609060101010101" pitchFamily="49" charset="-122"/>
                <a:cs typeface="Leelawadee" panose="020B0502040204020203" pitchFamily="34" charset="-34"/>
              </a:rPr>
              <a:t>0</a:t>
            </a:r>
            <a:endParaRPr lang="en-US" sz="3600" b="1" dirty="0">
              <a:solidFill>
                <a:srgbClr val="A4D59F"/>
              </a:solidFill>
              <a:latin typeface="Leelawadee" panose="020B0502040204020203" pitchFamily="34" charset="-34"/>
              <a:ea typeface="KaiTi" panose="02010609060101010101" pitchFamily="49" charset="-122"/>
              <a:cs typeface="Leelawadee" panose="020B0502040204020203" pitchFamily="34" charset="-34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5390897" y="5184543"/>
            <a:ext cx="3525811" cy="91671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rgbClr val="5FB557"/>
                </a:solidFill>
                <a:latin typeface="Leelawadee" panose="020B0502040204020203" pitchFamily="34" charset="-34"/>
                <a:ea typeface="KaiTi" panose="02010609060101010101" pitchFamily="49" charset="-122"/>
                <a:cs typeface="Leelawadee" panose="020B0502040204020203" pitchFamily="34" charset="-34"/>
              </a:rPr>
              <a:t>Rp</a:t>
            </a:r>
            <a:r>
              <a:rPr lang="en-US" sz="3600" b="1" dirty="0" smtClean="0">
                <a:solidFill>
                  <a:srgbClr val="5FB557"/>
                </a:solidFill>
                <a:latin typeface="Leelawadee" panose="020B0502040204020203" pitchFamily="34" charset="-34"/>
                <a:ea typeface="KaiTi" panose="02010609060101010101" pitchFamily="49" charset="-122"/>
                <a:cs typeface="Leelawadee" panose="020B0502040204020203" pitchFamily="34" charset="-34"/>
              </a:rPr>
              <a:t> 100.0</a:t>
            </a:r>
            <a:r>
              <a:rPr lang="en-US" sz="3600" b="1" dirty="0" smtClean="0">
                <a:solidFill>
                  <a:srgbClr val="A4D59F"/>
                </a:solidFill>
                <a:latin typeface="Leelawadee" panose="020B0502040204020203" pitchFamily="34" charset="-34"/>
                <a:ea typeface="KaiTi" panose="02010609060101010101" pitchFamily="49" charset="-122"/>
                <a:cs typeface="Leelawadee" panose="020B0502040204020203" pitchFamily="34" charset="-34"/>
              </a:rPr>
              <a:t>00</a:t>
            </a:r>
            <a:endParaRPr lang="en-US" sz="3600" b="1" dirty="0">
              <a:solidFill>
                <a:srgbClr val="A4D59F"/>
              </a:solidFill>
              <a:latin typeface="Leelawadee" panose="020B0502040204020203" pitchFamily="34" charset="-34"/>
              <a:ea typeface="KaiTi" panose="02010609060101010101" pitchFamily="49" charset="-122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0768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7" grpId="0" animBg="1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 rot="20727893">
            <a:off x="-115014" y="407313"/>
            <a:ext cx="9627230" cy="6308954"/>
          </a:xfrm>
          <a:prstGeom prst="flowChartAlternateProcess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Oval Callout 4"/>
          <p:cNvSpPr/>
          <p:nvPr/>
        </p:nvSpPr>
        <p:spPr>
          <a:xfrm>
            <a:off x="-1784198" y="-3619777"/>
            <a:ext cx="7477830" cy="5562600"/>
          </a:xfrm>
          <a:prstGeom prst="wedgeEllipseCallout">
            <a:avLst/>
          </a:prstGeom>
          <a:solidFill>
            <a:srgbClr val="FF0000">
              <a:alpha val="5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60405" y="148475"/>
            <a:ext cx="7625651" cy="1066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Bagaimana</a:t>
            </a:r>
            <a:r>
              <a:rPr lang="en-US" sz="2800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dengan</a:t>
            </a:r>
            <a:r>
              <a:rPr lang="en-US" sz="2800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br>
              <a:rPr lang="en-US" sz="2800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</a:br>
            <a:r>
              <a:rPr lang="en-US" sz="2800" b="1" dirty="0" err="1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investasi</a:t>
            </a:r>
            <a:r>
              <a:rPr lang="en-US" sz="2800" b="1" dirty="0" smtClean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?</a:t>
            </a:r>
            <a:endParaRPr lang="en-US" sz="2800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60406" y="1577239"/>
            <a:ext cx="0" cy="4718570"/>
          </a:xfrm>
          <a:prstGeom prst="line">
            <a:avLst/>
          </a:prstGeom>
          <a:ln w="76200">
            <a:solidFill>
              <a:srgbClr val="FF0000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60406" y="6282631"/>
            <a:ext cx="8126394" cy="26356"/>
          </a:xfrm>
          <a:prstGeom prst="line">
            <a:avLst/>
          </a:prstGeom>
          <a:ln w="76200">
            <a:solidFill>
              <a:srgbClr val="FF0000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595086" y="2666999"/>
            <a:ext cx="7590971" cy="2979057"/>
          </a:xfrm>
          <a:custGeom>
            <a:avLst/>
            <a:gdLst>
              <a:gd name="connsiteX0" fmla="*/ 0 w 7590971"/>
              <a:gd name="connsiteY0" fmla="*/ 3686628 h 3686628"/>
              <a:gd name="connsiteX1" fmla="*/ 580571 w 7590971"/>
              <a:gd name="connsiteY1" fmla="*/ 3193142 h 3686628"/>
              <a:gd name="connsiteX2" fmla="*/ 1001485 w 7590971"/>
              <a:gd name="connsiteY2" fmla="*/ 3439885 h 3686628"/>
              <a:gd name="connsiteX3" fmla="*/ 1756228 w 7590971"/>
              <a:gd name="connsiteY3" fmla="*/ 2815771 h 3686628"/>
              <a:gd name="connsiteX4" fmla="*/ 2090057 w 7590971"/>
              <a:gd name="connsiteY4" fmla="*/ 3178628 h 3686628"/>
              <a:gd name="connsiteX5" fmla="*/ 2264228 w 7590971"/>
              <a:gd name="connsiteY5" fmla="*/ 3585028 h 3686628"/>
              <a:gd name="connsiteX6" fmla="*/ 2351314 w 7590971"/>
              <a:gd name="connsiteY6" fmla="*/ 3483428 h 3686628"/>
              <a:gd name="connsiteX7" fmla="*/ 2380343 w 7590971"/>
              <a:gd name="connsiteY7" fmla="*/ 3439885 h 3686628"/>
              <a:gd name="connsiteX8" fmla="*/ 2757714 w 7590971"/>
              <a:gd name="connsiteY8" fmla="*/ 2264228 h 3686628"/>
              <a:gd name="connsiteX9" fmla="*/ 3381828 w 7590971"/>
              <a:gd name="connsiteY9" fmla="*/ 2540000 h 3686628"/>
              <a:gd name="connsiteX10" fmla="*/ 3599543 w 7590971"/>
              <a:gd name="connsiteY10" fmla="*/ 1669142 h 3686628"/>
              <a:gd name="connsiteX11" fmla="*/ 3686628 w 7590971"/>
              <a:gd name="connsiteY11" fmla="*/ 1320800 h 3686628"/>
              <a:gd name="connsiteX12" fmla="*/ 3802743 w 7590971"/>
              <a:gd name="connsiteY12" fmla="*/ 1669142 h 3686628"/>
              <a:gd name="connsiteX13" fmla="*/ 3875314 w 7590971"/>
              <a:gd name="connsiteY13" fmla="*/ 1524000 h 3686628"/>
              <a:gd name="connsiteX14" fmla="*/ 4267200 w 7590971"/>
              <a:gd name="connsiteY14" fmla="*/ 2177142 h 3686628"/>
              <a:gd name="connsiteX15" fmla="*/ 5080000 w 7590971"/>
              <a:gd name="connsiteY15" fmla="*/ 725714 h 3686628"/>
              <a:gd name="connsiteX16" fmla="*/ 5297714 w 7590971"/>
              <a:gd name="connsiteY16" fmla="*/ 1001485 h 3686628"/>
              <a:gd name="connsiteX17" fmla="*/ 6429828 w 7590971"/>
              <a:gd name="connsiteY17" fmla="*/ 435428 h 3686628"/>
              <a:gd name="connsiteX18" fmla="*/ 6691085 w 7590971"/>
              <a:gd name="connsiteY18" fmla="*/ 783771 h 3686628"/>
              <a:gd name="connsiteX19" fmla="*/ 6792685 w 7590971"/>
              <a:gd name="connsiteY19" fmla="*/ 290285 h 3686628"/>
              <a:gd name="connsiteX20" fmla="*/ 6952343 w 7590971"/>
              <a:gd name="connsiteY20" fmla="*/ 609600 h 3686628"/>
              <a:gd name="connsiteX21" fmla="*/ 7590971 w 7590971"/>
              <a:gd name="connsiteY21" fmla="*/ 43542 h 3686628"/>
              <a:gd name="connsiteX22" fmla="*/ 7590971 w 7590971"/>
              <a:gd name="connsiteY22" fmla="*/ 0 h 3686628"/>
              <a:gd name="connsiteX0" fmla="*/ 0 w 7590971"/>
              <a:gd name="connsiteY0" fmla="*/ 3686628 h 3686628"/>
              <a:gd name="connsiteX1" fmla="*/ 580571 w 7590971"/>
              <a:gd name="connsiteY1" fmla="*/ 3193142 h 3686628"/>
              <a:gd name="connsiteX2" fmla="*/ 1001485 w 7590971"/>
              <a:gd name="connsiteY2" fmla="*/ 3439885 h 3686628"/>
              <a:gd name="connsiteX3" fmla="*/ 1756228 w 7590971"/>
              <a:gd name="connsiteY3" fmla="*/ 2815771 h 3686628"/>
              <a:gd name="connsiteX4" fmla="*/ 2090057 w 7590971"/>
              <a:gd name="connsiteY4" fmla="*/ 3178628 h 3686628"/>
              <a:gd name="connsiteX5" fmla="*/ 2264228 w 7590971"/>
              <a:gd name="connsiteY5" fmla="*/ 3585028 h 3686628"/>
              <a:gd name="connsiteX6" fmla="*/ 2351314 w 7590971"/>
              <a:gd name="connsiteY6" fmla="*/ 3483428 h 3686628"/>
              <a:gd name="connsiteX7" fmla="*/ 2380343 w 7590971"/>
              <a:gd name="connsiteY7" fmla="*/ 3439885 h 3686628"/>
              <a:gd name="connsiteX8" fmla="*/ 2757714 w 7590971"/>
              <a:gd name="connsiteY8" fmla="*/ 2264228 h 3686628"/>
              <a:gd name="connsiteX9" fmla="*/ 3381828 w 7590971"/>
              <a:gd name="connsiteY9" fmla="*/ 2540000 h 3686628"/>
              <a:gd name="connsiteX10" fmla="*/ 3599543 w 7590971"/>
              <a:gd name="connsiteY10" fmla="*/ 1669142 h 3686628"/>
              <a:gd name="connsiteX11" fmla="*/ 3686628 w 7590971"/>
              <a:gd name="connsiteY11" fmla="*/ 1320800 h 3686628"/>
              <a:gd name="connsiteX12" fmla="*/ 3802743 w 7590971"/>
              <a:gd name="connsiteY12" fmla="*/ 1669142 h 3686628"/>
              <a:gd name="connsiteX13" fmla="*/ 3875314 w 7590971"/>
              <a:gd name="connsiteY13" fmla="*/ 1524000 h 3686628"/>
              <a:gd name="connsiteX14" fmla="*/ 4267200 w 7590971"/>
              <a:gd name="connsiteY14" fmla="*/ 2177142 h 3686628"/>
              <a:gd name="connsiteX15" fmla="*/ 5080000 w 7590971"/>
              <a:gd name="connsiteY15" fmla="*/ 725714 h 3686628"/>
              <a:gd name="connsiteX16" fmla="*/ 5297714 w 7590971"/>
              <a:gd name="connsiteY16" fmla="*/ 1001485 h 3686628"/>
              <a:gd name="connsiteX17" fmla="*/ 6429828 w 7590971"/>
              <a:gd name="connsiteY17" fmla="*/ 435428 h 3686628"/>
              <a:gd name="connsiteX18" fmla="*/ 6691085 w 7590971"/>
              <a:gd name="connsiteY18" fmla="*/ 783771 h 3686628"/>
              <a:gd name="connsiteX19" fmla="*/ 6792685 w 7590971"/>
              <a:gd name="connsiteY19" fmla="*/ 290285 h 3686628"/>
              <a:gd name="connsiteX20" fmla="*/ 6952343 w 7590971"/>
              <a:gd name="connsiteY20" fmla="*/ 609600 h 3686628"/>
              <a:gd name="connsiteX21" fmla="*/ 7423331 w 7590971"/>
              <a:gd name="connsiteY21" fmla="*/ 188322 h 3686628"/>
              <a:gd name="connsiteX22" fmla="*/ 7590971 w 7590971"/>
              <a:gd name="connsiteY22" fmla="*/ 0 h 368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590971" h="3686628">
                <a:moveTo>
                  <a:pt x="0" y="3686628"/>
                </a:moveTo>
                <a:lnTo>
                  <a:pt x="580571" y="3193142"/>
                </a:lnTo>
                <a:lnTo>
                  <a:pt x="1001485" y="3439885"/>
                </a:lnTo>
                <a:lnTo>
                  <a:pt x="1756228" y="2815771"/>
                </a:lnTo>
                <a:lnTo>
                  <a:pt x="2090057" y="3178628"/>
                </a:lnTo>
                <a:lnTo>
                  <a:pt x="2264228" y="3585028"/>
                </a:lnTo>
                <a:cubicBezTo>
                  <a:pt x="2293257" y="3551161"/>
                  <a:pt x="2323449" y="3518259"/>
                  <a:pt x="2351314" y="3483428"/>
                </a:cubicBezTo>
                <a:cubicBezTo>
                  <a:pt x="2362211" y="3469806"/>
                  <a:pt x="2380343" y="3439885"/>
                  <a:pt x="2380343" y="3439885"/>
                </a:cubicBezTo>
                <a:lnTo>
                  <a:pt x="2757714" y="2264228"/>
                </a:lnTo>
                <a:lnTo>
                  <a:pt x="3381828" y="2540000"/>
                </a:lnTo>
                <a:lnTo>
                  <a:pt x="3599543" y="1669142"/>
                </a:lnTo>
                <a:lnTo>
                  <a:pt x="3686628" y="1320800"/>
                </a:lnTo>
                <a:lnTo>
                  <a:pt x="3802743" y="1669142"/>
                </a:lnTo>
                <a:lnTo>
                  <a:pt x="3875314" y="1524000"/>
                </a:lnTo>
                <a:lnTo>
                  <a:pt x="4267200" y="2177142"/>
                </a:lnTo>
                <a:lnTo>
                  <a:pt x="5080000" y="725714"/>
                </a:lnTo>
                <a:lnTo>
                  <a:pt x="5297714" y="1001485"/>
                </a:lnTo>
                <a:lnTo>
                  <a:pt x="6429828" y="435428"/>
                </a:lnTo>
                <a:lnTo>
                  <a:pt x="6691085" y="783771"/>
                </a:lnTo>
                <a:lnTo>
                  <a:pt x="6792685" y="290285"/>
                </a:lnTo>
                <a:lnTo>
                  <a:pt x="6952343" y="609600"/>
                </a:lnTo>
                <a:lnTo>
                  <a:pt x="7423331" y="188322"/>
                </a:lnTo>
                <a:lnTo>
                  <a:pt x="7590971" y="0"/>
                </a:lnTo>
              </a:path>
            </a:pathLst>
          </a:custGeom>
          <a:noFill/>
          <a:ln w="31750">
            <a:headEnd w="med" len="sm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6477000" y="2050075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solidFill>
                  <a:schemeClr val="tx2">
                    <a:lumMod val="75000"/>
                  </a:schemeClr>
                </a:solidFill>
                <a:latin typeface="Leelawadee" panose="020B0502040204020203" pitchFamily="34" charset="-34"/>
                <a:ea typeface="Meiryo UI" panose="020B0604030504040204" pitchFamily="34" charset="-128"/>
                <a:cs typeface="Leelawadee" panose="020B0502040204020203" pitchFamily="34" charset="-34"/>
              </a:rPr>
              <a:t>Tingkat </a:t>
            </a:r>
            <a:br>
              <a:rPr lang="en-AU" sz="2400" dirty="0" smtClean="0">
                <a:solidFill>
                  <a:schemeClr val="tx2">
                    <a:lumMod val="75000"/>
                  </a:schemeClr>
                </a:solidFill>
                <a:latin typeface="Leelawadee" panose="020B0502040204020203" pitchFamily="34" charset="-34"/>
                <a:ea typeface="Meiryo UI" panose="020B0604030504040204" pitchFamily="34" charset="-128"/>
                <a:cs typeface="Leelawadee" panose="020B0502040204020203" pitchFamily="34" charset="-34"/>
              </a:rPr>
            </a:br>
            <a:r>
              <a:rPr lang="en-AU" sz="2400" dirty="0" err="1" smtClean="0">
                <a:solidFill>
                  <a:schemeClr val="tx2">
                    <a:lumMod val="75000"/>
                  </a:schemeClr>
                </a:solidFill>
                <a:latin typeface="Leelawadee" panose="020B0502040204020203" pitchFamily="34" charset="-34"/>
                <a:ea typeface="Meiryo UI" panose="020B0604030504040204" pitchFamily="34" charset="-128"/>
                <a:cs typeface="Leelawadee" panose="020B0502040204020203" pitchFamily="34" charset="-34"/>
              </a:rPr>
              <a:t>inflasi</a:t>
            </a:r>
            <a:endParaRPr lang="en-AU" sz="2400" dirty="0">
              <a:solidFill>
                <a:schemeClr val="tx2">
                  <a:lumMod val="75000"/>
                </a:schemeClr>
              </a:solidFill>
              <a:latin typeface="Leelawadee" panose="020B0502040204020203" pitchFamily="34" charset="-34"/>
              <a:ea typeface="Meiryo UI" panose="020B0604030504040204" pitchFamily="34" charset="-128"/>
              <a:cs typeface="Leelawadee" panose="020B0502040204020203" pitchFamily="34" charset="-34"/>
            </a:endParaRPr>
          </a:p>
        </p:txBody>
      </p:sp>
      <p:sp>
        <p:nvSpPr>
          <p:cNvPr id="17" name="Freeform 16"/>
          <p:cNvSpPr/>
          <p:nvPr/>
        </p:nvSpPr>
        <p:spPr>
          <a:xfrm flipV="1">
            <a:off x="595086" y="2779562"/>
            <a:ext cx="7590971" cy="2564491"/>
          </a:xfrm>
          <a:custGeom>
            <a:avLst/>
            <a:gdLst>
              <a:gd name="connsiteX0" fmla="*/ 0 w 7590971"/>
              <a:gd name="connsiteY0" fmla="*/ 3686628 h 3686628"/>
              <a:gd name="connsiteX1" fmla="*/ 580571 w 7590971"/>
              <a:gd name="connsiteY1" fmla="*/ 3193142 h 3686628"/>
              <a:gd name="connsiteX2" fmla="*/ 1001485 w 7590971"/>
              <a:gd name="connsiteY2" fmla="*/ 3439885 h 3686628"/>
              <a:gd name="connsiteX3" fmla="*/ 1756228 w 7590971"/>
              <a:gd name="connsiteY3" fmla="*/ 2815771 h 3686628"/>
              <a:gd name="connsiteX4" fmla="*/ 2090057 w 7590971"/>
              <a:gd name="connsiteY4" fmla="*/ 3178628 h 3686628"/>
              <a:gd name="connsiteX5" fmla="*/ 2264228 w 7590971"/>
              <a:gd name="connsiteY5" fmla="*/ 3585028 h 3686628"/>
              <a:gd name="connsiteX6" fmla="*/ 2351314 w 7590971"/>
              <a:gd name="connsiteY6" fmla="*/ 3483428 h 3686628"/>
              <a:gd name="connsiteX7" fmla="*/ 2380343 w 7590971"/>
              <a:gd name="connsiteY7" fmla="*/ 3439885 h 3686628"/>
              <a:gd name="connsiteX8" fmla="*/ 2757714 w 7590971"/>
              <a:gd name="connsiteY8" fmla="*/ 2264228 h 3686628"/>
              <a:gd name="connsiteX9" fmla="*/ 3381828 w 7590971"/>
              <a:gd name="connsiteY9" fmla="*/ 2540000 h 3686628"/>
              <a:gd name="connsiteX10" fmla="*/ 3599543 w 7590971"/>
              <a:gd name="connsiteY10" fmla="*/ 1669142 h 3686628"/>
              <a:gd name="connsiteX11" fmla="*/ 3686628 w 7590971"/>
              <a:gd name="connsiteY11" fmla="*/ 1320800 h 3686628"/>
              <a:gd name="connsiteX12" fmla="*/ 3802743 w 7590971"/>
              <a:gd name="connsiteY12" fmla="*/ 1669142 h 3686628"/>
              <a:gd name="connsiteX13" fmla="*/ 3875314 w 7590971"/>
              <a:gd name="connsiteY13" fmla="*/ 1524000 h 3686628"/>
              <a:gd name="connsiteX14" fmla="*/ 4267200 w 7590971"/>
              <a:gd name="connsiteY14" fmla="*/ 2177142 h 3686628"/>
              <a:gd name="connsiteX15" fmla="*/ 5080000 w 7590971"/>
              <a:gd name="connsiteY15" fmla="*/ 725714 h 3686628"/>
              <a:gd name="connsiteX16" fmla="*/ 5297714 w 7590971"/>
              <a:gd name="connsiteY16" fmla="*/ 1001485 h 3686628"/>
              <a:gd name="connsiteX17" fmla="*/ 6429828 w 7590971"/>
              <a:gd name="connsiteY17" fmla="*/ 435428 h 3686628"/>
              <a:gd name="connsiteX18" fmla="*/ 6691085 w 7590971"/>
              <a:gd name="connsiteY18" fmla="*/ 783771 h 3686628"/>
              <a:gd name="connsiteX19" fmla="*/ 6792685 w 7590971"/>
              <a:gd name="connsiteY19" fmla="*/ 290285 h 3686628"/>
              <a:gd name="connsiteX20" fmla="*/ 6952343 w 7590971"/>
              <a:gd name="connsiteY20" fmla="*/ 609600 h 3686628"/>
              <a:gd name="connsiteX21" fmla="*/ 7590971 w 7590971"/>
              <a:gd name="connsiteY21" fmla="*/ 43542 h 3686628"/>
              <a:gd name="connsiteX22" fmla="*/ 7590971 w 7590971"/>
              <a:gd name="connsiteY22" fmla="*/ 0 h 3686628"/>
              <a:gd name="connsiteX0" fmla="*/ 0 w 7590971"/>
              <a:gd name="connsiteY0" fmla="*/ 3686628 h 3686628"/>
              <a:gd name="connsiteX1" fmla="*/ 580571 w 7590971"/>
              <a:gd name="connsiteY1" fmla="*/ 3193142 h 3686628"/>
              <a:gd name="connsiteX2" fmla="*/ 1001485 w 7590971"/>
              <a:gd name="connsiteY2" fmla="*/ 3439885 h 3686628"/>
              <a:gd name="connsiteX3" fmla="*/ 1756228 w 7590971"/>
              <a:gd name="connsiteY3" fmla="*/ 2815771 h 3686628"/>
              <a:gd name="connsiteX4" fmla="*/ 2090057 w 7590971"/>
              <a:gd name="connsiteY4" fmla="*/ 3178628 h 3686628"/>
              <a:gd name="connsiteX5" fmla="*/ 2264228 w 7590971"/>
              <a:gd name="connsiteY5" fmla="*/ 3585028 h 3686628"/>
              <a:gd name="connsiteX6" fmla="*/ 2351314 w 7590971"/>
              <a:gd name="connsiteY6" fmla="*/ 3483428 h 3686628"/>
              <a:gd name="connsiteX7" fmla="*/ 2380343 w 7590971"/>
              <a:gd name="connsiteY7" fmla="*/ 3439885 h 3686628"/>
              <a:gd name="connsiteX8" fmla="*/ 2757714 w 7590971"/>
              <a:gd name="connsiteY8" fmla="*/ 2264228 h 3686628"/>
              <a:gd name="connsiteX9" fmla="*/ 3381828 w 7590971"/>
              <a:gd name="connsiteY9" fmla="*/ 2540000 h 3686628"/>
              <a:gd name="connsiteX10" fmla="*/ 3599543 w 7590971"/>
              <a:gd name="connsiteY10" fmla="*/ 1669142 h 3686628"/>
              <a:gd name="connsiteX11" fmla="*/ 3686628 w 7590971"/>
              <a:gd name="connsiteY11" fmla="*/ 1320800 h 3686628"/>
              <a:gd name="connsiteX12" fmla="*/ 3802743 w 7590971"/>
              <a:gd name="connsiteY12" fmla="*/ 1669142 h 3686628"/>
              <a:gd name="connsiteX13" fmla="*/ 3875314 w 7590971"/>
              <a:gd name="connsiteY13" fmla="*/ 1524000 h 3686628"/>
              <a:gd name="connsiteX14" fmla="*/ 4267200 w 7590971"/>
              <a:gd name="connsiteY14" fmla="*/ 2177142 h 3686628"/>
              <a:gd name="connsiteX15" fmla="*/ 5080000 w 7590971"/>
              <a:gd name="connsiteY15" fmla="*/ 725714 h 3686628"/>
              <a:gd name="connsiteX16" fmla="*/ 5297714 w 7590971"/>
              <a:gd name="connsiteY16" fmla="*/ 1001485 h 3686628"/>
              <a:gd name="connsiteX17" fmla="*/ 6429828 w 7590971"/>
              <a:gd name="connsiteY17" fmla="*/ 435428 h 3686628"/>
              <a:gd name="connsiteX18" fmla="*/ 6691085 w 7590971"/>
              <a:gd name="connsiteY18" fmla="*/ 783771 h 3686628"/>
              <a:gd name="connsiteX19" fmla="*/ 6792685 w 7590971"/>
              <a:gd name="connsiteY19" fmla="*/ 290285 h 3686628"/>
              <a:gd name="connsiteX20" fmla="*/ 6952343 w 7590971"/>
              <a:gd name="connsiteY20" fmla="*/ 609600 h 3686628"/>
              <a:gd name="connsiteX21" fmla="*/ 7423331 w 7590971"/>
              <a:gd name="connsiteY21" fmla="*/ 188322 h 3686628"/>
              <a:gd name="connsiteX22" fmla="*/ 7590971 w 7590971"/>
              <a:gd name="connsiteY22" fmla="*/ 0 h 368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590971" h="3686628">
                <a:moveTo>
                  <a:pt x="0" y="3686628"/>
                </a:moveTo>
                <a:lnTo>
                  <a:pt x="580571" y="3193142"/>
                </a:lnTo>
                <a:lnTo>
                  <a:pt x="1001485" y="3439885"/>
                </a:lnTo>
                <a:lnTo>
                  <a:pt x="1756228" y="2815771"/>
                </a:lnTo>
                <a:lnTo>
                  <a:pt x="2090057" y="3178628"/>
                </a:lnTo>
                <a:lnTo>
                  <a:pt x="2264228" y="3585028"/>
                </a:lnTo>
                <a:cubicBezTo>
                  <a:pt x="2293257" y="3551161"/>
                  <a:pt x="2323449" y="3518259"/>
                  <a:pt x="2351314" y="3483428"/>
                </a:cubicBezTo>
                <a:cubicBezTo>
                  <a:pt x="2362211" y="3469806"/>
                  <a:pt x="2380343" y="3439885"/>
                  <a:pt x="2380343" y="3439885"/>
                </a:cubicBezTo>
                <a:lnTo>
                  <a:pt x="2757714" y="2264228"/>
                </a:lnTo>
                <a:lnTo>
                  <a:pt x="3381828" y="2540000"/>
                </a:lnTo>
                <a:lnTo>
                  <a:pt x="3599543" y="1669142"/>
                </a:lnTo>
                <a:lnTo>
                  <a:pt x="3686628" y="1320800"/>
                </a:lnTo>
                <a:lnTo>
                  <a:pt x="3802743" y="1669142"/>
                </a:lnTo>
                <a:lnTo>
                  <a:pt x="3875314" y="1524000"/>
                </a:lnTo>
                <a:lnTo>
                  <a:pt x="4267200" y="2177142"/>
                </a:lnTo>
                <a:lnTo>
                  <a:pt x="5080000" y="725714"/>
                </a:lnTo>
                <a:lnTo>
                  <a:pt x="5297714" y="1001485"/>
                </a:lnTo>
                <a:lnTo>
                  <a:pt x="6429828" y="435428"/>
                </a:lnTo>
                <a:lnTo>
                  <a:pt x="6691085" y="783771"/>
                </a:lnTo>
                <a:lnTo>
                  <a:pt x="6792685" y="290285"/>
                </a:lnTo>
                <a:lnTo>
                  <a:pt x="6952343" y="609600"/>
                </a:lnTo>
                <a:lnTo>
                  <a:pt x="7423331" y="188322"/>
                </a:lnTo>
                <a:lnTo>
                  <a:pt x="7590971" y="0"/>
                </a:lnTo>
              </a:path>
            </a:pathLst>
          </a:custGeom>
          <a:noFill/>
          <a:ln w="101600">
            <a:solidFill>
              <a:srgbClr val="FFC000"/>
            </a:solidFill>
            <a:headEnd w="med" len="sm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7010400" y="3962811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err="1" smtClean="0">
                <a:solidFill>
                  <a:srgbClr val="FFC000"/>
                </a:solidFill>
                <a:latin typeface="Leelawadee" panose="020B0502040204020203" pitchFamily="34" charset="-34"/>
                <a:ea typeface="Meiryo UI" panose="020B0604030504040204" pitchFamily="34" charset="-128"/>
                <a:cs typeface="Leelawadee" panose="020B0502040204020203" pitchFamily="34" charset="-34"/>
              </a:rPr>
              <a:t>Uang</a:t>
            </a:r>
            <a:r>
              <a:rPr lang="en-AU" sz="2400" b="1" dirty="0" smtClean="0">
                <a:solidFill>
                  <a:srgbClr val="FFC000"/>
                </a:solidFill>
                <a:latin typeface="Leelawadee" panose="020B0502040204020203" pitchFamily="34" charset="-34"/>
                <a:ea typeface="Meiryo UI" panose="020B0604030504040204" pitchFamily="34" charset="-128"/>
                <a:cs typeface="Leelawadee" panose="020B0502040204020203" pitchFamily="34" charset="-34"/>
              </a:rPr>
              <a:t> </a:t>
            </a:r>
            <a:br>
              <a:rPr lang="en-AU" sz="2400" b="1" dirty="0" smtClean="0">
                <a:solidFill>
                  <a:srgbClr val="FFC000"/>
                </a:solidFill>
                <a:latin typeface="Leelawadee" panose="020B0502040204020203" pitchFamily="34" charset="-34"/>
                <a:ea typeface="Meiryo UI" panose="020B0604030504040204" pitchFamily="34" charset="-128"/>
                <a:cs typeface="Leelawadee" panose="020B0502040204020203" pitchFamily="34" charset="-34"/>
              </a:rPr>
            </a:br>
            <a:r>
              <a:rPr lang="en-AU" sz="2400" b="1" dirty="0" err="1" smtClean="0">
                <a:solidFill>
                  <a:srgbClr val="FFC000"/>
                </a:solidFill>
                <a:latin typeface="Leelawadee" panose="020B0502040204020203" pitchFamily="34" charset="-34"/>
                <a:ea typeface="Meiryo UI" panose="020B0604030504040204" pitchFamily="34" charset="-128"/>
                <a:cs typeface="Leelawadee" panose="020B0502040204020203" pitchFamily="34" charset="-34"/>
              </a:rPr>
              <a:t>Anda</a:t>
            </a:r>
            <a:r>
              <a:rPr lang="en-AU" sz="2400" b="1" dirty="0" smtClean="0">
                <a:solidFill>
                  <a:srgbClr val="FFC000"/>
                </a:solidFill>
                <a:latin typeface="Leelawadee" panose="020B0502040204020203" pitchFamily="34" charset="-34"/>
                <a:ea typeface="Meiryo UI" panose="020B0604030504040204" pitchFamily="34" charset="-128"/>
                <a:cs typeface="Leelawadee" panose="020B0502040204020203" pitchFamily="34" charset="-34"/>
              </a:rPr>
              <a:t>!!</a:t>
            </a:r>
            <a:endParaRPr lang="en-AU" sz="2400" b="1" dirty="0">
              <a:solidFill>
                <a:srgbClr val="FFC000"/>
              </a:solidFill>
              <a:latin typeface="Leelawadee" panose="020B0502040204020203" pitchFamily="34" charset="-34"/>
              <a:ea typeface="Meiryo UI" panose="020B0604030504040204" pitchFamily="34" charset="-128"/>
              <a:cs typeface="Leelawadee" panose="020B0502040204020203" pitchFamily="34" charset="-34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71500" y="787400"/>
            <a:ext cx="7620000" cy="4699000"/>
          </a:xfrm>
          <a:custGeom>
            <a:avLst/>
            <a:gdLst>
              <a:gd name="connsiteX0" fmla="*/ 0 w 7620000"/>
              <a:gd name="connsiteY0" fmla="*/ 4572000 h 4699000"/>
              <a:gd name="connsiteX1" fmla="*/ 609600 w 7620000"/>
              <a:gd name="connsiteY1" fmla="*/ 4127500 h 4699000"/>
              <a:gd name="connsiteX2" fmla="*/ 1181100 w 7620000"/>
              <a:gd name="connsiteY2" fmla="*/ 4305300 h 4699000"/>
              <a:gd name="connsiteX3" fmla="*/ 1308100 w 7620000"/>
              <a:gd name="connsiteY3" fmla="*/ 4254500 h 4699000"/>
              <a:gd name="connsiteX4" fmla="*/ 2146300 w 7620000"/>
              <a:gd name="connsiteY4" fmla="*/ 3594100 h 4699000"/>
              <a:gd name="connsiteX5" fmla="*/ 2832100 w 7620000"/>
              <a:gd name="connsiteY5" fmla="*/ 4699000 h 4699000"/>
              <a:gd name="connsiteX6" fmla="*/ 2895600 w 7620000"/>
              <a:gd name="connsiteY6" fmla="*/ 4597400 h 4699000"/>
              <a:gd name="connsiteX7" fmla="*/ 3784600 w 7620000"/>
              <a:gd name="connsiteY7" fmla="*/ 2362200 h 4699000"/>
              <a:gd name="connsiteX8" fmla="*/ 4356100 w 7620000"/>
              <a:gd name="connsiteY8" fmla="*/ 2654300 h 4699000"/>
              <a:gd name="connsiteX9" fmla="*/ 5168900 w 7620000"/>
              <a:gd name="connsiteY9" fmla="*/ 1600200 h 4699000"/>
              <a:gd name="connsiteX10" fmla="*/ 5664200 w 7620000"/>
              <a:gd name="connsiteY10" fmla="*/ 1689100 h 4699000"/>
              <a:gd name="connsiteX11" fmla="*/ 6807200 w 7620000"/>
              <a:gd name="connsiteY11" fmla="*/ 571500 h 4699000"/>
              <a:gd name="connsiteX12" fmla="*/ 7340600 w 7620000"/>
              <a:gd name="connsiteY12" fmla="*/ 368300 h 4699000"/>
              <a:gd name="connsiteX13" fmla="*/ 7620000 w 7620000"/>
              <a:gd name="connsiteY13" fmla="*/ 0 h 469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20000" h="4699000">
                <a:moveTo>
                  <a:pt x="0" y="4572000"/>
                </a:moveTo>
                <a:lnTo>
                  <a:pt x="609600" y="4127500"/>
                </a:lnTo>
                <a:lnTo>
                  <a:pt x="1181100" y="4305300"/>
                </a:lnTo>
                <a:lnTo>
                  <a:pt x="1308100" y="4254500"/>
                </a:lnTo>
                <a:lnTo>
                  <a:pt x="2146300" y="3594100"/>
                </a:lnTo>
                <a:lnTo>
                  <a:pt x="2832100" y="4699000"/>
                </a:lnTo>
                <a:lnTo>
                  <a:pt x="2895600" y="4597400"/>
                </a:lnTo>
                <a:lnTo>
                  <a:pt x="3784600" y="2362200"/>
                </a:lnTo>
                <a:lnTo>
                  <a:pt x="4356100" y="2654300"/>
                </a:lnTo>
                <a:lnTo>
                  <a:pt x="5168900" y="1600200"/>
                </a:lnTo>
                <a:lnTo>
                  <a:pt x="5664200" y="1689100"/>
                </a:lnTo>
                <a:lnTo>
                  <a:pt x="6807200" y="571500"/>
                </a:lnTo>
                <a:lnTo>
                  <a:pt x="7340600" y="368300"/>
                </a:lnTo>
                <a:lnTo>
                  <a:pt x="7620000" y="0"/>
                </a:lnTo>
              </a:path>
            </a:pathLst>
          </a:custGeom>
          <a:noFill/>
          <a:ln w="101600">
            <a:solidFill>
              <a:srgbClr val="CC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TextBox 21"/>
          <p:cNvSpPr txBox="1"/>
          <p:nvPr/>
        </p:nvSpPr>
        <p:spPr>
          <a:xfrm>
            <a:off x="5987349" y="19416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rgbClr val="C00000"/>
                </a:solidFill>
                <a:latin typeface="Leelawadee" panose="020B0502040204020203" pitchFamily="34" charset="-34"/>
                <a:ea typeface="Meiryo UI" panose="020B0604030504040204" pitchFamily="34" charset="-128"/>
                <a:cs typeface="Leelawadee" panose="020B0502040204020203" pitchFamily="34" charset="-34"/>
              </a:rPr>
              <a:t>Return </a:t>
            </a:r>
            <a:r>
              <a:rPr lang="en-AU" sz="2400" b="1" dirty="0" err="1" smtClean="0">
                <a:solidFill>
                  <a:srgbClr val="C00000"/>
                </a:solidFill>
                <a:latin typeface="Leelawadee" panose="020B0502040204020203" pitchFamily="34" charset="-34"/>
                <a:ea typeface="Meiryo UI" panose="020B0604030504040204" pitchFamily="34" charset="-128"/>
                <a:cs typeface="Leelawadee" panose="020B0502040204020203" pitchFamily="34" charset="-34"/>
              </a:rPr>
              <a:t>Investasi</a:t>
            </a:r>
            <a:endParaRPr lang="en-AU" sz="2400" b="1" dirty="0">
              <a:solidFill>
                <a:srgbClr val="C00000"/>
              </a:solidFill>
              <a:latin typeface="Leelawadee" panose="020B0502040204020203" pitchFamily="34" charset="-34"/>
              <a:ea typeface="Meiryo UI" panose="020B0604030504040204" pitchFamily="34" charset="-128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4416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7" grpId="0" animBg="1"/>
      <p:bldP spid="18" grpId="0"/>
      <p:bldP spid="11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EBAFE0-B446-48C9-A792-FE7C8F2A7B20}" type="slidenum">
              <a:rPr lang="en-SG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SG" altLang="en-US" smtClean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7239000" cy="46450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66402" y="5921524"/>
            <a:ext cx="4763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Meme </a:t>
            </a:r>
            <a:r>
              <a:rPr lang="en-AU" sz="12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oleh</a:t>
            </a:r>
            <a:r>
              <a:rPr lang="en-AU" sz="12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Irwan Abdalloh</a:t>
            </a:r>
            <a:br>
              <a:rPr lang="en-AU" sz="12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</a:br>
            <a:r>
              <a:rPr lang="en-AU" sz="12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Kompetisi</a:t>
            </a:r>
            <a:r>
              <a:rPr lang="en-AU" sz="12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Meme &amp; </a:t>
            </a:r>
            <a:r>
              <a:rPr lang="en-AU" sz="12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Videogram</a:t>
            </a:r>
            <a:r>
              <a:rPr lang="en-AU" sz="12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PT BEI </a:t>
            </a:r>
            <a:r>
              <a:rPr lang="en-AU" sz="12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Periode</a:t>
            </a:r>
            <a:r>
              <a:rPr lang="en-AU" sz="12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I 2016</a:t>
            </a:r>
            <a:endParaRPr lang="en-AU" sz="1200" dirty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292" y="232654"/>
            <a:ext cx="591315" cy="7990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Alternate Process 7"/>
          <p:cNvSpPr/>
          <p:nvPr/>
        </p:nvSpPr>
        <p:spPr>
          <a:xfrm rot="900000">
            <a:off x="244505" y="-148762"/>
            <a:ext cx="8513476" cy="6308954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D09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76200"/>
            <a:ext cx="8719457" cy="914401"/>
          </a:xfrm>
        </p:spPr>
        <p:txBody>
          <a:bodyPr/>
          <a:lstStyle/>
          <a:p>
            <a:r>
              <a:rPr lang="en-AU" sz="3200" b="1" dirty="0" err="1" smtClean="0">
                <a:latin typeface="Leelawadee" panose="020B0502040204020203" pitchFamily="34" charset="-34"/>
                <a:ea typeface="Meiryo UI" panose="020B0604030504040204" pitchFamily="34" charset="-128"/>
                <a:cs typeface="Leelawadee" panose="020B0502040204020203" pitchFamily="34" charset="-34"/>
              </a:rPr>
              <a:t>Pilih</a:t>
            </a:r>
            <a:r>
              <a:rPr lang="en-AU" sz="3200" b="1" dirty="0" smtClean="0">
                <a:latin typeface="Leelawadee" panose="020B0502040204020203" pitchFamily="34" charset="-34"/>
                <a:ea typeface="Meiryo UI" panose="020B0604030504040204" pitchFamily="34" charset="-128"/>
                <a:cs typeface="Leelawadee" panose="020B0502040204020203" pitchFamily="34" charset="-34"/>
              </a:rPr>
              <a:t> yang mana?</a:t>
            </a:r>
            <a:endParaRPr lang="en-AU" sz="3200" b="1" dirty="0">
              <a:latin typeface="Leelawadee" panose="020B0502040204020203" pitchFamily="34" charset="-34"/>
              <a:ea typeface="Meiryo UI" panose="020B0604030504040204" pitchFamily="34" charset="-128"/>
              <a:cs typeface="Leelawadee" panose="020B0502040204020203" pitchFamily="34" charset="-34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154566" y="3656026"/>
            <a:ext cx="5617834" cy="55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Tingkat </a:t>
            </a:r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pengembalian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investasi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berbagai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produk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1400" b="1" dirty="0" err="1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investasi</a:t>
            </a:r>
            <a:endParaRPr lang="en-US" sz="1400" b="1" dirty="0">
              <a:solidFill>
                <a:schemeClr val="bg2">
                  <a:lumMod val="25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3284192" y="5254069"/>
            <a:ext cx="1276165" cy="1370713"/>
          </a:xfrm>
          <a:prstGeom prst="wedgeRoundRectCallou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ounded Rectangular Callout 16"/>
          <p:cNvSpPr/>
          <p:nvPr/>
        </p:nvSpPr>
        <p:spPr>
          <a:xfrm>
            <a:off x="6205624" y="5254069"/>
            <a:ext cx="1276165" cy="1392546"/>
          </a:xfrm>
          <a:prstGeom prst="wedgeRoundRectCallout">
            <a:avLst/>
          </a:prstGeom>
          <a:solidFill>
            <a:srgbClr val="D094D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ounded Rectangular Callout 17"/>
          <p:cNvSpPr/>
          <p:nvPr/>
        </p:nvSpPr>
        <p:spPr>
          <a:xfrm>
            <a:off x="4744908" y="5254069"/>
            <a:ext cx="1276165" cy="1246253"/>
          </a:xfrm>
          <a:prstGeom prst="wedgeRoundRectCallout">
            <a:avLst/>
          </a:prstGeom>
          <a:solidFill>
            <a:srgbClr val="5FB55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ounded Rectangular Callout 18"/>
          <p:cNvSpPr/>
          <p:nvPr/>
        </p:nvSpPr>
        <p:spPr>
          <a:xfrm>
            <a:off x="7666340" y="5254070"/>
            <a:ext cx="1276165" cy="1246252"/>
          </a:xfrm>
          <a:prstGeom prst="wedgeRoundRectCallou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ounded Rectangular Callout 21"/>
          <p:cNvSpPr/>
          <p:nvPr/>
        </p:nvSpPr>
        <p:spPr>
          <a:xfrm>
            <a:off x="275829" y="5269462"/>
            <a:ext cx="1276165" cy="1246253"/>
          </a:xfrm>
          <a:prstGeom prst="wedgeRoundRectCallo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ounded Rectangular Callout 22"/>
          <p:cNvSpPr/>
          <p:nvPr/>
        </p:nvSpPr>
        <p:spPr>
          <a:xfrm>
            <a:off x="1823476" y="5254069"/>
            <a:ext cx="1276165" cy="1246253"/>
          </a:xfrm>
          <a:prstGeom prst="wedgeRoundRectCallout">
            <a:avLst/>
          </a:prstGeom>
          <a:solidFill>
            <a:srgbClr val="4F81B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1823476" y="5433522"/>
            <a:ext cx="127616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Tabungan</a:t>
            </a:r>
          </a:p>
          <a:p>
            <a:pPr algn="ctr"/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2,50%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84192" y="5433522"/>
            <a:ext cx="127616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Deposito</a:t>
            </a:r>
            <a:endParaRPr lang="en-AU" sz="1600" b="1" dirty="0" smtClean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/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7,44%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44906" y="5433522"/>
            <a:ext cx="127616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Emas</a:t>
            </a:r>
            <a:endParaRPr lang="en-AU" sz="1600" b="1" dirty="0" smtClean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/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7,66%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05624" y="5433522"/>
            <a:ext cx="127616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Obligasi</a:t>
            </a:r>
            <a:r>
              <a:rPr lang="en-AU" sz="16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/>
            </a:r>
            <a:br>
              <a:rPr lang="en-AU" sz="16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AU" sz="16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Negara</a:t>
            </a:r>
          </a:p>
          <a:p>
            <a:pPr algn="ctr"/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8,51%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66336" y="5433522"/>
            <a:ext cx="127616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 err="1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Saham</a:t>
            </a:r>
            <a:endParaRPr lang="en-AU" sz="1600" b="1" dirty="0" smtClean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/>
            <a:r>
              <a:rPr lang="en-AU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17,76%</a:t>
            </a:r>
            <a:endParaRPr lang="en-AU" sz="1100" b="1" dirty="0" smtClean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5823" y="5372715"/>
            <a:ext cx="1276165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Inflasi</a:t>
            </a:r>
            <a:endParaRPr lang="en-AU" sz="2000" b="1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/>
            <a:r>
              <a:rPr lang="en-AU" sz="32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6,1%</a:t>
            </a:r>
            <a:endParaRPr lang="en-AU" sz="1400" b="1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4054536"/>
              </p:ext>
            </p:extLst>
          </p:nvPr>
        </p:nvGraphicFramePr>
        <p:xfrm>
          <a:off x="1219200" y="1022627"/>
          <a:ext cx="6553200" cy="393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Title 1"/>
          <p:cNvSpPr txBox="1">
            <a:spLocks/>
          </p:cNvSpPr>
          <p:nvPr/>
        </p:nvSpPr>
        <p:spPr bwMode="auto">
          <a:xfrm>
            <a:off x="1981200" y="685800"/>
            <a:ext cx="5717489" cy="55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1800" b="1" dirty="0" err="1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Investasi</a:t>
            </a:r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Rp100.000 </a:t>
            </a:r>
            <a:r>
              <a:rPr lang="en-US" sz="1800" b="1" dirty="0" err="1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Anda</a:t>
            </a:r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1800" b="1" dirty="0" err="1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menjadi</a:t>
            </a:r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1800" b="1" dirty="0" err="1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berapa</a:t>
            </a:r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?</a:t>
            </a:r>
            <a:endParaRPr lang="en-US" sz="1800" b="1" dirty="0">
              <a:solidFill>
                <a:schemeClr val="bg2">
                  <a:lumMod val="25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67600" y="1843010"/>
            <a:ext cx="78024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154%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67600" y="2164212"/>
            <a:ext cx="78024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108%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67600" y="2413566"/>
            <a:ext cx="78024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91%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2651441"/>
            <a:ext cx="78024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66%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67600" y="2949599"/>
            <a:ext cx="78024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25%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77775" y="1279828"/>
            <a:ext cx="216602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A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Per 31 </a:t>
            </a:r>
            <a:r>
              <a:rPr lang="en-AU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Desember</a:t>
            </a:r>
            <a:r>
              <a:rPr lang="en-A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br>
              <a:rPr lang="en-A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A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2015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4800" y="4876800"/>
            <a:ext cx="272396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Rata-rata per </a:t>
            </a:r>
            <a:r>
              <a:rPr lang="en-AU" sz="1600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tahun</a:t>
            </a:r>
            <a:endParaRPr lang="en-AU" sz="1600" b="1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467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/>
      <p:bldP spid="26" grpId="0"/>
      <p:bldP spid="27" grpId="0"/>
      <p:bldP spid="28" grpId="0"/>
      <p:bldP spid="29" grpId="0"/>
      <p:bldP spid="30" grpId="0"/>
      <p:bldGraphic spid="20" grpId="0">
        <p:bldAsOne/>
      </p:bldGraphic>
      <p:bldP spid="25" grpId="0"/>
      <p:bldP spid="21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BDBDD-A866-4F1A-B86C-38C8F8B0376D}" type="slidenum">
              <a:rPr lang="en-SG" smtClean="0"/>
              <a:pPr>
                <a:defRPr/>
              </a:pPr>
              <a:t>9</a:t>
            </a:fld>
            <a:endParaRPr lang="en-SG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7" y="685800"/>
            <a:ext cx="8346583" cy="53396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3800" y="6157516"/>
            <a:ext cx="4763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Meme </a:t>
            </a:r>
            <a:r>
              <a:rPr lang="en-AU" sz="12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oleh</a:t>
            </a:r>
            <a:r>
              <a:rPr lang="en-AU" sz="12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@</a:t>
            </a:r>
            <a:r>
              <a:rPr lang="en-AU" sz="12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dunia_trader</a:t>
            </a:r>
            <a:r>
              <a:rPr lang="en-AU" sz="12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/>
            </a:r>
            <a:br>
              <a:rPr lang="en-AU" sz="12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</a:br>
            <a:r>
              <a:rPr lang="en-AU" sz="12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Kompetisi</a:t>
            </a:r>
            <a:r>
              <a:rPr lang="en-AU" sz="12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Meme &amp; </a:t>
            </a:r>
            <a:r>
              <a:rPr lang="en-AU" sz="12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Videogram</a:t>
            </a:r>
            <a:r>
              <a:rPr lang="en-AU" sz="12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PT BEI </a:t>
            </a:r>
            <a:r>
              <a:rPr lang="en-AU" sz="1200" dirty="0" err="1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Periode</a:t>
            </a:r>
            <a:r>
              <a:rPr lang="en-AU" sz="1200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I 2016</a:t>
            </a:r>
            <a:endParaRPr lang="en-AU" sz="1200" dirty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867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24450</TotalTime>
  <Words>1562</Words>
  <Application>Microsoft Office PowerPoint</Application>
  <PresentationFormat>On-screen Show (4:3)</PresentationFormat>
  <Paragraphs>636</Paragraphs>
  <Slides>42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Mengapa perlu berinvestasi?</vt:lpstr>
      <vt:lpstr>2015</vt:lpstr>
      <vt:lpstr>Konsep Uang Menurut Waktu  Time Value of Money</vt:lpstr>
      <vt:lpstr>PowerPoint Presentation</vt:lpstr>
      <vt:lpstr>PowerPoint Presentation</vt:lpstr>
      <vt:lpstr>PowerPoint Presentation</vt:lpstr>
      <vt:lpstr>Pilih yang mana?</vt:lpstr>
      <vt:lpstr>PowerPoint Presentation</vt:lpstr>
      <vt:lpstr>Apa yang positif dari investasi saham?</vt:lpstr>
      <vt:lpstr>Apa pendapat negatif dari investasi saham?</vt:lpstr>
      <vt:lpstr>Pasar Modal itu …</vt:lpstr>
      <vt:lpstr>Pasar Modal itu …</vt:lpstr>
      <vt:lpstr>PowerPoint Presentation</vt:lpstr>
      <vt:lpstr>PowerPoint Presentation</vt:lpstr>
      <vt:lpstr>Pertumbuhan Saham Unilever</vt:lpstr>
      <vt:lpstr>Pasar Modal adalah …</vt:lpstr>
      <vt:lpstr>BEI Ibarat Mal</vt:lpstr>
      <vt:lpstr>PowerPoint Presentation</vt:lpstr>
      <vt:lpstr>PowerPoint Presentation</vt:lpstr>
      <vt:lpstr>Struktur Pasar Modal  Indonesia</vt:lpstr>
      <vt:lpstr>Manfaat Pasar Modal </vt:lpstr>
      <vt:lpstr>Peran Bursa Efek </vt:lpstr>
      <vt:lpstr>Average Daily Trading and Market Capitalization</vt:lpstr>
      <vt:lpstr>PowerPoint Presentation</vt:lpstr>
      <vt:lpstr>Performa IHSG 10 Tahun Terakhir  vs Bursa Utama Dunia</vt:lpstr>
      <vt:lpstr>Investor Asing vs Domestik</vt:lpstr>
      <vt:lpstr>Sekali lagi, Pasar Modal itu …</vt:lpstr>
      <vt:lpstr>Pilihan instrumen finansial pasar modal itu tergantung kita …</vt:lpstr>
      <vt:lpstr>PowerPoint Presentation</vt:lpstr>
      <vt:lpstr>PowerPoint Presentation</vt:lpstr>
      <vt:lpstr>PowerPoint Presentation</vt:lpstr>
      <vt:lpstr>IHSG &amp; beberapa momentum nya</vt:lpstr>
      <vt:lpstr>Study Case: Unilever (UNVR)</vt:lpstr>
      <vt:lpstr>Net Buying by Foreign Investor</vt:lpstr>
      <vt:lpstr>IDX Statistical Highlight</vt:lpstr>
      <vt:lpstr>PowerPoint Presentation</vt:lpstr>
      <vt:lpstr>Top 20 in Market Capitalization</vt:lpstr>
      <vt:lpstr>Top 20 in Trading Value</vt:lpstr>
      <vt:lpstr>Distributions of Tradable Stocks*</vt:lpstr>
      <vt:lpstr>JCI in Comparison to Regional Indices Performance</vt:lpstr>
      <vt:lpstr>Indices Performance Comparison (MSCI) January 2006 – January 2016</vt:lpstr>
    </vt:vector>
  </TitlesOfParts>
  <Company>Jakarta Stock Exchange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CitaM</dc:creator>
  <cp:lastModifiedBy>afifudin</cp:lastModifiedBy>
  <cp:revision>2036</cp:revision>
  <cp:lastPrinted>2015-09-07T04:19:38Z</cp:lastPrinted>
  <dcterms:created xsi:type="dcterms:W3CDTF">2008-04-01T04:38:59Z</dcterms:created>
  <dcterms:modified xsi:type="dcterms:W3CDTF">2016-03-02T19:13:41Z</dcterms:modified>
</cp:coreProperties>
</file>